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A00"/>
    <a:srgbClr val="0000FF"/>
    <a:srgbClr val="F3A10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43" autoAdjust="0"/>
    <p:restoredTop sz="85804" autoAdjust="0"/>
  </p:normalViewPr>
  <p:slideViewPr>
    <p:cSldViewPr>
      <p:cViewPr varScale="1">
        <p:scale>
          <a:sx n="64" d="100"/>
          <a:sy n="64" d="100"/>
        </p:scale>
        <p:origin x="1692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1A58766-E128-4BD9-A1EE-C837C6758CFF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E15637-98F7-494C-9CBB-7FD8883CD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80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785C58-A3F2-4270-8F90-CDFDA621C729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F2A616-5863-4497-A503-97BD13528A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44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F0B0B0-FF94-4F7E-8172-B15374BF5849}" type="slidenum">
              <a:rPr lang="en-US"/>
              <a:pPr/>
              <a:t>3</a:t>
            </a:fld>
            <a:endParaRPr 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56098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FC36C6-E032-49A6-BA7D-0B79646BA3C0}" type="slidenum">
              <a:rPr lang="en-US"/>
              <a:pPr/>
              <a:t>4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1635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36FFC4-7656-4671-8C47-CE5459042F62}" type="slidenum">
              <a:rPr lang="en-US"/>
              <a:pPr/>
              <a:t>7</a:t>
            </a:fld>
            <a:endParaRPr 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31266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9D9C8F-68BA-4A83-B206-56916273A33F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6264C7-C983-49DA-95E2-9C2A9F3004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8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19820-38D9-421D-881B-22A60CF3AF5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E46EDA-C087-47BF-81DA-0F8DAE36C7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9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1D5C1D-0000-44E3-A4A3-27E659E09EF0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EDF93C-A8E3-4597-BA71-1582E9F75D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2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0DA7081-F16C-4152-8D6E-ADFE983685E5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81A714-7D3A-4A24-9FC1-EB83DC8A1CA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D19F909-8DAD-4B7D-B4AD-618B2A582A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2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10F037-1E77-449E-BB07-D0C80D3A2771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FECE93-CC22-4A64-BBD1-334C9CFBF3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0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E0963E-D3A6-4213-A721-DFC154D2B9E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DCFDD0-FFE3-40A2-9155-2647746DB5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1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F20CB9-1E55-406F-93B0-8397169AEA8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69DDED-92E9-4D54-8A0C-B0C30DD7D2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6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8FDAB21-3F5E-4368-A37C-7D5B0C4E6A9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F5D42-0E62-4D1F-AB1C-BEFF4F4B94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2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81198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38435BC-789B-4652-AB85-BFAAB49EDED6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53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D14707-4C93-4C87-BC62-6F58979C58D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7084C7-F742-46F8-AA6D-8AED6032B5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7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9CF1965-5B3F-488B-B801-5B8BA0EBE2F6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6F4210-70DE-47BA-A31D-3E60EB9BC7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5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51863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9" y="6655158"/>
            <a:ext cx="2921358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Science and Humanities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81727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7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37" r:id="rId12"/>
  </p:sldLayoutIdLst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ard%20Chrome%20Plating.mp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ow%20to%20Gold%20Plate%20tutorial%20-%20simple%20and%20easy%20gold%20plating%20de.mp4" TargetMode="External"/><Relationship Id="rId4" Type="http://schemas.openxmlformats.org/officeDocument/2006/relationships/hyperlink" Target="Plated%20gold%20edge%20connectors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1" y="274638"/>
            <a:ext cx="9829801" cy="1143000"/>
          </a:xfrm>
        </p:spPr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Lecture No</a:t>
            </a:r>
            <a:r>
              <a:rPr lang="en-IN" sz="3200" b="1" dirty="0">
                <a:solidFill>
                  <a:srgbClr val="00B0F0"/>
                </a:solidFill>
              </a:rPr>
              <a:t>. </a:t>
            </a:r>
            <a:r>
              <a:rPr lang="en-IN" sz="3200" b="1" dirty="0" smtClean="0">
                <a:solidFill>
                  <a:srgbClr val="00B0F0"/>
                </a:solidFill>
              </a:rPr>
              <a:t>15</a:t>
            </a:r>
            <a:r>
              <a:rPr lang="en-IN" sz="3200" b="1" dirty="0">
                <a:solidFill>
                  <a:srgbClr val="00B0F0"/>
                </a:solidFill>
              </a:rPr>
              <a:t/>
            </a:r>
            <a:br>
              <a:rPr lang="en-IN" sz="3200" b="1" dirty="0">
                <a:solidFill>
                  <a:srgbClr val="00B0F0"/>
                </a:solidFill>
              </a:rPr>
            </a:br>
            <a:r>
              <a:rPr lang="en-IN" sz="3200" b="1" dirty="0" smtClean="0">
                <a:solidFill>
                  <a:srgbClr val="00B0F0"/>
                </a:solidFill>
              </a:rPr>
              <a:t>Metal Finishing</a:t>
            </a:r>
            <a:r>
              <a:rPr lang="en-US" sz="3200" b="1" dirty="0" smtClean="0">
                <a:solidFill>
                  <a:srgbClr val="00B0F0"/>
                </a:solidFill>
              </a:rPr>
              <a:t/>
            </a:r>
            <a:br>
              <a:rPr lang="en-US" sz="3200" b="1" dirty="0" smtClean="0">
                <a:solidFill>
                  <a:srgbClr val="00B0F0"/>
                </a:solidFill>
              </a:rPr>
            </a:br>
            <a:r>
              <a:rPr lang="en-IN" sz="3200" b="1" dirty="0">
                <a:solidFill>
                  <a:srgbClr val="00B0F0"/>
                </a:solidFill>
              </a:rPr>
              <a:t/>
            </a:r>
            <a:br>
              <a:rPr lang="en-IN" sz="3200" b="1" dirty="0">
                <a:solidFill>
                  <a:srgbClr val="00B0F0"/>
                </a:solidFill>
              </a:rPr>
            </a:br>
            <a:r>
              <a:rPr lang="en-IN" sz="3200" b="1" dirty="0">
                <a:solidFill>
                  <a:srgbClr val="00B0F0"/>
                </a:solidFill>
              </a:rPr>
              <a:t/>
            </a:r>
            <a:br>
              <a:rPr lang="en-IN" sz="3200" b="1" dirty="0">
                <a:solidFill>
                  <a:srgbClr val="00B0F0"/>
                </a:solidFill>
              </a:rPr>
            </a:br>
            <a:r>
              <a:rPr lang="en-IN" sz="3200" b="1" dirty="0">
                <a:solidFill>
                  <a:srgbClr val="00B0F0"/>
                </a:solidFill>
              </a:rPr>
              <a:t/>
            </a:r>
            <a:br>
              <a:rPr lang="en-IN" sz="3200" b="1" dirty="0">
                <a:solidFill>
                  <a:srgbClr val="00B0F0"/>
                </a:solidFill>
              </a:rPr>
            </a:br>
            <a:r>
              <a:rPr lang="en-IN" sz="3200" b="1" dirty="0">
                <a:solidFill>
                  <a:srgbClr val="00B0F0"/>
                </a:solidFill>
              </a:rPr>
              <a:t/>
            </a:r>
            <a:br>
              <a:rPr lang="en-IN" sz="3200" b="1" dirty="0">
                <a:solidFill>
                  <a:srgbClr val="00B0F0"/>
                </a:solidFill>
              </a:rPr>
            </a:br>
            <a:endParaRPr lang="en-IN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874841"/>
            <a:ext cx="8915400" cy="4525963"/>
          </a:xfrm>
        </p:spPr>
        <p:txBody>
          <a:bodyPr/>
          <a:lstStyle/>
          <a:p>
            <a:pPr>
              <a:buNone/>
            </a:pPr>
            <a:r>
              <a:rPr lang="en-IN" sz="2800" dirty="0" smtClean="0"/>
              <a:t>At the end of this lecture, student will be able to:</a:t>
            </a:r>
          </a:p>
          <a:p>
            <a:pPr>
              <a:lnSpc>
                <a:spcPct val="150000"/>
              </a:lnSpc>
              <a:buNone/>
            </a:pPr>
            <a:endParaRPr lang="en-IN" sz="28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 Describe methods of preparation of surface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Explain Chromium plating process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Discuss the Gold plating process and its applications</a:t>
            </a:r>
          </a:p>
          <a:p>
            <a:pPr lvl="1"/>
            <a:endParaRPr lang="en-IN" sz="2400" dirty="0" smtClean="0"/>
          </a:p>
          <a:p>
            <a:pPr lvl="2">
              <a:buNone/>
            </a:pPr>
            <a:endParaRPr lang="en-IN" dirty="0" smtClean="0"/>
          </a:p>
          <a:p>
            <a:pPr lvl="2"/>
            <a:endParaRPr lang="en-IN" dirty="0"/>
          </a:p>
          <a:p>
            <a:pPr marL="457200" lvl="1" indent="0">
              <a:buNone/>
            </a:pPr>
            <a:endParaRPr lang="en-IN" sz="2000" dirty="0" smtClean="0"/>
          </a:p>
          <a:p>
            <a:pPr lvl="1"/>
            <a:endParaRPr lang="en-IN" sz="2000" dirty="0" smtClean="0"/>
          </a:p>
          <a:p>
            <a:pPr lvl="1"/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153687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Applications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0601"/>
            <a:ext cx="8915400" cy="5135568"/>
          </a:xfrm>
        </p:spPr>
        <p:txBody>
          <a:bodyPr/>
          <a:lstStyle/>
          <a:p>
            <a:r>
              <a:rPr lang="en-US" sz="2400" dirty="0" smtClean="0"/>
              <a:t>Semiconductors (Alkaline </a:t>
            </a:r>
            <a:r>
              <a:rPr lang="en-US" sz="2400" dirty="0"/>
              <a:t>cyanide and neutral cyanide </a:t>
            </a:r>
            <a:r>
              <a:rPr lang="en-US" sz="2400" dirty="0" smtClean="0"/>
              <a:t>baths) </a:t>
            </a:r>
          </a:p>
          <a:p>
            <a:endParaRPr lang="en-US" sz="2400" dirty="0"/>
          </a:p>
          <a:p>
            <a:r>
              <a:rPr lang="en-US" sz="2400" dirty="0" smtClean="0"/>
              <a:t>Contacts / Connectors (</a:t>
            </a:r>
            <a:r>
              <a:rPr lang="en-US" sz="2400" dirty="0"/>
              <a:t>acid cyanide </a:t>
            </a:r>
            <a:r>
              <a:rPr lang="en-US" sz="2400" dirty="0" smtClean="0"/>
              <a:t>bath)</a:t>
            </a:r>
          </a:p>
          <a:p>
            <a:endParaRPr lang="en-US" dirty="0" smtClean="0"/>
          </a:p>
          <a:p>
            <a:r>
              <a:rPr lang="en-US" sz="2400" dirty="0" smtClean="0"/>
              <a:t>Printed/etched circuits (</a:t>
            </a:r>
            <a:r>
              <a:rPr lang="en-US" sz="2400" dirty="0"/>
              <a:t>acid </a:t>
            </a:r>
            <a:r>
              <a:rPr lang="en-US" sz="2400" dirty="0" smtClean="0"/>
              <a:t>cyanide </a:t>
            </a:r>
            <a:r>
              <a:rPr lang="en-US" sz="2400" dirty="0"/>
              <a:t>bath</a:t>
            </a:r>
            <a:r>
              <a:rPr lang="en-US" sz="2400" dirty="0" smtClean="0"/>
              <a:t>) </a:t>
            </a:r>
          </a:p>
        </p:txBody>
      </p:sp>
      <p:pic>
        <p:nvPicPr>
          <p:cNvPr id="1026" name="Picture 2" descr="http://www.intertronics.co.uk/images/hun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3693455"/>
            <a:ext cx="3332485" cy="243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2n4wb9orp1vta.cloudfront.net/resources/images/cdn/cms/PFD-Technic-Photo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93455"/>
            <a:ext cx="2438400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brchobbies.co.uk/catalog/images/EC5%20PIC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693455"/>
            <a:ext cx="2743199" cy="243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109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750300" cy="5635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Summary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300" y="1524000"/>
            <a:ext cx="8877299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1" indent="-27432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IN" sz="2400" dirty="0" smtClean="0"/>
              <a:t>Methods </a:t>
            </a:r>
            <a:r>
              <a:rPr lang="en-IN" sz="2400" dirty="0"/>
              <a:t>of preparation of </a:t>
            </a:r>
            <a:r>
              <a:rPr lang="en-IN" sz="2400" dirty="0" smtClean="0"/>
              <a:t>surface: Alkali cleaning, acid pickling, mechanical polishing, etc.</a:t>
            </a:r>
            <a:endParaRPr lang="en-IN" sz="2400" dirty="0"/>
          </a:p>
          <a:p>
            <a:pPr marL="274320" lvl="1" indent="-27432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IN" sz="2400" dirty="0" smtClean="0"/>
              <a:t>Chromium </a:t>
            </a:r>
            <a:r>
              <a:rPr lang="en-IN" sz="2400" dirty="0"/>
              <a:t>plating </a:t>
            </a:r>
            <a:r>
              <a:rPr lang="en-IN" sz="2400" dirty="0" smtClean="0"/>
              <a:t>process: Chromic acid and H</a:t>
            </a:r>
            <a:r>
              <a:rPr lang="en-IN" sz="2400" baseline="-25000" dirty="0" smtClean="0"/>
              <a:t>2</a:t>
            </a:r>
            <a:r>
              <a:rPr lang="en-IN" sz="2400" dirty="0" smtClean="0"/>
              <a:t>SO</a:t>
            </a:r>
            <a:r>
              <a:rPr lang="en-IN" sz="2400" baseline="-25000" dirty="0" smtClean="0"/>
              <a:t>4</a:t>
            </a:r>
            <a:r>
              <a:rPr lang="en-IN" sz="2400" dirty="0" smtClean="0"/>
              <a:t> in the ratio of 100:1 with current density 100-200 mAcm</a:t>
            </a:r>
            <a:r>
              <a:rPr lang="en-IN" sz="2400" baseline="30000" dirty="0" smtClean="0"/>
              <a:t>-2</a:t>
            </a:r>
            <a:endParaRPr lang="en-IN" sz="2400" baseline="30000" dirty="0"/>
          </a:p>
          <a:p>
            <a:pPr marL="274320" lvl="1" indent="-27432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IN" sz="2400" dirty="0" smtClean="0"/>
              <a:t>Gold </a:t>
            </a:r>
            <a:r>
              <a:rPr lang="en-IN" sz="2400" dirty="0"/>
              <a:t>plating process and its </a:t>
            </a:r>
            <a:r>
              <a:rPr lang="en-IN" sz="2400" dirty="0" smtClean="0"/>
              <a:t>applications: Acid cyanide, alkali cyanide or neutral cyanide bath, used  in semiconductors, connectors, etc.</a:t>
            </a:r>
            <a:endParaRPr lang="en-IN" sz="2400" dirty="0"/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0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Electroplating Process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143000"/>
            <a:ext cx="795738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460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00B0F0"/>
                </a:solidFill>
              </a:rPr>
              <a:t>Methods of Cleaning the Metal Surface</a:t>
            </a:r>
            <a:r>
              <a:rPr lang="en-US" sz="3200" dirty="0" smtClean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143001"/>
            <a:ext cx="8915400" cy="4525963"/>
          </a:xfrm>
        </p:spPr>
        <p:txBody>
          <a:bodyPr/>
          <a:lstStyle/>
          <a:p>
            <a:pPr marL="274320" indent="-274320" algn="just" eaLnBrk="1" hangingPunct="1">
              <a:buFont typeface="Arial" pitchFamily="34" charset="0"/>
              <a:buChar char="•"/>
            </a:pPr>
            <a:r>
              <a:rPr lang="en-US" sz="2400" dirty="0" smtClean="0"/>
              <a:t>A good adherent deposit is obtained only if the base metal  surface is free from dirt and extraneous matter</a:t>
            </a:r>
          </a:p>
          <a:p>
            <a:pPr marL="274320" indent="-274320" algn="just" eaLnBrk="1" hangingPunct="1">
              <a:buNone/>
            </a:pPr>
            <a:r>
              <a:rPr lang="en-US" sz="2400" dirty="0" smtClean="0"/>
              <a:t>	Following methods are employed to clean the metal surfaces</a:t>
            </a:r>
          </a:p>
          <a:p>
            <a:pPr marL="274320" indent="-274320" algn="just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Solvent cleaning: </a:t>
            </a:r>
            <a:r>
              <a:rPr lang="en-US" sz="2400" dirty="0" smtClean="0"/>
              <a:t>To dissolve oils and greases</a:t>
            </a:r>
          </a:p>
          <a:p>
            <a:pPr marL="274320" indent="-274320" algn="just" eaLnBrk="1" hangingPunct="1">
              <a:lnSpc>
                <a:spcPct val="90000"/>
              </a:lnSpc>
              <a:buNone/>
            </a:pPr>
            <a:r>
              <a:rPr lang="en-US" sz="2400" dirty="0" smtClean="0"/>
              <a:t>      </a:t>
            </a:r>
            <a:r>
              <a:rPr lang="en-US" sz="2400" dirty="0" err="1" smtClean="0"/>
              <a:t>Eg</a:t>
            </a:r>
            <a:r>
              <a:rPr lang="en-US" sz="2400" dirty="0" smtClean="0"/>
              <a:t>: CCl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,CH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Cl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,CHCl=CCl</a:t>
            </a:r>
            <a:r>
              <a:rPr lang="en-US" sz="2400" baseline="-25000" dirty="0" smtClean="0"/>
              <a:t>2</a:t>
            </a:r>
            <a:endParaRPr lang="en-US" sz="2400" baseline="30000" dirty="0" smtClean="0"/>
          </a:p>
          <a:p>
            <a:pPr marL="274320" indent="-274320" algn="just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Alkali cleaning: </a:t>
            </a:r>
            <a:r>
              <a:rPr lang="en-US" sz="2400" dirty="0" smtClean="0"/>
              <a:t>To remove minute organic residues</a:t>
            </a:r>
          </a:p>
          <a:p>
            <a:pPr marL="274320" indent="-274320" algn="just" eaLnBrk="1" hangingPunct="1">
              <a:lnSpc>
                <a:spcPct val="90000"/>
              </a:lnSpc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Eg</a:t>
            </a:r>
            <a:r>
              <a:rPr lang="en-US" sz="2400" dirty="0" smtClean="0"/>
              <a:t>: NaOH,Na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CO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,Na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PO</a:t>
            </a:r>
            <a:r>
              <a:rPr lang="en-US" sz="2400" baseline="-25000" dirty="0" smtClean="0"/>
              <a:t>4</a:t>
            </a:r>
            <a:endParaRPr lang="en-US" sz="2400" baseline="30000" dirty="0" smtClean="0"/>
          </a:p>
          <a:p>
            <a:pPr marL="274320" indent="-274320" algn="just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Mechanical Cleaning: </a:t>
            </a:r>
            <a:r>
              <a:rPr lang="en-US" sz="2400" dirty="0" smtClean="0"/>
              <a:t>Involves removal of the oxide layer or rust and other inorganic deposits</a:t>
            </a:r>
          </a:p>
          <a:p>
            <a:pPr marL="274320" indent="-274320" algn="just" eaLnBrk="1" hangingPunct="1">
              <a:lnSpc>
                <a:spcPct val="90000"/>
              </a:lnSpc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Eg</a:t>
            </a:r>
            <a:r>
              <a:rPr lang="en-US" sz="2400" dirty="0" smtClean="0"/>
              <a:t>: Impact tools like sandpaper, chisels, knife scrapers, wire brushes etc.</a:t>
            </a:r>
            <a:endParaRPr lang="en-US" sz="24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5976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1143001"/>
            <a:ext cx="89154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Pickling: </a:t>
            </a:r>
            <a:r>
              <a:rPr lang="en-US" sz="2400" dirty="0" smtClean="0"/>
              <a:t>Removal of oxide films(Rust) by means of an acid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Eg</a:t>
            </a:r>
            <a:r>
              <a:rPr lang="en-US" sz="2400" dirty="0" smtClean="0"/>
              <a:t>: 10--30% </a:t>
            </a:r>
            <a:r>
              <a:rPr lang="en-US" sz="2400" dirty="0" err="1" smtClean="0"/>
              <a:t>sulphuric</a:t>
            </a:r>
            <a:r>
              <a:rPr lang="en-US" sz="2400" dirty="0" smtClean="0"/>
              <a:t> acid is used for this acid dip. It is again rinsed with hot water</a:t>
            </a:r>
          </a:p>
          <a:p>
            <a:pPr eaLnBrk="1" hangingPunct="1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Electropolishing: </a:t>
            </a:r>
            <a:r>
              <a:rPr lang="en-US" sz="2400" dirty="0" smtClean="0"/>
              <a:t> Metal to be cleaned is made as anode in a suitable acid solution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2400" dirty="0" smtClean="0"/>
              <a:t>A surface layer of the metal gets dissolved along with the impurities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2400" dirty="0" smtClean="0"/>
              <a:t>Helps to remove surface irregularities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2400" dirty="0" smtClean="0"/>
              <a:t>Metal is then thoroughly rinsed with water, dried and used for electroplating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endParaRPr lang="en-US" sz="2400" dirty="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00B0F0"/>
                </a:solidFill>
              </a:rPr>
              <a:t>Methods of Cleaning the Metal Surface</a:t>
            </a:r>
            <a:r>
              <a:rPr lang="en-US" sz="3200" dirty="0" smtClean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994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Chromium Plating</a:t>
            </a: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7395923" y="2128756"/>
            <a:ext cx="3048323" cy="199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660" y="838200"/>
            <a:ext cx="791614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124200" y="55626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Cr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21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Chromium Plating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915400" cy="4525963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Why chromium cant be used as anode?</a:t>
            </a:r>
          </a:p>
          <a:p>
            <a:r>
              <a:rPr lang="en-US" sz="2800" dirty="0" smtClean="0"/>
              <a:t>Chromium metal passivates strongly in acid sulphate medium</a:t>
            </a:r>
          </a:p>
          <a:p>
            <a:pPr algn="just"/>
            <a:r>
              <a:rPr lang="en-US" sz="2800" dirty="0" smtClean="0"/>
              <a:t>Chromium anode gives rise to Cr (III) ions on dissolution</a:t>
            </a:r>
          </a:p>
          <a:p>
            <a:pPr algn="just"/>
            <a:r>
              <a:rPr lang="en-US" sz="2800" dirty="0" smtClean="0"/>
              <a:t>In presence of large concentration of Cr (III) ions, a black Cr deposit is obtained (unwanted)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4509287"/>
            <a:ext cx="3048000" cy="227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781800" y="4724400"/>
            <a:ext cx="289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 action="ppaction://hlinkfile"/>
              </a:rPr>
              <a:t>Hard Chrome Plating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509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00B0F0"/>
                </a:solidFill>
              </a:rPr>
              <a:t>Applications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990601"/>
            <a:ext cx="8915400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Better appearance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Protection against corrosion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To achieve desired engineering effect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Plating on non-</a:t>
            </a:r>
            <a:r>
              <a:rPr lang="en-US" sz="2400" dirty="0" err="1" smtClean="0"/>
              <a:t>metallics</a:t>
            </a:r>
            <a:endParaRPr lang="en-US" sz="2400" dirty="0" smtClean="0"/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Electroforming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576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921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Gold Plating</a:t>
            </a: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293" y="1066800"/>
            <a:ext cx="954788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829834" y="176426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K[Au(CN)</a:t>
            </a:r>
            <a:r>
              <a:rPr lang="pt-BR" baseline="-25000" dirty="0" smtClean="0"/>
              <a:t>2</a:t>
            </a:r>
            <a:r>
              <a:rPr lang="pt-BR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1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Gold plating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3864517"/>
            <a:ext cx="3548857" cy="1792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348289"/>
            <a:ext cx="2381250" cy="1944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971800" y="1981200"/>
            <a:ext cx="3708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4" action="ppaction://hlinkfile"/>
              </a:rPr>
              <a:t>Plated gold edge connectors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276600" y="2787466"/>
            <a:ext cx="6134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5" action="ppaction://hlinkfile"/>
              </a:rPr>
              <a:t>How to Gold Plate </a:t>
            </a:r>
            <a:r>
              <a:rPr lang="en-US" sz="2400" dirty="0" smtClean="0">
                <a:hlinkClick r:id="rId5" action="ppaction://hlinkfile"/>
              </a:rPr>
              <a:t>- </a:t>
            </a:r>
            <a:r>
              <a:rPr lang="en-US" sz="2400" dirty="0">
                <a:hlinkClick r:id="rId5" action="ppaction://hlinkfile"/>
              </a:rPr>
              <a:t>simple and easy gold plating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1893236"/>
      </p:ext>
    </p:extLst>
  </p:cSld>
  <p:clrMapOvr>
    <a:masterClrMapping/>
  </p:clrMapOvr>
</p:sld>
</file>

<file path=ppt/theme/theme1.xml><?xml version="1.0" encoding="utf-8"?>
<a:theme xmlns:a="http://schemas.openxmlformats.org/drawingml/2006/main" name="F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ICY504 Session 6A</Template>
  <TotalTime>12718</TotalTime>
  <Words>331</Words>
  <Application>Microsoft Office PowerPoint</Application>
  <PresentationFormat>A4 Paper (210x297 mm)</PresentationFormat>
  <Paragraphs>60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FSH</vt:lpstr>
      <vt:lpstr>Lecture No. 15 Metal Finishing     </vt:lpstr>
      <vt:lpstr>Electroplating Process</vt:lpstr>
      <vt:lpstr>Methods of Cleaning the Metal Surface </vt:lpstr>
      <vt:lpstr>Methods of Cleaning the Metal Surface </vt:lpstr>
      <vt:lpstr>Chromium Plating</vt:lpstr>
      <vt:lpstr>Chromium Plating</vt:lpstr>
      <vt:lpstr>Applications</vt:lpstr>
      <vt:lpstr>Gold Plating</vt:lpstr>
      <vt:lpstr>Gold plating</vt:lpstr>
      <vt:lpstr>Applications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Manikanda</cp:lastModifiedBy>
  <cp:revision>1644</cp:revision>
  <dcterms:created xsi:type="dcterms:W3CDTF">2006-08-16T00:00:00Z</dcterms:created>
  <dcterms:modified xsi:type="dcterms:W3CDTF">2017-07-17T11:46:05Z</dcterms:modified>
</cp:coreProperties>
</file>