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B4412-AD32-4658-8DCF-119D1316F57B}" type="slidenum">
              <a:rPr lang="en-US"/>
              <a:pPr/>
              <a:t>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246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A3B02-D45C-4390-9B3D-D2F11D5A007D}" type="slidenum">
              <a:rPr lang="en-US"/>
              <a:pPr/>
              <a:t>3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011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2DEC2-197F-4FDD-A91D-89184EB211F7}" type="slidenum">
              <a:rPr lang="en-US"/>
              <a:pPr/>
              <a:t>4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444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DBC80-50AA-4F96-A8C5-7DCBE28B683C}" type="slidenum">
              <a:rPr lang="en-US"/>
              <a:pPr/>
              <a:t>5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68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0BA33-0D57-4882-9E78-81AA71AF3717}" type="slidenum">
              <a:rPr lang="en-US"/>
              <a:pPr/>
              <a:t>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849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F07A3-38AB-4CF4-9C63-649C4D1387D7}" type="slidenum">
              <a:rPr lang="en-US"/>
              <a:pPr/>
              <a:t>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365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97B87-CEE9-4122-9800-DA2BF2A07047}" type="slidenum">
              <a:rPr lang="en-US"/>
              <a:pPr/>
              <a:t>8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302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88D6D-743B-45C3-8365-1C133443C976}" type="slidenum">
              <a:rPr lang="en-US"/>
              <a:pPr/>
              <a:t>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765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9B4A6-279C-410A-A7ED-DB0B17B5A67E}" type="slidenum">
              <a:rPr lang="en-US"/>
              <a:pPr/>
              <a:t>13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833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ept%202015/Inner%20Layer%20Imaging%20--%20PCB%20Manufacturing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ept%202015/PCB%20Copper%20Plating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Sept%202015/Making%20a%20Double%20Sided%20PCB%20with%20Plated%20Vias.mp4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1" y="274638"/>
            <a:ext cx="9829801" cy="1143000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</a:t>
            </a:r>
            <a:r>
              <a:rPr lang="en-IN" sz="3200" b="1" dirty="0">
                <a:solidFill>
                  <a:srgbClr val="00B0F0"/>
                </a:solidFill>
              </a:rPr>
              <a:t>. </a:t>
            </a:r>
            <a:r>
              <a:rPr lang="en-IN" sz="3200" b="1" dirty="0" smtClean="0">
                <a:solidFill>
                  <a:srgbClr val="00B0F0"/>
                </a:solidFill>
              </a:rPr>
              <a:t>16</a:t>
            </a: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Metal Finishing</a:t>
            </a:r>
            <a:r>
              <a:rPr lang="en-US" sz="3200" b="1" dirty="0" smtClean="0">
                <a:solidFill>
                  <a:srgbClr val="00B0F0"/>
                </a:solidFill>
              </a:rPr>
              <a:t/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r>
              <a:rPr lang="en-IN" sz="3200" b="1" dirty="0">
                <a:solidFill>
                  <a:srgbClr val="00B0F0"/>
                </a:solidFill>
              </a:rPr>
              <a:t/>
            </a:r>
            <a:br>
              <a:rPr lang="en-IN" sz="3200" b="1" dirty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74841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At the end of this lecture, student will be able to:</a:t>
            </a:r>
          </a:p>
          <a:p>
            <a:pPr>
              <a:buNone/>
            </a:pPr>
            <a:endParaRPr lang="en-IN" sz="2800" dirty="0" smtClean="0"/>
          </a:p>
          <a:p>
            <a:pPr marL="731520" lvl="1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sz="2400" dirty="0" smtClean="0"/>
              <a:t>Identify the differences between </a:t>
            </a:r>
            <a:r>
              <a:rPr lang="en-US" sz="2400" dirty="0" smtClean="0"/>
              <a:t>electroless plating and electroless plating</a:t>
            </a:r>
          </a:p>
          <a:p>
            <a:pPr marL="731520" lvl="1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Electroless plating of copper  with specific relevance to PCB</a:t>
            </a:r>
          </a:p>
          <a:p>
            <a:pPr marL="731520" lvl="1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Electroless plating of Nickel</a:t>
            </a:r>
          </a:p>
          <a:p>
            <a:pPr lvl="1">
              <a:buNone/>
            </a:pPr>
            <a:endParaRPr lang="en-IN" sz="2400" dirty="0" smtClean="0"/>
          </a:p>
          <a:p>
            <a:pPr lvl="1"/>
            <a:endParaRPr lang="en-IN" sz="2400" dirty="0" smtClean="0"/>
          </a:p>
          <a:p>
            <a:pPr lvl="2">
              <a:buNone/>
            </a:pPr>
            <a:endParaRPr lang="en-IN" dirty="0" smtClean="0"/>
          </a:p>
          <a:p>
            <a:pPr lvl="2"/>
            <a:endParaRPr lang="en-IN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9829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Printed Circuit Board (PCB)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Two </a:t>
            </a:r>
            <a:r>
              <a:rPr lang="en-US" sz="2400" dirty="0"/>
              <a:t>sides of a plastic board is </a:t>
            </a:r>
            <a:r>
              <a:rPr lang="en-US" sz="2400" dirty="0" smtClean="0"/>
              <a:t>electro-less plated </a:t>
            </a:r>
            <a:r>
              <a:rPr lang="en-US" sz="2400" dirty="0"/>
              <a:t>with copper</a:t>
            </a:r>
          </a:p>
          <a:p>
            <a:pPr algn="just"/>
            <a:r>
              <a:rPr lang="en-US" sz="2400" dirty="0" smtClean="0"/>
              <a:t>Circuit is printed on the board using an enamel and dried</a:t>
            </a:r>
          </a:p>
          <a:p>
            <a:pPr algn="just"/>
            <a:r>
              <a:rPr lang="en-US" sz="2400" dirty="0" smtClean="0"/>
              <a:t>Board is dipped in acidified ferric chloride which etches away copper leaving the circuit drawn portion</a:t>
            </a:r>
          </a:p>
          <a:p>
            <a:pPr algn="just"/>
            <a:r>
              <a:rPr lang="en-US" sz="2400" dirty="0" smtClean="0"/>
              <a:t>Enamel is removed using a solvent</a:t>
            </a:r>
            <a:endParaRPr lang="en-US" sz="2400" dirty="0"/>
          </a:p>
          <a:p>
            <a:pPr algn="just"/>
            <a:r>
              <a:rPr lang="en-US" sz="2400" dirty="0"/>
              <a:t>Thus two circuits are produced on two sides</a:t>
            </a:r>
          </a:p>
          <a:p>
            <a:pPr algn="just"/>
            <a:r>
              <a:rPr lang="en-US" sz="2400" dirty="0"/>
              <a:t>Connection between two sides is made by drilling hole followed by plating through-holes by </a:t>
            </a:r>
            <a:r>
              <a:rPr lang="en-US" sz="2400" dirty="0" err="1"/>
              <a:t>electroless</a:t>
            </a:r>
            <a:r>
              <a:rPr lang="en-US" sz="2400" dirty="0"/>
              <a:t> plating</a:t>
            </a:r>
          </a:p>
          <a:p>
            <a:pPr marL="0" indent="0" algn="just">
              <a:buNone/>
            </a:pPr>
            <a:r>
              <a:rPr lang="en-US" dirty="0"/>
              <a:t>			</a:t>
            </a:r>
            <a:r>
              <a:rPr lang="en-US" sz="2400" dirty="0" smtClean="0">
                <a:hlinkClick r:id="rId2" action="ppaction://hlinkfile"/>
              </a:rPr>
              <a:t>Inner </a:t>
            </a:r>
            <a:r>
              <a:rPr lang="en-US" sz="2400" dirty="0">
                <a:hlinkClick r:id="rId2" action="ppaction://hlinkfile"/>
              </a:rPr>
              <a:t>Layer Imaging -- PCB Manufacturing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Subtractive Technique for the Manufacture of 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Printed Circuit Boards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144" y="1524001"/>
            <a:ext cx="633571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Electroless plating of Nickel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2895600"/>
            <a:ext cx="846682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4953000"/>
            <a:ext cx="2455098" cy="164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1650" y="4900249"/>
            <a:ext cx="2311400" cy="179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320800" y="914401"/>
          <a:ext cx="6604000" cy="2057400"/>
        </p:xfrm>
        <a:graphic>
          <a:graphicData uri="http://schemas.openxmlformats.org/drawingml/2006/table">
            <a:tbl>
              <a:tblPr/>
              <a:tblGrid>
                <a:gridCol w="4161466"/>
                <a:gridCol w="2442534"/>
              </a:tblGrid>
              <a:tr h="333064">
                <a:tc>
                  <a:txBody>
                    <a:bodyPr/>
                    <a:lstStyle/>
                    <a:p>
                      <a:pPr marL="9144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</a:rPr>
                        <a:t>Plating </a:t>
                      </a:r>
                      <a:r>
                        <a:rPr lang="en-US" sz="1800" dirty="0">
                          <a:latin typeface="+mn-lt"/>
                          <a:ea typeface="Times New Roman"/>
                        </a:rPr>
                        <a:t>bath solution 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</a:rPr>
                        <a:t>NiCl</a:t>
                      </a:r>
                      <a:r>
                        <a:rPr lang="en-US" sz="1800" baseline="-25000" dirty="0" smtClean="0">
                          <a:latin typeface="+mn-lt"/>
                          <a:ea typeface="Times New Roman"/>
                        </a:rPr>
                        <a:t>2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39">
                <a:tc>
                  <a:txBody>
                    <a:bodyPr/>
                    <a:lstStyle/>
                    <a:p>
                      <a:pPr marL="9144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</a:rPr>
                        <a:t>Reducing </a:t>
                      </a:r>
                      <a:r>
                        <a:rPr lang="en-US" sz="1800" dirty="0">
                          <a:latin typeface="+mn-lt"/>
                          <a:ea typeface="Times New Roman"/>
                        </a:rPr>
                        <a:t>agent 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</a:rPr>
                        <a:t>Sodium </a:t>
                      </a:r>
                      <a:r>
                        <a:rPr lang="en-US" sz="1800" dirty="0">
                          <a:latin typeface="+mn-lt"/>
                          <a:ea typeface="Times New Roman"/>
                        </a:rPr>
                        <a:t>hypophosphite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64">
                <a:tc>
                  <a:txBody>
                    <a:bodyPr/>
                    <a:lstStyle/>
                    <a:p>
                      <a:pPr marL="9144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</a:rPr>
                        <a:t>Complexing </a:t>
                      </a:r>
                      <a:r>
                        <a:rPr lang="en-US" sz="1800" dirty="0">
                          <a:latin typeface="+mn-lt"/>
                          <a:ea typeface="Times New Roman"/>
                        </a:rPr>
                        <a:t>agent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</a:rPr>
                        <a:t>Sodium </a:t>
                      </a:r>
                      <a:r>
                        <a:rPr lang="en-US" sz="1800" dirty="0" err="1">
                          <a:latin typeface="+mn-lt"/>
                          <a:ea typeface="Times New Roman"/>
                        </a:rPr>
                        <a:t>succinate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48">
                <a:tc>
                  <a:txBody>
                    <a:bodyPr/>
                    <a:lstStyle/>
                    <a:p>
                      <a:pPr marL="9144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dirty="0">
                          <a:latin typeface="+mn-lt"/>
                          <a:ea typeface="Times New Roman"/>
                        </a:rPr>
                        <a:t>Buffer (p</a:t>
                      </a:r>
                      <a:r>
                        <a:rPr lang="en-US" sz="1800" baseline="30000" dirty="0">
                          <a:latin typeface="+mn-lt"/>
                          <a:ea typeface="Times New Roman"/>
                        </a:rPr>
                        <a:t>H</a:t>
                      </a:r>
                      <a:r>
                        <a:rPr lang="en-US" sz="1800" dirty="0">
                          <a:latin typeface="+mn-lt"/>
                          <a:ea typeface="Times New Roman"/>
                        </a:rPr>
                        <a:t> = 4.5) 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</a:rPr>
                        <a:t>Sodium acetate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85">
                <a:tc>
                  <a:txBody>
                    <a:bodyPr/>
                    <a:lstStyle/>
                    <a:p>
                      <a:pPr marL="9144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dirty="0">
                          <a:latin typeface="+mn-lt"/>
                          <a:ea typeface="Times New Roman"/>
                        </a:rPr>
                        <a:t>Temperature </a:t>
                      </a: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</a:rPr>
                        <a:t>93 </a:t>
                      </a:r>
                      <a:r>
                        <a:rPr lang="en-US" sz="1800" baseline="30000" dirty="0" err="1">
                          <a:latin typeface="+mn-lt"/>
                          <a:ea typeface="Times New Roman"/>
                        </a:rPr>
                        <a:t>o</a:t>
                      </a:r>
                      <a:r>
                        <a:rPr lang="en-US" sz="1800" dirty="0" err="1">
                          <a:latin typeface="+mn-lt"/>
                          <a:ea typeface="Times New Roman"/>
                        </a:rPr>
                        <a:t>C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Major Drawbacks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71601"/>
            <a:ext cx="8915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Costs more/unit weight of the deposited metal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Requires pure chemicals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Chemical reductants are more expensive than electricity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Metal salts and reductant used in electro less plating solutions are thermodynamically not stable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Impurities or dust or colloidal matter even if present in trace amounts promote decomposition of bath components</a:t>
            </a:r>
          </a:p>
        </p:txBody>
      </p:sp>
    </p:spTree>
    <p:extLst>
      <p:ext uri="{BB962C8B-B14F-4D97-AF65-F5344CB8AC3E}">
        <p14:creationId xmlns:p14="http://schemas.microsoft.com/office/powerpoint/2010/main" val="12707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914400"/>
          <a:ext cx="9220200" cy="523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590800"/>
                <a:gridCol w="3810000"/>
              </a:tblGrid>
              <a:tr h="357724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Electroplating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Electrolessplating</a:t>
                      </a:r>
                      <a:endParaRPr lang="en-US" dirty="0"/>
                    </a:p>
                  </a:txBody>
                  <a:tcPr/>
                </a:tc>
              </a:tr>
              <a:tr h="447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Driving force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Electrical energy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Auto catalytic </a:t>
                      </a:r>
                      <a:r>
                        <a:rPr lang="en-US" sz="2400" dirty="0" err="1" smtClean="0"/>
                        <a:t>redox</a:t>
                      </a:r>
                      <a:r>
                        <a:rPr lang="en-US" sz="2400" dirty="0" smtClean="0"/>
                        <a:t> reaction</a:t>
                      </a:r>
                      <a:endParaRPr lang="en-US" sz="2400" dirty="0"/>
                    </a:p>
                  </a:txBody>
                  <a:tcPr/>
                </a:tc>
              </a:tr>
              <a:tr h="773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Site of cathode reaction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Substrate or object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Substrate with catalytically active surface</a:t>
                      </a:r>
                      <a:endParaRPr lang="en-US" sz="2400" dirty="0"/>
                    </a:p>
                  </a:txBody>
                  <a:tcPr/>
                </a:tc>
              </a:tr>
              <a:tr h="804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Anode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Separate anode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Substrate, No separate anode</a:t>
                      </a:r>
                      <a:endParaRPr lang="en-US" sz="2400" dirty="0"/>
                    </a:p>
                  </a:txBody>
                  <a:tcPr/>
                </a:tc>
              </a:tr>
              <a:tr h="562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Reducing agent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Electrons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Chemical reagents</a:t>
                      </a:r>
                      <a:endParaRPr lang="en-US" sz="2400" dirty="0"/>
                    </a:p>
                  </a:txBody>
                  <a:tcPr/>
                </a:tc>
              </a:tr>
              <a:tr h="562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Throwing power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</a:tr>
              <a:tr h="804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Only to conductors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Both to conductors and non conductors</a:t>
                      </a:r>
                      <a:endParaRPr lang="en-US" sz="2400" dirty="0"/>
                    </a:p>
                  </a:txBody>
                  <a:tcPr/>
                </a:tc>
              </a:tr>
              <a:tr h="598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Plating through holes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do not produce good deposit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produce good deposit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906000" cy="9445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Difference between Electroplating and Electroless plating</a:t>
            </a:r>
          </a:p>
        </p:txBody>
      </p:sp>
    </p:spTree>
    <p:extLst>
      <p:ext uri="{BB962C8B-B14F-4D97-AF65-F5344CB8AC3E}">
        <p14:creationId xmlns:p14="http://schemas.microsoft.com/office/powerpoint/2010/main" val="102230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7503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8585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/>
            <a:endParaRPr lang="en-US" sz="2400" dirty="0" smtClean="0">
              <a:latin typeface="+mn-lt"/>
            </a:endParaRPr>
          </a:p>
          <a:p>
            <a:pPr marL="274320" lvl="1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Process of electroless plating: </a:t>
            </a:r>
            <a:r>
              <a:rPr lang="en-US" sz="2400" dirty="0">
                <a:latin typeface="+mn-lt"/>
              </a:rPr>
              <a:t>Depositing a metal or alloy over a substrate (conductor or nonconductor) by controlled chemical reduction of the metal ions by a suitable reducing agent without using electrical </a:t>
            </a:r>
            <a:r>
              <a:rPr lang="en-US" sz="2400" dirty="0" smtClean="0">
                <a:latin typeface="+mn-lt"/>
              </a:rPr>
              <a:t>energy</a:t>
            </a:r>
          </a:p>
          <a:p>
            <a:pPr marL="274320" lvl="1" indent="-274320" algn="just"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74320" lvl="1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 Electroless plating of copper  with specific relevance to PCB: Activation of surface is done by dipping </a:t>
            </a:r>
            <a:r>
              <a:rPr lang="en-US" sz="2400" dirty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SnCl</a:t>
            </a:r>
            <a:r>
              <a:rPr lang="en-US" sz="2400" baseline="-25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and PdCl</a:t>
            </a:r>
            <a:r>
              <a:rPr lang="en-US" sz="2400" baseline="-25000" dirty="0" smtClean="0">
                <a:latin typeface="+mn-lt"/>
              </a:rPr>
              <a:t>2</a:t>
            </a:r>
          </a:p>
          <a:p>
            <a:pPr marL="274320" lvl="1" indent="-274320" algn="just">
              <a:buFont typeface="Arial" pitchFamily="34" charset="0"/>
              <a:buChar char="•"/>
            </a:pPr>
            <a:endParaRPr lang="en-US" sz="2400" baseline="-25000" dirty="0" smtClean="0">
              <a:latin typeface="+mn-lt"/>
            </a:endParaRPr>
          </a:p>
          <a:p>
            <a:pPr marL="274320" lvl="1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Electroless plating of Nickel: Gives hard and corrosion resistant metal finishing</a:t>
            </a:r>
          </a:p>
          <a:p>
            <a:pPr marL="274320" lvl="1" indent="-274320" algn="just"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274320" lvl="1" indent="-274320" algn="just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Comparison between electroplating and electroless plating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Electroless Plating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990601"/>
            <a:ext cx="89154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Depositing a metal or alloy over a substrate (conductor or nonconductor) by controlled chemical reduction of the metal ions by a suitable reducing agent without using electrical energy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Metal ion + Reducing agent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Metal+ Oxidized product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Also termed as autocatalytic plating</a:t>
            </a:r>
            <a:endParaRPr lang="en-US" sz="2400" dirty="0" smtClean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1600" y="3810000"/>
            <a:ext cx="3745705" cy="26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838200"/>
            <a:ext cx="9245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Surface to be plated should be catalytically active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Catalytic metals like Ni, Co, Steel, Pd etc., do not require any surface preparation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Non catalytic like such as Cu, brass, Ag etc., need activation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/>
              <a:t>Done by dipping in palladium chloride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750" y="228601"/>
            <a:ext cx="8750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Electroless Plating</a:t>
            </a:r>
            <a:endParaRPr lang="en-US" sz="3200" b="1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550" y="3314700"/>
            <a:ext cx="4457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51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997950" cy="281939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Non conductors like glass, plastics, etc., are first activated in a solution of SnCl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</a:t>
            </a:r>
            <a:r>
              <a:rPr lang="en-US" sz="2400" dirty="0" err="1" smtClean="0"/>
              <a:t>HCl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After rinsing its immersed in a solution of PdCl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</a:t>
            </a:r>
            <a:r>
              <a:rPr lang="en-US" sz="2400" dirty="0" err="1" smtClean="0"/>
              <a:t>HCl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Treatment yields a thin layer of Pd on the treated surface</a:t>
            </a:r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12750" y="496670"/>
            <a:ext cx="8750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Electroless Plating</a:t>
            </a:r>
            <a:endParaRPr lang="en-US" sz="3200" b="1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450" y="3429001"/>
            <a:ext cx="61087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75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Composition of Electroless bath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4540250" cy="4038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Soluble salt of the metal to be plated</a:t>
            </a:r>
          </a:p>
          <a:p>
            <a:pPr eaLnBrk="1" hangingPunct="1"/>
            <a:r>
              <a:rPr lang="en-US" sz="2400" dirty="0" smtClean="0"/>
              <a:t>Reducing agent</a:t>
            </a:r>
          </a:p>
          <a:p>
            <a:pPr eaLnBrk="1" hangingPunct="1"/>
            <a:r>
              <a:rPr lang="en-US" sz="2400" dirty="0" smtClean="0"/>
              <a:t>Buffer for pH control</a:t>
            </a:r>
          </a:p>
          <a:p>
            <a:pPr eaLnBrk="1" hangingPunct="1"/>
            <a:r>
              <a:rPr lang="en-US" sz="2400" dirty="0" smtClean="0"/>
              <a:t>Complexing agent</a:t>
            </a:r>
          </a:p>
          <a:p>
            <a:pPr eaLnBrk="1" hangingPunct="1"/>
            <a:r>
              <a:rPr lang="en-US" sz="2400" dirty="0" smtClean="0"/>
              <a:t>Stabilizer is added to prevent decomposition of plating bath</a:t>
            </a:r>
          </a:p>
          <a:p>
            <a:pPr eaLnBrk="1" hangingPunct="1"/>
            <a:r>
              <a:rPr lang="en-US" sz="2400" dirty="0" smtClean="0"/>
              <a:t>Accelerator to increase the rate of plating</a:t>
            </a:r>
            <a:endParaRPr lang="en-US" sz="2800" dirty="0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3886201"/>
            <a:ext cx="4622800" cy="228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3201" y="1143000"/>
            <a:ext cx="380639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38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Advantages of Electroless Plating</a:t>
            </a:r>
            <a:endParaRPr lang="en-US" sz="4000" dirty="0" smtClean="0">
              <a:solidFill>
                <a:srgbClr val="00B0F0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3"/>
            <a:ext cx="57531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No electrical energy is required</a:t>
            </a:r>
          </a:p>
          <a:p>
            <a:pPr eaLnBrk="1" hangingPunct="1"/>
            <a:r>
              <a:rPr lang="en-US" sz="2400" dirty="0" smtClean="0"/>
              <a:t>Better throwing power</a:t>
            </a:r>
          </a:p>
          <a:p>
            <a:pPr eaLnBrk="1" hangingPunct="1"/>
            <a:r>
              <a:rPr lang="en-US" sz="2400" dirty="0" smtClean="0"/>
              <a:t>Plating on articles made of insulators and semiconductors</a:t>
            </a:r>
          </a:p>
          <a:p>
            <a:pPr eaLnBrk="1" hangingPunct="1"/>
            <a:r>
              <a:rPr lang="en-US" sz="2400" dirty="0" smtClean="0"/>
              <a:t>Electro less plated coatings possesses unique mechanical chemical properties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977" y="1447800"/>
            <a:ext cx="299692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21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Electroless Plating of Copper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742950" y="990601"/>
            <a:ext cx="287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Composition of bath: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60400" y="1600201"/>
          <a:ext cx="652145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0725"/>
                <a:gridCol w="3260725"/>
              </a:tblGrid>
              <a:tr h="3058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Coating solution 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CuSO</a:t>
                      </a:r>
                      <a:r>
                        <a:rPr lang="en-US" sz="1800" baseline="-25000" dirty="0" smtClean="0"/>
                        <a:t>4</a:t>
                      </a:r>
                      <a:r>
                        <a:rPr lang="en-US" sz="1800" dirty="0" smtClean="0"/>
                        <a:t> solution (12g/l)</a:t>
                      </a:r>
                      <a:endParaRPr lang="en-US" dirty="0"/>
                    </a:p>
                  </a:txBody>
                  <a:tcPr marL="99060" marR="99060"/>
                </a:tc>
              </a:tr>
              <a:tr h="3058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Reducing agent 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HCHO (8 g/l)</a:t>
                      </a:r>
                      <a:endParaRPr lang="en-US" dirty="0"/>
                    </a:p>
                  </a:txBody>
                  <a:tcPr marL="99060" marR="99060"/>
                </a:tc>
              </a:tr>
              <a:tr h="52796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Buffer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NaOH</a:t>
                      </a:r>
                      <a:r>
                        <a:rPr lang="en-US" sz="1800" dirty="0" smtClean="0"/>
                        <a:t> (15 g/l) and Rochelle salt(14g/l)</a:t>
                      </a:r>
                      <a:endParaRPr lang="en-US" dirty="0"/>
                    </a:p>
                  </a:txBody>
                  <a:tcPr marL="99060" marR="99060"/>
                </a:tc>
              </a:tr>
              <a:tr h="3058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Complexing agent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EDTA </a:t>
                      </a:r>
                      <a:r>
                        <a:rPr lang="en-US" sz="1800" dirty="0" err="1" smtClean="0"/>
                        <a:t>di</a:t>
                      </a:r>
                      <a:r>
                        <a:rPr lang="en-US" sz="1800" dirty="0" smtClean="0"/>
                        <a:t> sodium salt (20g/l)</a:t>
                      </a:r>
                      <a:endParaRPr lang="en-US" dirty="0"/>
                    </a:p>
                  </a:txBody>
                  <a:tcPr marL="99060" marR="99060"/>
                </a:tc>
              </a:tr>
              <a:tr h="3058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Optimum pH 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</a:t>
                      </a:r>
                      <a:endParaRPr lang="en-US" dirty="0"/>
                    </a:p>
                  </a:txBody>
                  <a:tcPr marL="99060" marR="99060"/>
                </a:tc>
              </a:tr>
              <a:tr h="3058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Optimum temperature </a:t>
                      </a:r>
                      <a:endParaRPr lang="en-US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</a:t>
                      </a:r>
                      <a:r>
                        <a:rPr lang="en-US" sz="1800" baseline="30000" dirty="0" smtClean="0"/>
                        <a:t>0</a:t>
                      </a:r>
                      <a:r>
                        <a:rPr lang="en-US" sz="1800" dirty="0" smtClean="0"/>
                        <a:t>C</a:t>
                      </a:r>
                      <a:endParaRPr lang="en-US" dirty="0"/>
                    </a:p>
                  </a:txBody>
                  <a:tcPr marL="99060" marR="9906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7000" y="4092476"/>
            <a:ext cx="5994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Reactions: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+mn-lt"/>
              </a:rPr>
              <a:t>Cu</a:t>
            </a:r>
            <a:r>
              <a:rPr lang="en-US" sz="2000" baseline="30000" dirty="0" smtClean="0">
                <a:latin typeface="+mn-lt"/>
              </a:rPr>
              <a:t>2+</a:t>
            </a:r>
            <a:r>
              <a:rPr lang="en-US" sz="2000" dirty="0" smtClean="0">
                <a:latin typeface="+mn-lt"/>
              </a:rPr>
              <a:t>  +  2e  -----------&gt;   Cu (Cathode)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+mn-lt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+mn-lt"/>
              </a:rPr>
              <a:t>2 HCHO +  4OH</a:t>
            </a:r>
            <a:r>
              <a:rPr lang="en-US" sz="2000" baseline="30000" dirty="0" smtClean="0">
                <a:latin typeface="+mn-lt"/>
              </a:rPr>
              <a:t>-</a:t>
            </a:r>
            <a:r>
              <a:rPr lang="en-US" sz="2000" dirty="0" smtClean="0">
                <a:latin typeface="+mn-lt"/>
              </a:rPr>
              <a:t> ------&gt; 2HCOO</a:t>
            </a:r>
            <a:r>
              <a:rPr lang="en-US" sz="2000" baseline="30000" dirty="0" smtClean="0">
                <a:latin typeface="+mn-lt"/>
              </a:rPr>
              <a:t>-</a:t>
            </a:r>
            <a:r>
              <a:rPr lang="en-US" sz="2000" dirty="0" smtClean="0">
                <a:latin typeface="+mn-lt"/>
              </a:rPr>
              <a:t> +2H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O + H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+ 2e (Anode)      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+mn-lt"/>
              </a:rPr>
              <a:t>----------------------------------------------------------------</a:t>
            </a:r>
          </a:p>
          <a:p>
            <a:r>
              <a:rPr lang="en-US" sz="2000" dirty="0" smtClean="0">
                <a:latin typeface="+mn-lt"/>
              </a:rPr>
              <a:t>Cu </a:t>
            </a:r>
            <a:r>
              <a:rPr lang="en-US" sz="2000" baseline="30000" dirty="0" smtClean="0">
                <a:latin typeface="+mn-lt"/>
              </a:rPr>
              <a:t>2+</a:t>
            </a:r>
            <a:r>
              <a:rPr lang="en-US" sz="2000" dirty="0" smtClean="0">
                <a:latin typeface="+mn-lt"/>
              </a:rPr>
              <a:t> + 2HCHO + OH</a:t>
            </a:r>
            <a:r>
              <a:rPr lang="en-US" sz="2000" baseline="30000" dirty="0" smtClean="0">
                <a:latin typeface="+mn-lt"/>
              </a:rPr>
              <a:t>-</a:t>
            </a:r>
            <a:r>
              <a:rPr lang="en-US" sz="2000" dirty="0" smtClean="0">
                <a:latin typeface="+mn-lt"/>
              </a:rPr>
              <a:t> -----&gt; 2HCOO</a:t>
            </a:r>
            <a:r>
              <a:rPr lang="en-US" sz="2000" baseline="30000" dirty="0" smtClean="0">
                <a:latin typeface="+mn-lt"/>
              </a:rPr>
              <a:t>-</a:t>
            </a:r>
            <a:r>
              <a:rPr lang="en-US" sz="2000" dirty="0" smtClean="0">
                <a:latin typeface="+mn-lt"/>
              </a:rPr>
              <a:t> +2H</a:t>
            </a:r>
            <a:r>
              <a:rPr lang="en-US" sz="2000" baseline="-25000" dirty="0" smtClean="0">
                <a:latin typeface="+mn-lt"/>
              </a:rPr>
              <a:t>2</a:t>
            </a:r>
            <a:r>
              <a:rPr lang="en-US" sz="2000" dirty="0" smtClean="0">
                <a:latin typeface="+mn-lt"/>
              </a:rPr>
              <a:t>O +  H</a:t>
            </a:r>
            <a:r>
              <a:rPr lang="en-US" sz="2000" baseline="-25000" dirty="0" smtClean="0">
                <a:latin typeface="+mn-lt"/>
              </a:rPr>
              <a:t>2 </a:t>
            </a:r>
            <a:r>
              <a:rPr lang="en-US" sz="2000" dirty="0" smtClean="0"/>
              <a:t>+ Cu</a:t>
            </a:r>
            <a:endParaRPr lang="en-US" sz="2000" baseline="-25000" dirty="0" smtClean="0">
              <a:latin typeface="+mn-lt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+mn-lt"/>
              </a:rPr>
              <a:t>----------------------------------------------------------------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86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Applications Electroless Plating of Copper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1"/>
            <a:ext cx="8915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Used for metalizing printed circuit boards</a:t>
            </a:r>
          </a:p>
          <a:p>
            <a:pPr eaLnBrk="1" hangingPunct="1"/>
            <a:r>
              <a:rPr lang="en-US" sz="2400" dirty="0" smtClean="0"/>
              <a:t>For producing through-hole connection necessary when double sided printed circuit boards are fabricated</a:t>
            </a:r>
          </a:p>
          <a:p>
            <a:pPr eaLnBrk="1" hangingPunct="1"/>
            <a:r>
              <a:rPr lang="en-US" sz="2400" dirty="0" smtClean="0"/>
              <a:t>For plating on non conductors</a:t>
            </a:r>
          </a:p>
        </p:txBody>
      </p:sp>
    </p:spTree>
    <p:extLst>
      <p:ext uri="{BB962C8B-B14F-4D97-AF65-F5344CB8AC3E}">
        <p14:creationId xmlns:p14="http://schemas.microsoft.com/office/powerpoint/2010/main" val="24466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Printed Circuit Board (PCB)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1"/>
            <a:ext cx="89154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Three methods of fabrication of PCBs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hlinkClick r:id="rId3" action="ppaction://hlinkfile"/>
              </a:rPr>
              <a:t>PCB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3" action="ppaction://hlinkfile"/>
              </a:rPr>
              <a:t>Copper Plating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Subtractive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Semi additive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Additive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Printed circuit boards are made of epoxy polymers, phenolics or any other thermally stable rigid polymers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Flexible films of polyesters and polyamides are also used</a:t>
            </a:r>
          </a:p>
        </p:txBody>
      </p:sp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8900" y="4419600"/>
            <a:ext cx="30543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62200" y="4991964"/>
            <a:ext cx="431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file"/>
              </a:rPr>
              <a:t>Making a Double Sided PCB with Plated </a:t>
            </a:r>
            <a:r>
              <a:rPr lang="en-US" dirty="0" err="1">
                <a:hlinkClick r:id="rId5" action="ppaction://hlinkfile"/>
              </a:rPr>
              <a:t>Vias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678</Words>
  <Application>Microsoft Office PowerPoint</Application>
  <PresentationFormat>A4 Paper (210x297 mm)</PresentationFormat>
  <Paragraphs>139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FSH</vt:lpstr>
      <vt:lpstr>Lecture No. 16 Metal Finishing     </vt:lpstr>
      <vt:lpstr>Electroless Plating</vt:lpstr>
      <vt:lpstr>PowerPoint Presentation</vt:lpstr>
      <vt:lpstr>PowerPoint Presentation</vt:lpstr>
      <vt:lpstr>Composition of Electroless bath</vt:lpstr>
      <vt:lpstr>Advantages of Electroless Plating</vt:lpstr>
      <vt:lpstr>Electroless Plating of Copper </vt:lpstr>
      <vt:lpstr>Applications Electroless Plating of Copper</vt:lpstr>
      <vt:lpstr>Printed Circuit Board (PCB) </vt:lpstr>
      <vt:lpstr>Printed Circuit Board (PCB) </vt:lpstr>
      <vt:lpstr>Subtractive Technique for the Manufacture of  Printed Circuit Boards </vt:lpstr>
      <vt:lpstr>Electroless plating of Nickel</vt:lpstr>
      <vt:lpstr>Major Drawbacks</vt:lpstr>
      <vt:lpstr>Difference between Electroplating and Electroless plating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Niranjana Prabhu</cp:lastModifiedBy>
  <cp:revision>1645</cp:revision>
  <dcterms:created xsi:type="dcterms:W3CDTF">2006-08-16T00:00:00Z</dcterms:created>
  <dcterms:modified xsi:type="dcterms:W3CDTF">2017-07-18T10:09:47Z</dcterms:modified>
</cp:coreProperties>
</file>