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A00"/>
    <a:srgbClr val="0000FF"/>
    <a:srgbClr val="F3A10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3" autoAdjust="0"/>
    <p:restoredTop sz="85804" autoAdjust="0"/>
  </p:normalViewPr>
  <p:slideViewPr>
    <p:cSldViewPr>
      <p:cViewPr varScale="1">
        <p:scale>
          <a:sx n="64" d="100"/>
          <a:sy n="64" d="100"/>
        </p:scale>
        <p:origin x="1692" y="4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A58766-E128-4BD9-A1EE-C837C6758CFF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E15637-98F7-494C-9CBB-7FD8883CD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8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785C58-A3F2-4270-8F90-CDFDA621C729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F2A616-5863-4497-A503-97BD13528A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44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9D9C8F-68BA-4A83-B206-56916273A33F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6264C7-C983-49DA-95E2-9C2A9F3004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19820-38D9-421D-881B-22A60CF3AF5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E46EDA-C087-47BF-81DA-0F8DAE36C7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1D5C1D-0000-44E3-A4A3-27E659E09EF0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EDF93C-A8E3-4597-BA71-1582E9F75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2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0DA7081-F16C-4152-8D6E-ADFE983685E5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81A714-7D3A-4A24-9FC1-EB83DC8A1CA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19F909-8DAD-4B7D-B4AD-618B2A582A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10F037-1E77-449E-BB07-D0C80D3A2771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FECE93-CC22-4A64-BBD1-334C9CFBF3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0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E0963E-D3A6-4213-A721-DFC154D2B9E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DCFDD0-FFE3-40A2-9155-2647746DB5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F20CB9-1E55-406F-93B0-8397169AEA8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69DDED-92E9-4D54-8A0C-B0C30DD7D2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FDAB21-3F5E-4368-A37C-7D5B0C4E6A9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F5D42-0E62-4D1F-AB1C-BEFF4F4B9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2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81198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38435BC-789B-4652-AB85-BFAAB49EDED6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53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D14707-4C93-4C87-BC62-6F58979C58D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7084C7-F742-46F8-AA6D-8AED6032B5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CF1965-5B3F-488B-B801-5B8BA0EBE2F6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6F4210-70DE-47BA-A31D-3E60EB9BC7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5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51863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9" y="6655158"/>
            <a:ext cx="2921358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Science and Humanities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81727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7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37" r:id="rId12"/>
  </p:sldLayoutIdLst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ow_it_works_Galvanic_cell_Daniell_cell_Copper_zinc_battery_3D_Animation.flv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eg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5861050" cy="1020762"/>
          </a:xfrm>
        </p:spPr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Lecture No. </a:t>
            </a:r>
            <a:r>
              <a:rPr lang="en-IN" sz="3200" b="1" dirty="0">
                <a:solidFill>
                  <a:srgbClr val="00B0F0"/>
                </a:solidFill>
              </a:rPr>
              <a:t>2</a:t>
            </a:r>
            <a:r>
              <a:rPr lang="en-IN" sz="3200" b="1" dirty="0" smtClean="0">
                <a:solidFill>
                  <a:srgbClr val="00B0F0"/>
                </a:solidFill>
              </a:rPr>
              <a:t> </a:t>
            </a:r>
            <a:r>
              <a:rPr lang="en-US" sz="3200" b="1" dirty="0" smtClean="0">
                <a:solidFill>
                  <a:srgbClr val="00B0F0"/>
                </a:solidFill>
              </a:rPr>
              <a:t/>
            </a:r>
            <a:br>
              <a:rPr lang="en-US" sz="3200" b="1" dirty="0" smtClean="0">
                <a:solidFill>
                  <a:srgbClr val="00B0F0"/>
                </a:solidFill>
              </a:rPr>
            </a:br>
            <a:r>
              <a:rPr lang="en-IN" sz="3200" b="1" dirty="0">
                <a:solidFill>
                  <a:srgbClr val="00B0F0"/>
                </a:solidFill>
              </a:rPr>
              <a:t>Electrochemistry</a:t>
            </a:r>
            <a:endParaRPr lang="en-US" sz="3200" b="1" dirty="0" smtClean="0">
              <a:solidFill>
                <a:srgbClr val="00B0F0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At the end of this lecture, students will be able to:</a:t>
            </a:r>
          </a:p>
          <a:p>
            <a:pPr lvl="1"/>
            <a:endParaRPr lang="en-IN" sz="2400" b="1" dirty="0" smtClean="0">
              <a:solidFill>
                <a:srgbClr val="00B05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Explain thermodynamic relation of free energy and potential</a:t>
            </a:r>
          </a:p>
          <a:p>
            <a:pPr lvl="1"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Derive Nernst equation  for single electrode potential</a:t>
            </a:r>
          </a:p>
          <a:p>
            <a:pPr lvl="1"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Illustrate the construction of an electrochemical cell </a:t>
            </a:r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807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763000" cy="4678363"/>
          </a:xfrm>
        </p:spPr>
        <p:txBody>
          <a:bodyPr/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u="sng" dirty="0" smtClean="0"/>
              <a:t>Conventions</a:t>
            </a:r>
            <a:endParaRPr lang="en-US" sz="2400" dirty="0" smtClean="0"/>
          </a:p>
          <a:p>
            <a:pPr lvl="0"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Electrode where oxidation takes place is called anode (negative electrode) and is written on the left side of the salt bridge</a:t>
            </a:r>
          </a:p>
          <a:p>
            <a:pPr lvl="0"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Electrode where reduction takes place is called cathode (positive electrode) and is written on the right side of the salt bridge</a:t>
            </a:r>
          </a:p>
          <a:p>
            <a:pPr lvl="0"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Anode is written as metal first and then electrolyte</a:t>
            </a:r>
          </a:p>
          <a:p>
            <a:pPr lvl="0"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Anode half cell is written as Zn / Zn</a:t>
            </a:r>
            <a:r>
              <a:rPr lang="en-US" sz="2400" baseline="30000" dirty="0" smtClean="0"/>
              <a:t>2+</a:t>
            </a:r>
            <a:r>
              <a:rPr lang="en-US" sz="2400" dirty="0" smtClean="0"/>
              <a:t> (1M)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Cathode is written as electrolyte first and then metal. The cathode half cell is written as Cu</a:t>
            </a:r>
            <a:r>
              <a:rPr lang="en-US" sz="2400" baseline="30000" dirty="0"/>
              <a:t>2+</a:t>
            </a:r>
            <a:r>
              <a:rPr lang="en-US" sz="2400" dirty="0"/>
              <a:t> (1M) / Cu</a:t>
            </a:r>
          </a:p>
          <a:p>
            <a:pPr lvl="0" algn="just">
              <a:spcBef>
                <a:spcPts val="1200"/>
              </a:spcBef>
              <a:spcAft>
                <a:spcPts val="600"/>
              </a:spcAft>
            </a:pP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5861050" cy="1020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Electrode Potential and Cells</a:t>
            </a:r>
          </a:p>
        </p:txBody>
      </p:sp>
    </p:spTree>
    <p:extLst>
      <p:ext uri="{BB962C8B-B14F-4D97-AF65-F5344CB8AC3E}">
        <p14:creationId xmlns:p14="http://schemas.microsoft.com/office/powerpoint/2010/main" val="19105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9448800" cy="5029199"/>
          </a:xfrm>
        </p:spPr>
        <p:txBody>
          <a:bodyPr/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Cell reaction is spontaneous then emf of the cell has positive sign or if electrons move from left to right in an external circuit then emf of a cell has positive sign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dirty="0"/>
              <a:t>. </a:t>
            </a:r>
            <a:r>
              <a:rPr lang="en-US" sz="2400" dirty="0" smtClean="0"/>
              <a:t>	If </a:t>
            </a:r>
            <a:r>
              <a:rPr lang="en-US" sz="2400" dirty="0"/>
              <a:t>the cell reaction is non-spontaneous then </a:t>
            </a:r>
            <a:r>
              <a:rPr lang="en-US" sz="2400" dirty="0" err="1"/>
              <a:t>emf</a:t>
            </a:r>
            <a:r>
              <a:rPr lang="en-US" sz="2400" dirty="0"/>
              <a:t> of the cell has negative sign or if electrons move from right to left in an external circuit then </a:t>
            </a:r>
            <a:r>
              <a:rPr lang="en-US" sz="2400" dirty="0" err="1"/>
              <a:t>emf</a:t>
            </a:r>
            <a:r>
              <a:rPr lang="en-US" sz="2400" dirty="0"/>
              <a:t> of a cell has negative </a:t>
            </a:r>
            <a:r>
              <a:rPr lang="en-US" sz="2400" dirty="0" smtClean="0"/>
              <a:t>sign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Electrode </a:t>
            </a:r>
            <a:r>
              <a:rPr lang="en-US" sz="2400" dirty="0"/>
              <a:t>potential is always referred to as reduction potential and is represented as </a:t>
            </a:r>
            <a:r>
              <a:rPr lang="en-US" sz="2400" dirty="0" err="1"/>
              <a:t>E</a:t>
            </a:r>
            <a:r>
              <a:rPr lang="en-US" sz="2400" baseline="-25000" dirty="0" err="1"/>
              <a:t>M</a:t>
            </a:r>
            <a:r>
              <a:rPr lang="en-US" sz="2400" baseline="30000" dirty="0" err="1"/>
              <a:t>n</a:t>
            </a:r>
            <a:r>
              <a:rPr lang="en-US" sz="2400" baseline="30000" dirty="0"/>
              <a:t>+</a:t>
            </a:r>
            <a:r>
              <a:rPr lang="en-US" sz="2400" baseline="-25000" dirty="0"/>
              <a:t>/M </a:t>
            </a:r>
            <a:r>
              <a:rPr lang="en-US" sz="2400" dirty="0"/>
              <a:t>and oxidation potential is represented as E</a:t>
            </a:r>
            <a:r>
              <a:rPr lang="en-US" sz="2400" baseline="-25000" dirty="0"/>
              <a:t> M</a:t>
            </a:r>
            <a:r>
              <a:rPr lang="en-US" sz="2400" dirty="0"/>
              <a:t> /</a:t>
            </a:r>
            <a:r>
              <a:rPr lang="en-US" sz="2400" baseline="-25000" dirty="0" err="1"/>
              <a:t>M</a:t>
            </a:r>
            <a:r>
              <a:rPr lang="en-US" sz="2400" baseline="30000" dirty="0" err="1"/>
              <a:t>n</a:t>
            </a:r>
            <a:r>
              <a:rPr lang="en-US" sz="2400" baseline="30000" dirty="0" smtClean="0"/>
              <a:t>+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 </a:t>
            </a:r>
            <a:r>
              <a:rPr lang="en-US" sz="2400" dirty="0" err="1"/>
              <a:t>E</a:t>
            </a:r>
            <a:r>
              <a:rPr lang="en-US" sz="2400" baseline="-25000" dirty="0" err="1"/>
              <a:t>cell</a:t>
            </a:r>
            <a:r>
              <a:rPr lang="en-US" sz="2400" dirty="0"/>
              <a:t> can be calculated </a:t>
            </a:r>
            <a:r>
              <a:rPr lang="en-US" sz="2400" dirty="0" smtClean="0"/>
              <a:t>using         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   			</a:t>
            </a:r>
            <a:r>
              <a:rPr lang="en-US" sz="2400" dirty="0" err="1" smtClean="0">
                <a:solidFill>
                  <a:srgbClr val="FF0000"/>
                </a:solidFill>
              </a:rPr>
              <a:t>E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cell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= </a:t>
            </a:r>
            <a:r>
              <a:rPr lang="en-US" sz="2400" dirty="0" err="1">
                <a:solidFill>
                  <a:srgbClr val="FF0000"/>
                </a:solidFill>
              </a:rPr>
              <a:t>E</a:t>
            </a:r>
            <a:r>
              <a:rPr lang="en-US" sz="2400" baseline="-25000" dirty="0" err="1">
                <a:solidFill>
                  <a:srgbClr val="FF0000"/>
                </a:solidFill>
              </a:rPr>
              <a:t>cathode</a:t>
            </a:r>
            <a:r>
              <a:rPr lang="en-US" sz="2400" dirty="0">
                <a:solidFill>
                  <a:srgbClr val="FF0000"/>
                </a:solidFill>
              </a:rPr>
              <a:t> - </a:t>
            </a:r>
            <a:r>
              <a:rPr lang="en-US" sz="2400" dirty="0" err="1">
                <a:solidFill>
                  <a:srgbClr val="FF0000"/>
                </a:solidFill>
              </a:rPr>
              <a:t>E</a:t>
            </a:r>
            <a:r>
              <a:rPr lang="en-US" sz="2400" baseline="-25000" dirty="0" err="1">
                <a:solidFill>
                  <a:srgbClr val="FF0000"/>
                </a:solidFill>
              </a:rPr>
              <a:t>anode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586105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Electrode Potential and Cells</a:t>
            </a:r>
          </a:p>
        </p:txBody>
      </p:sp>
    </p:spTree>
    <p:extLst>
      <p:ext uri="{BB962C8B-B14F-4D97-AF65-F5344CB8AC3E}">
        <p14:creationId xmlns:p14="http://schemas.microsoft.com/office/powerpoint/2010/main" val="399233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694" y="990600"/>
            <a:ext cx="8915400" cy="4525963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How electrode potentials are measured?</a:t>
            </a:r>
          </a:p>
          <a:p>
            <a:pPr algn="just"/>
            <a:r>
              <a:rPr lang="en-US" sz="2400" dirty="0" smtClean="0">
                <a:latin typeface="Calibri" pitchFamily="34" charset="0"/>
                <a:cs typeface="Calibri" pitchFamily="34" charset="0"/>
              </a:rPr>
              <a:t>Electrode potentials are measured by combining the electrode with a reference electrode such as standard hydrogen electrode, calomel or Ag-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AgCl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electrode</a:t>
            </a:r>
          </a:p>
          <a:p>
            <a:pPr algn="just"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		Ex: Zn</a:t>
            </a:r>
            <a:r>
              <a:rPr lang="en-US" sz="2400" baseline="30000" dirty="0" smtClean="0">
                <a:latin typeface="Calibri" pitchFamily="34" charset="0"/>
                <a:cs typeface="Calibri" pitchFamily="34" charset="0"/>
              </a:rPr>
              <a:t>2+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/SHE</a:t>
            </a:r>
          </a:p>
          <a:p>
            <a:pPr algn="just"/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		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sz="2400" baseline="-25000" dirty="0" err="1" smtClean="0">
                <a:latin typeface="Calibri" pitchFamily="34" charset="0"/>
                <a:cs typeface="Calibri" pitchFamily="34" charset="0"/>
              </a:rPr>
              <a:t>cell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= - 0.76V</a:t>
            </a:r>
          </a:p>
        </p:txBody>
      </p:sp>
      <p:pic>
        <p:nvPicPr>
          <p:cNvPr id="61442" name="Picture 2" descr="http://2012books.lardbucket.org/books/principles-of-general-chemistry-v1.0m/section_23/cd25120da9ca8d305139003206878a7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6504" y="3253581"/>
            <a:ext cx="4230688" cy="3143250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5861050" cy="1020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Electrode Potential and Cells</a:t>
            </a:r>
          </a:p>
        </p:txBody>
      </p:sp>
    </p:spTree>
    <p:extLst>
      <p:ext uri="{BB962C8B-B14F-4D97-AF65-F5344CB8AC3E}">
        <p14:creationId xmlns:p14="http://schemas.microsoft.com/office/powerpoint/2010/main" val="38792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375" y="914400"/>
            <a:ext cx="9410700" cy="49530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>
                <a:cs typeface="Calibri" pitchFamily="34" charset="0"/>
              </a:rPr>
              <a:t>RHS is the standard hydrogen electrode, and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>
                <a:cs typeface="Calibri" pitchFamily="34" charset="0"/>
              </a:rPr>
              <a:t>LHS is the electrode the potential of which is being defined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>
                <a:cs typeface="Calibri" pitchFamily="34" charset="0"/>
              </a:rPr>
              <a:t>By convention: </a:t>
            </a:r>
            <a:r>
              <a:rPr lang="en-US" sz="2400" i="1" dirty="0" err="1" smtClean="0">
                <a:cs typeface="Calibri" pitchFamily="34" charset="0"/>
              </a:rPr>
              <a:t>E</a:t>
            </a:r>
            <a:r>
              <a:rPr lang="en-US" sz="2400" baseline="-25000" dirty="0" err="1" smtClean="0">
                <a:cs typeface="Calibri" pitchFamily="34" charset="0"/>
              </a:rPr>
              <a:t>Cell</a:t>
            </a:r>
            <a:r>
              <a:rPr lang="en-US" sz="2400" dirty="0" smtClean="0">
                <a:cs typeface="Calibri" pitchFamily="34" charset="0"/>
              </a:rPr>
              <a:t> = </a:t>
            </a:r>
            <a:r>
              <a:rPr lang="en-US" sz="2400" i="1" dirty="0" err="1" smtClean="0">
                <a:cs typeface="Calibri" pitchFamily="34" charset="0"/>
              </a:rPr>
              <a:t>E</a:t>
            </a:r>
            <a:r>
              <a:rPr lang="en-US" sz="2400" baseline="-25000" dirty="0" err="1" smtClean="0">
                <a:cs typeface="Calibri" pitchFamily="34" charset="0"/>
              </a:rPr>
              <a:t>Cathode</a:t>
            </a:r>
            <a:r>
              <a:rPr lang="en-US" sz="2400" dirty="0" smtClean="0">
                <a:cs typeface="Calibri" pitchFamily="34" charset="0"/>
              </a:rPr>
              <a:t> − </a:t>
            </a:r>
            <a:r>
              <a:rPr lang="en-US" sz="2400" i="1" dirty="0" err="1" smtClean="0">
                <a:cs typeface="Calibri" pitchFamily="34" charset="0"/>
              </a:rPr>
              <a:t>E</a:t>
            </a:r>
            <a:r>
              <a:rPr lang="en-US" sz="2400" baseline="-25000" dirty="0" err="1" smtClean="0">
                <a:cs typeface="Calibri" pitchFamily="34" charset="0"/>
              </a:rPr>
              <a:t>Anode</a:t>
            </a:r>
            <a:r>
              <a:rPr lang="en-US" sz="2400" dirty="0" smtClean="0">
                <a:cs typeface="Calibri" pitchFamily="34" charset="0"/>
              </a:rPr>
              <a:t>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>
                <a:cs typeface="Calibri" pitchFamily="34" charset="0"/>
              </a:rPr>
              <a:t>For the cell with the standard hydrogen electrode (potential of 0 by convention)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i="1" dirty="0" err="1" smtClean="0">
                <a:cs typeface="Calibri" pitchFamily="34" charset="0"/>
              </a:rPr>
              <a:t>E</a:t>
            </a:r>
            <a:r>
              <a:rPr lang="en-US" sz="2400" baseline="-25000" dirty="0" err="1" smtClean="0">
                <a:cs typeface="Calibri" pitchFamily="34" charset="0"/>
              </a:rPr>
              <a:t>Cell</a:t>
            </a:r>
            <a:r>
              <a:rPr lang="en-US" sz="2400" dirty="0" smtClean="0">
                <a:cs typeface="Calibri" pitchFamily="34" charset="0"/>
              </a:rPr>
              <a:t> = </a:t>
            </a:r>
            <a:r>
              <a:rPr lang="en-US" sz="2400" i="1" dirty="0" err="1" smtClean="0">
                <a:cs typeface="Calibri" pitchFamily="34" charset="0"/>
              </a:rPr>
              <a:t>E</a:t>
            </a:r>
            <a:r>
              <a:rPr lang="en-US" sz="2400" baseline="-25000" dirty="0" err="1" smtClean="0">
                <a:cs typeface="Calibri" pitchFamily="34" charset="0"/>
              </a:rPr>
              <a:t>Right</a:t>
            </a:r>
            <a:r>
              <a:rPr lang="en-US" sz="2400" dirty="0" smtClean="0">
                <a:cs typeface="Calibri" pitchFamily="34" charset="0"/>
              </a:rPr>
              <a:t> − </a:t>
            </a:r>
            <a:r>
              <a:rPr lang="en-US" sz="2400" dirty="0" err="1" smtClean="0">
                <a:cs typeface="Calibri" pitchFamily="34" charset="0"/>
              </a:rPr>
              <a:t>E</a:t>
            </a:r>
            <a:r>
              <a:rPr lang="en-US" sz="2400" baseline="-25000" dirty="0" err="1" smtClean="0">
                <a:cs typeface="Calibri" pitchFamily="34" charset="0"/>
              </a:rPr>
              <a:t>left</a:t>
            </a:r>
            <a:r>
              <a:rPr lang="en-US" sz="2400" dirty="0" smtClean="0">
                <a:cs typeface="Calibri" pitchFamily="34" charset="0"/>
              </a:rPr>
              <a:t> = E</a:t>
            </a:r>
            <a:r>
              <a:rPr lang="en-US" sz="2400" baseline="-25000" dirty="0" smtClean="0">
                <a:cs typeface="Calibri" pitchFamily="34" charset="0"/>
              </a:rPr>
              <a:t>SHE – </a:t>
            </a:r>
            <a:r>
              <a:rPr lang="en-US" sz="2400" i="1" dirty="0" smtClean="0">
                <a:cs typeface="Calibri" pitchFamily="34" charset="0"/>
              </a:rPr>
              <a:t>E</a:t>
            </a:r>
            <a:r>
              <a:rPr lang="en-US" sz="2400" baseline="-25000" dirty="0" smtClean="0">
                <a:cs typeface="Calibri" pitchFamily="34" charset="0"/>
              </a:rPr>
              <a:t>Zn2+</a:t>
            </a:r>
            <a:r>
              <a:rPr lang="en-US" sz="2400" dirty="0" smtClean="0">
                <a:cs typeface="Calibri" pitchFamily="34" charset="0"/>
              </a:rPr>
              <a:t>= 0- 0.76 = -0.76V</a:t>
            </a:r>
            <a:r>
              <a:rPr lang="en-US" sz="2400" baseline="-25000" dirty="0" smtClean="0">
                <a:cs typeface="Calibri" pitchFamily="34" charset="0"/>
              </a:rPr>
              <a:t> 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81200" y="274638"/>
            <a:ext cx="5861050" cy="1020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Electrode Potential and Cells</a:t>
            </a:r>
          </a:p>
        </p:txBody>
      </p:sp>
    </p:spTree>
    <p:extLst>
      <p:ext uri="{BB962C8B-B14F-4D97-AF65-F5344CB8AC3E}">
        <p14:creationId xmlns:p14="http://schemas.microsoft.com/office/powerpoint/2010/main" val="152619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44" y="1020029"/>
            <a:ext cx="9428956" cy="4618771"/>
          </a:xfrm>
        </p:spPr>
        <p:txBody>
          <a:bodyPr/>
          <a:lstStyle/>
          <a:p>
            <a:pPr algn="just"/>
            <a:r>
              <a:rPr lang="en-US" sz="2400" dirty="0" smtClean="0"/>
              <a:t>Reference electrodes can act both as anode and cathode depending on the other electrode coupled </a:t>
            </a:r>
          </a:p>
          <a:p>
            <a:pPr algn="just"/>
            <a:endParaRPr lang="en-US" dirty="0"/>
          </a:p>
        </p:txBody>
      </p:sp>
      <p:pic>
        <p:nvPicPr>
          <p:cNvPr id="65538" name="Picture 2" descr="http://images.tutorvista.com/content/redox-reactions/standard-electrode-potential-standard-hydrogen-electrode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168586"/>
            <a:ext cx="4230688" cy="222885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444625" y="5039789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sz="2400" baseline="-250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Cell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i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sz="2400" baseline="-250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Right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−  </a:t>
            </a:r>
            <a:r>
              <a:rPr lang="en-US" sz="24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sz="2400" baseline="-250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left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= E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Cu2+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−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sz="2400" baseline="-25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SHE</a:t>
            </a:r>
            <a:r>
              <a:rPr lang="en-US" sz="2400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 0.34 - 0 = 0.34V</a:t>
            </a:r>
            <a:r>
              <a:rPr lang="en-US" baseline="-25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81200" y="274638"/>
            <a:ext cx="5861050" cy="1020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Electrode Potential and Cells</a:t>
            </a:r>
          </a:p>
        </p:txBody>
      </p:sp>
    </p:spTree>
    <p:extLst>
      <p:ext uri="{BB962C8B-B14F-4D97-AF65-F5344CB8AC3E}">
        <p14:creationId xmlns:p14="http://schemas.microsoft.com/office/powerpoint/2010/main" val="77315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73148" y="1290851"/>
            <a:ext cx="7396599" cy="4754562"/>
            <a:chOff x="1073148" y="1290851"/>
            <a:chExt cx="7396599" cy="4754562"/>
          </a:xfrm>
        </p:grpSpPr>
        <p:pic>
          <p:nvPicPr>
            <p:cNvPr id="4" name="Picture 4" descr="CHA5601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3148" y="1290851"/>
              <a:ext cx="7396599" cy="4754562"/>
            </a:xfrm>
            <a:prstGeom prst="rect">
              <a:avLst/>
            </a:prstGeom>
            <a:noFill/>
          </p:spPr>
        </p:pic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1073148" y="2207102"/>
              <a:ext cx="1347548" cy="830997"/>
            </a:xfrm>
            <a:prstGeom prst="rect">
              <a:avLst/>
            </a:prstGeom>
            <a:noFill/>
            <a:ln w="57150" cmpd="thinThick">
              <a:solidFill>
                <a:srgbClr val="FF66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0" lang="en-US" altLang="zh-TW" sz="2400" u="none" dirty="0">
                  <a:solidFill>
                    <a:srgbClr val="FF0000"/>
                  </a:solidFill>
                </a:rPr>
                <a:t>anode</a:t>
              </a:r>
            </a:p>
            <a:p>
              <a:pPr algn="ctr"/>
              <a:r>
                <a:rPr kumimoji="0" lang="en-US" altLang="zh-TW" sz="2400" u="none" dirty="0">
                  <a:solidFill>
                    <a:srgbClr val="FF0000"/>
                  </a:solidFill>
                </a:rPr>
                <a:t>oxidation</a:t>
              </a:r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6851650" y="2203152"/>
              <a:ext cx="1392496" cy="830997"/>
            </a:xfrm>
            <a:prstGeom prst="rect">
              <a:avLst/>
            </a:prstGeom>
            <a:noFill/>
            <a:ln w="57150" cmpd="thinThick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0" lang="en-US" altLang="zh-TW" sz="2400" u="none" dirty="0">
                  <a:solidFill>
                    <a:schemeClr val="accent6">
                      <a:lumMod val="50000"/>
                    </a:schemeClr>
                  </a:solidFill>
                </a:rPr>
                <a:t>cathode</a:t>
              </a:r>
            </a:p>
            <a:p>
              <a:pPr algn="ctr"/>
              <a:r>
                <a:rPr kumimoji="0" lang="en-US" altLang="zh-TW" sz="2400" u="none" dirty="0">
                  <a:solidFill>
                    <a:schemeClr val="accent6">
                      <a:lumMod val="50000"/>
                    </a:schemeClr>
                  </a:solidFill>
                </a:rPr>
                <a:t>reduction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774862" y="4876800"/>
              <a:ext cx="1993173" cy="830997"/>
            </a:xfrm>
            <a:prstGeom prst="rect">
              <a:avLst/>
            </a:prstGeom>
            <a:solidFill>
              <a:schemeClr val="folHlink"/>
            </a:solidFill>
            <a:ln w="57150" cmpd="thinThick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0" lang="en-US" altLang="zh-TW" sz="2400" u="none" dirty="0">
                  <a:solidFill>
                    <a:schemeClr val="bg1"/>
                  </a:solidFill>
                </a:rPr>
                <a:t>spontaneous</a:t>
              </a:r>
            </a:p>
            <a:p>
              <a:pPr algn="ctr"/>
              <a:r>
                <a:rPr kumimoji="0" lang="en-US" altLang="zh-TW" sz="2400" u="none" dirty="0" err="1">
                  <a:solidFill>
                    <a:schemeClr val="bg1"/>
                  </a:solidFill>
                </a:rPr>
                <a:t>redox</a:t>
              </a:r>
              <a:r>
                <a:rPr kumimoji="0" lang="en-US" altLang="zh-TW" sz="2400" u="none" dirty="0">
                  <a:solidFill>
                    <a:schemeClr val="bg1"/>
                  </a:solidFill>
                </a:rPr>
                <a:t> reaction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51650" y="1371605"/>
            <a:ext cx="272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Representation: Zn/Zn</a:t>
            </a:r>
            <a:r>
              <a:rPr lang="en-US" baseline="30000" dirty="0" smtClean="0"/>
              <a:t>2+</a:t>
            </a:r>
            <a:r>
              <a:rPr lang="en-US" dirty="0" smtClean="0"/>
              <a:t>//Cu</a:t>
            </a:r>
            <a:r>
              <a:rPr lang="en-US" baseline="30000" dirty="0" smtClean="0"/>
              <a:t>2+</a:t>
            </a:r>
            <a:r>
              <a:rPr lang="en-US" dirty="0" smtClean="0"/>
              <a:t>/Cu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4024" y="1171550"/>
            <a:ext cx="2146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Galvanic Cell: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5861050" cy="1020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Electrode Potential and Cells</a:t>
            </a:r>
          </a:p>
        </p:txBody>
      </p:sp>
    </p:spTree>
    <p:extLst>
      <p:ext uri="{BB962C8B-B14F-4D97-AF65-F5344CB8AC3E}">
        <p14:creationId xmlns:p14="http://schemas.microsoft.com/office/powerpoint/2010/main" val="117118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782047" cy="4419600"/>
          </a:xfrm>
        </p:spPr>
        <p:txBody>
          <a:bodyPr/>
          <a:lstStyle/>
          <a:p>
            <a:pPr marL="274320" indent="-274320" algn="just">
              <a:lnSpc>
                <a:spcPct val="90000"/>
              </a:lnSpc>
            </a:pPr>
            <a:r>
              <a:rPr lang="en-US" sz="2400" dirty="0" smtClean="0"/>
              <a:t>Liquid Junction Potential: Difference between the electric potentials developed in the two solutions across their interface </a:t>
            </a:r>
          </a:p>
          <a:p>
            <a:pPr marL="274320" indent="-274320" algn="just">
              <a:lnSpc>
                <a:spcPct val="90000"/>
              </a:lnSpc>
              <a:buFontTx/>
              <a:buNone/>
            </a:pPr>
            <a:r>
              <a:rPr lang="en-US" sz="2400" dirty="0" smtClean="0"/>
              <a:t>		</a:t>
            </a:r>
            <a:r>
              <a:rPr lang="en-US" sz="2400" i="1" dirty="0" err="1" smtClean="0"/>
              <a:t>E</a:t>
            </a:r>
            <a:r>
              <a:rPr lang="en-US" sz="2400" i="1" baseline="-25000" dirty="0" err="1" smtClean="0"/>
              <a:t>j</a:t>
            </a:r>
            <a:r>
              <a:rPr lang="en-US" sz="2400" i="1" dirty="0" smtClean="0"/>
              <a:t>  =  Ø </a:t>
            </a:r>
            <a:r>
              <a:rPr lang="en-US" sz="2400" i="1" baseline="-25000" dirty="0" err="1" smtClean="0"/>
              <a:t>soln</a:t>
            </a:r>
            <a:r>
              <a:rPr lang="en-US" sz="2400" i="1" baseline="-25000" dirty="0" smtClean="0"/>
              <a:t>, R</a:t>
            </a:r>
            <a:r>
              <a:rPr lang="en-US" sz="2400" i="1" dirty="0" smtClean="0"/>
              <a:t>  - Ø </a:t>
            </a:r>
            <a:r>
              <a:rPr lang="en-US" sz="2400" i="1" baseline="-25000" dirty="0" err="1" smtClean="0"/>
              <a:t>soln,L</a:t>
            </a:r>
            <a:endParaRPr lang="en-US" sz="2400" i="1" baseline="-25000" dirty="0" smtClean="0"/>
          </a:p>
          <a:p>
            <a:pPr marL="274320" indent="-274320" algn="just">
              <a:lnSpc>
                <a:spcPct val="90000"/>
              </a:lnSpc>
              <a:buFontTx/>
              <a:buNone/>
            </a:pPr>
            <a:endParaRPr lang="en-US" sz="2400" i="1" baseline="-25000" dirty="0" smtClean="0"/>
          </a:p>
          <a:p>
            <a:pPr marL="274320" indent="-274320" algn="just">
              <a:lnSpc>
                <a:spcPct val="90000"/>
              </a:lnSpc>
            </a:pPr>
            <a:r>
              <a:rPr lang="en-US" sz="2400" dirty="0" smtClean="0"/>
              <a:t>Contact between two different electrolytes (ZnSO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/ CuSO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)</a:t>
            </a:r>
          </a:p>
          <a:p>
            <a:pPr marL="274320" indent="-274320" algn="just">
              <a:lnSpc>
                <a:spcPct val="90000"/>
              </a:lnSpc>
              <a:buNone/>
            </a:pPr>
            <a:endParaRPr lang="en-US" sz="2400" dirty="0" smtClean="0"/>
          </a:p>
          <a:p>
            <a:pPr marL="274320" indent="-274320" algn="just">
              <a:lnSpc>
                <a:spcPct val="90000"/>
              </a:lnSpc>
            </a:pPr>
            <a:r>
              <a:rPr lang="en-US" sz="2400" dirty="0" smtClean="0"/>
              <a:t>Contact between same electrolyte of  different concentrations (0.1M </a:t>
            </a:r>
            <a:r>
              <a:rPr lang="en-US" sz="2400" dirty="0" err="1" smtClean="0"/>
              <a:t>HCl</a:t>
            </a:r>
            <a:r>
              <a:rPr lang="en-US" sz="2400" dirty="0" smtClean="0"/>
              <a:t> /1.0 M </a:t>
            </a:r>
            <a:r>
              <a:rPr lang="en-US" sz="2400" dirty="0" err="1" smtClean="0"/>
              <a:t>HCl</a:t>
            </a:r>
            <a:r>
              <a:rPr lang="en-US" sz="2400" dirty="0" smtClean="0"/>
              <a:t>)</a:t>
            </a:r>
          </a:p>
          <a:p>
            <a:pPr marL="274320" indent="-274320" algn="just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274320" indent="-274320" algn="just">
              <a:lnSpc>
                <a:spcPct val="90000"/>
              </a:lnSpc>
            </a:pPr>
            <a:r>
              <a:rPr lang="en-US" sz="2400" dirty="0" smtClean="0"/>
              <a:t>Liquid junction potential can be reduced by joining the electrolyte compartments through a salt bridge 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n-US" sz="14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5861050" cy="1020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Electrode Potential and Cells</a:t>
            </a:r>
          </a:p>
        </p:txBody>
      </p:sp>
    </p:spTree>
    <p:extLst>
      <p:ext uri="{BB962C8B-B14F-4D97-AF65-F5344CB8AC3E}">
        <p14:creationId xmlns:p14="http://schemas.microsoft.com/office/powerpoint/2010/main" val="375010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072" y="1174299"/>
            <a:ext cx="8915400" cy="4525963"/>
          </a:xfrm>
        </p:spPr>
        <p:txBody>
          <a:bodyPr/>
          <a:lstStyle/>
          <a:p>
            <a:pPr algn="just"/>
            <a:r>
              <a:rPr lang="en-US" sz="2400" dirty="0" smtClean="0"/>
              <a:t>Role of salt bridge?</a:t>
            </a:r>
          </a:p>
          <a:p>
            <a:pPr algn="just"/>
            <a:r>
              <a:rPr lang="en-US" sz="2400" dirty="0" smtClean="0"/>
              <a:t>Provides electrolytic contact between the two electrolyte solutions of a cell</a:t>
            </a:r>
          </a:p>
          <a:p>
            <a:pPr algn="just"/>
            <a:r>
              <a:rPr lang="en-US" sz="2400" dirty="0" smtClean="0"/>
              <a:t>Avoids or at least reduces (to about 1 to 2 mV) junction potential in galvanic cells containing two electrolyte solutions in contact</a:t>
            </a:r>
          </a:p>
          <a:p>
            <a:pPr algn="just">
              <a:buClr>
                <a:schemeClr val="hlink"/>
              </a:buClr>
              <a:buNone/>
            </a:pPr>
            <a:r>
              <a:rPr lang="en-US" sz="2400" dirty="0" smtClean="0"/>
              <a:t>		</a:t>
            </a:r>
          </a:p>
          <a:p>
            <a:pPr algn="just">
              <a:buClr>
                <a:schemeClr val="hlink"/>
              </a:buCl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				</a:t>
            </a:r>
            <a:r>
              <a:rPr lang="en-US" sz="2400" b="1" dirty="0" smtClean="0">
                <a:solidFill>
                  <a:srgbClr val="00B050"/>
                </a:solidFill>
                <a:hlinkClick r:id="rId2" action="ppaction://hlinkfile"/>
              </a:rPr>
              <a:t>How a cell works?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861050" cy="1020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Electrode Potential and Cells</a:t>
            </a:r>
          </a:p>
        </p:txBody>
      </p:sp>
      <p:pic>
        <p:nvPicPr>
          <p:cNvPr id="6148" name="Picture 4" descr="http://chemwiki.ucdavis.edu/@api/deki/files/159/voltaic_cell_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4038600"/>
            <a:ext cx="3905250" cy="2552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167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0"/>
            <a:ext cx="8915400" cy="5105400"/>
          </a:xfrm>
        </p:spPr>
        <p:txBody>
          <a:bodyPr/>
          <a:lstStyle/>
          <a:p>
            <a:pPr marL="365760" indent="-365760"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Definition of Electro Motive Force [EMF]: Difference of potential, which causes a current to flow from the electrode of higher potential to one of lower potential</a:t>
            </a:r>
          </a:p>
          <a:p>
            <a:pPr marL="365760" indent="-365760"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EMF is denoted by E and measured in volts  or energy supplied per unit charge is called EMF</a:t>
            </a:r>
          </a:p>
          <a:p>
            <a:pPr marL="365760" indent="-365760" algn="just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 				</a:t>
            </a:r>
            <a:r>
              <a:rPr lang="en-US" sz="2400" i="1" dirty="0" err="1" smtClean="0">
                <a:solidFill>
                  <a:srgbClr val="FF0000"/>
                </a:solidFill>
              </a:rPr>
              <a:t>E</a:t>
            </a:r>
            <a:r>
              <a:rPr lang="en-US" sz="2400" i="1" baseline="-25000" dirty="0" err="1" smtClean="0">
                <a:solidFill>
                  <a:srgbClr val="FF0000"/>
                </a:solidFill>
              </a:rPr>
              <a:t>cell</a:t>
            </a:r>
            <a:r>
              <a:rPr lang="en-US" sz="2400" i="1" dirty="0" smtClean="0">
                <a:solidFill>
                  <a:srgbClr val="FF0000"/>
                </a:solidFill>
              </a:rPr>
              <a:t>  =  </a:t>
            </a:r>
            <a:r>
              <a:rPr lang="en-US" sz="2400" i="1" dirty="0" err="1" smtClean="0">
                <a:solidFill>
                  <a:srgbClr val="FF0000"/>
                </a:solidFill>
              </a:rPr>
              <a:t>E</a:t>
            </a:r>
            <a:r>
              <a:rPr lang="en-US" sz="2400" i="1" baseline="-25000" dirty="0" err="1" smtClean="0">
                <a:solidFill>
                  <a:srgbClr val="FF0000"/>
                </a:solidFill>
              </a:rPr>
              <a:t>cathode</a:t>
            </a:r>
            <a:r>
              <a:rPr lang="en-US" sz="2400" i="1" dirty="0" smtClean="0">
                <a:solidFill>
                  <a:srgbClr val="FF0000"/>
                </a:solidFill>
              </a:rPr>
              <a:t>-  </a:t>
            </a:r>
            <a:r>
              <a:rPr lang="en-US" sz="2400" i="1" dirty="0" err="1" smtClean="0">
                <a:solidFill>
                  <a:srgbClr val="FF0000"/>
                </a:solidFill>
              </a:rPr>
              <a:t>E</a:t>
            </a:r>
            <a:r>
              <a:rPr lang="en-US" sz="2400" i="1" baseline="-25000" dirty="0" err="1" smtClean="0">
                <a:solidFill>
                  <a:srgbClr val="FF0000"/>
                </a:solidFill>
              </a:rPr>
              <a:t>anode</a:t>
            </a:r>
            <a:endParaRPr lang="en-US" sz="2400" i="1" baseline="-25000" dirty="0" smtClean="0">
              <a:solidFill>
                <a:srgbClr val="FF0000"/>
              </a:solidFill>
            </a:endParaRPr>
          </a:p>
          <a:p>
            <a:pPr marL="365760" indent="-365760" algn="just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2400" dirty="0" smtClean="0"/>
              <a:t>E </a:t>
            </a:r>
            <a:r>
              <a:rPr lang="en-US" sz="2400" baseline="-25000" dirty="0" smtClean="0"/>
              <a:t>Cell</a:t>
            </a:r>
            <a:r>
              <a:rPr lang="en-US" sz="2400" dirty="0" smtClean="0"/>
              <a:t> depends on:</a:t>
            </a:r>
          </a:p>
          <a:p>
            <a:pPr marL="365760" indent="-365760" algn="just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2400" i="1" dirty="0" smtClean="0"/>
              <a:t>Nature of the electrodes </a:t>
            </a:r>
            <a:endParaRPr lang="en-US" sz="2400" dirty="0" smtClean="0"/>
          </a:p>
          <a:p>
            <a:pPr marL="365760" lvl="1" indent="-365760" algn="just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i="1" dirty="0" smtClean="0"/>
              <a:t>Temperature</a:t>
            </a:r>
            <a:endParaRPr lang="en-US" sz="2400" dirty="0" smtClean="0"/>
          </a:p>
          <a:p>
            <a:pPr marL="365760" lvl="1" indent="-365760" algn="just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i="1" dirty="0" smtClean="0"/>
              <a:t>Concentration of the electrolyte solutions</a:t>
            </a: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5861050" cy="1020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Electrode Potential and Cells</a:t>
            </a:r>
          </a:p>
        </p:txBody>
      </p:sp>
    </p:spTree>
    <p:extLst>
      <p:ext uri="{BB962C8B-B14F-4D97-AF65-F5344CB8AC3E}">
        <p14:creationId xmlns:p14="http://schemas.microsoft.com/office/powerpoint/2010/main" val="276567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85019"/>
            <a:ext cx="8915400" cy="4525963"/>
          </a:xfrm>
        </p:spPr>
        <p:txBody>
          <a:bodyPr/>
          <a:lstStyle/>
          <a:p>
            <a:endParaRPr lang="en-US" sz="2800" dirty="0" smtClean="0"/>
          </a:p>
          <a:p>
            <a:pPr marL="4572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IN" sz="2400" dirty="0" smtClean="0"/>
              <a:t>Thermodynamic relation of free energy and potential</a:t>
            </a:r>
            <a:r>
              <a:rPr lang="en-IN" sz="2400" dirty="0"/>
              <a:t> </a:t>
            </a:r>
            <a:r>
              <a:rPr lang="en-IN" sz="2400" dirty="0" smtClean="0"/>
              <a:t>- Nernst equation</a:t>
            </a:r>
          </a:p>
          <a:p>
            <a:pPr marL="4572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IN" sz="2400" dirty="0" smtClean="0"/>
              <a:t>Construction of cells: Anode, cathode, </a:t>
            </a:r>
            <a:r>
              <a:rPr lang="en-IN" sz="2400" dirty="0"/>
              <a:t>s</a:t>
            </a:r>
            <a:r>
              <a:rPr lang="en-IN" sz="2400" dirty="0" smtClean="0"/>
              <a:t>alt bridge </a:t>
            </a:r>
          </a:p>
          <a:p>
            <a:pPr marL="4572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IN" sz="2400" dirty="0" smtClean="0"/>
              <a:t>Representation of a cell</a:t>
            </a:r>
          </a:p>
          <a:p>
            <a:pPr marL="4572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IN" sz="2400" dirty="0" smtClean="0"/>
              <a:t>Notations, signs and conventions for cells</a:t>
            </a:r>
          </a:p>
          <a:p>
            <a:pPr marL="457200" lvl="1" indent="-457200">
              <a:spcAft>
                <a:spcPts val="600"/>
              </a:spcAft>
              <a:buNone/>
            </a:pPr>
            <a:r>
              <a:rPr lang="en-IN" sz="2400" dirty="0" smtClean="0"/>
              <a:t>		</a:t>
            </a:r>
            <a:r>
              <a:rPr lang="en-IN" sz="2400" dirty="0" err="1" smtClean="0"/>
              <a:t>Eg</a:t>
            </a:r>
            <a:r>
              <a:rPr lang="en-IN" sz="2400" dirty="0"/>
              <a:t>: </a:t>
            </a:r>
            <a:r>
              <a:rPr lang="en-US" sz="2400" dirty="0"/>
              <a:t>Zn | ZnSO4 (1M) || CuSO4 (1M)  | Cu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IN" dirty="0" smtClean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5861050" cy="1020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1352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71600"/>
            <a:ext cx="8915400" cy="4754565"/>
          </a:xfrm>
        </p:spPr>
        <p:txBody>
          <a:bodyPr/>
          <a:lstStyle/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Thermodynamic Relation: Nernst Equation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Single electrode potential can be expressed in the form of Nernst equation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Nernst equation is a thermodynamic equation, which relates the change in free energy (∆G) and cell potential (E) with concentration (</a:t>
            </a:r>
            <a:r>
              <a:rPr lang="en-US" sz="2400" dirty="0" err="1" smtClean="0"/>
              <a:t>M</a:t>
            </a:r>
            <a:r>
              <a:rPr lang="en-US" sz="2400" baseline="30000" dirty="0" err="1" smtClean="0"/>
              <a:t>n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)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5861050" cy="1020762"/>
          </a:xfrm>
        </p:spPr>
        <p:txBody>
          <a:bodyPr/>
          <a:lstStyle/>
          <a:p>
            <a:r>
              <a:rPr lang="en-IN" sz="3200" b="1" dirty="0">
                <a:solidFill>
                  <a:srgbClr val="00B0F0"/>
                </a:solidFill>
              </a:rPr>
              <a:t>Electrochemistry</a:t>
            </a:r>
            <a:endParaRPr lang="en-US" sz="3200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5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524000"/>
            <a:ext cx="9163050" cy="4800600"/>
          </a:xfrm>
        </p:spPr>
        <p:txBody>
          <a:bodyPr/>
          <a:lstStyle/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Consider a reversible </a:t>
            </a:r>
            <a:r>
              <a:rPr lang="en-US" sz="2400" dirty="0" err="1" smtClean="0"/>
              <a:t>redox</a:t>
            </a:r>
            <a:r>
              <a:rPr lang="en-US" sz="2400" dirty="0" smtClean="0"/>
              <a:t> reaction </a:t>
            </a:r>
          </a:p>
          <a:p>
            <a:pPr>
              <a:buNone/>
            </a:pPr>
            <a:r>
              <a:rPr lang="en-US" sz="2400" dirty="0" smtClean="0"/>
              <a:t>	of the electrode,	</a:t>
            </a:r>
            <a:r>
              <a:rPr lang="en-US" sz="2400" dirty="0" err="1" smtClean="0"/>
              <a:t>M</a:t>
            </a:r>
            <a:r>
              <a:rPr lang="en-US" sz="2400" baseline="30000" dirty="0" err="1" smtClean="0"/>
              <a:t>n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+ ne     </a:t>
            </a:r>
            <a:r>
              <a:rPr lang="en-US" sz="2400" dirty="0" smtClean="0">
                <a:sym typeface="Wingdings 3"/>
              </a:rPr>
              <a:t></a:t>
            </a:r>
            <a:r>
              <a:rPr lang="en-US" sz="2400" dirty="0" smtClean="0"/>
              <a:t>	       M	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r>
              <a:rPr lang="en-US" sz="2400" dirty="0" smtClean="0"/>
              <a:t>Reaction constant K is related to the free energy by </a:t>
            </a:r>
            <a:r>
              <a:rPr lang="en-US" sz="2400" dirty="0" err="1" smtClean="0"/>
              <a:t>Vant</a:t>
            </a:r>
            <a:r>
              <a:rPr lang="en-US" sz="2400" dirty="0" smtClean="0"/>
              <a:t>- Hoff’s isotherm as,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∆G</a:t>
            </a:r>
            <a:r>
              <a:rPr lang="en-US" sz="2400" dirty="0" smtClean="0"/>
              <a:t> =</a:t>
            </a:r>
            <a:r>
              <a:rPr lang="en-US" sz="2400" dirty="0"/>
              <a:t> ∆G </a:t>
            </a:r>
            <a:r>
              <a:rPr lang="en-US" sz="2400" baseline="30000" dirty="0" smtClean="0"/>
              <a:t>o</a:t>
            </a:r>
            <a:r>
              <a:rPr lang="en-US" sz="2400" dirty="0" smtClean="0"/>
              <a:t> + RT ln K	   where K is reaction constant = 	        (1)	</a:t>
            </a:r>
          </a:p>
          <a:p>
            <a:endParaRPr lang="en-US" dirty="0"/>
          </a:p>
        </p:txBody>
      </p:sp>
      <p:sp>
        <p:nvSpPr>
          <p:cNvPr id="36866" name="AutoShape 2" descr="data:image/jpeg;base64,/9j/4AAQSkZJRgABAQAAAQABAAD/2wCEAAkGBggGEA4NBxMQFQ4RFRUWDQwMFxoQEBATFBwhIBcUGh4jJzIqIyUvGx4eKzgoLzMsMS5AISozQTwuNSk3MCoBCQoKBQUFDQUFDSkYEhgpKSkpKSkpKSkpKSkpKSkpKSkpKSkpKSkpKSkpKSkpKSkpKSkpKSkpKSkpKSkpKSkpKf/AABEIAGUAbQMBIgACEQEDEQH/xAAbAAEAAgMBAQAAAAAAAAAAAAAABgcBBAUDAv/EADIQAAEDAgMEBwkBAQAAAAAAAAABAgMEBQYRIRIXVNIHMUFVkpOUExQWIiMyUWFxREL/xAAUAQEAAAAAAAAAAAAAAAAAAAAA/8QAFBEBAAAAAAAAAAAAAAAAAAAAAP/aAAwDAQACEQMRAD8AvEAAAAAAAAAAAAAAAAAAAAAAAAAAAAAAAAAAAAAAAAGtX3GktbFlr5I44m/dLM5I2NzXJM1XTrOV8e4V4+g9RFzAd4HB+PcK8fQeoi5h8e4V4+g9RFzAd4HB+PcK8fQeoi5h8e4V4+g9RFzAamMr/esNJDPbaNaqm198ZCq+8Rpm3ZcxNc0680y/aqiIqn3hLpBsOMEytsqJMme3STfTnZkuX2r19mqZpqnVnkbC48wqv++g9RFzEUxTQ9G+KvqT1lBFVJqytpKmKKZrkXPaVdrJ2v5zXVclRdUCyEci9RkpSLpAuuAflnraC60KLo+GojbXxork602lV+i9Xzf1EQsbCXSHYcZJla5U9qiKrqWb6c7UTt2e1OrVM01/OgElAAAAAatytVFeI3Q3KOOWJ2W1FM1HsVU1Rcl/Zxd2+EeAo/KabeKb7VYfhSajpaiqdtI32FGmb0Rf+l7cv4ikBt3Tq+7vdFbbZXSyMTN8cKo97U6s1REzTVQJnu3wjwFH5TRu3wjwFH5TSOb1L33HdfAvKN6l77juvgXlAke7fCPAUflNG7fCPAUflNI5vUvfcd18C8o3qXvuO6+BeUCR7t8I8BR+U0bt8I8BR+U0jm9S99x3XwLyjepe+47r4F5QJHu3wjwFH5TTbtmDcP2aT21spaeKVEVElhja16IvWmZEd6l77juvgXlPei6R77cJYYWWe4R+0exrpqlHMijaqptOcuz2JmBYAAAAAB1kNxj0a0GJne9UarTXFi7UVfTfI9XJls+0y+5NE/afnsWZACtbbj66YUmjoOkKNGbS5U95hRPdp9VTaky0j7P51qiJqWLBNDVNbJTq1zHojmPZq1zV1RUX+HjcLXSXaN0FxjjlidltxTNR7HZLmmi/tD5s9oo7DDHS21iMgjTKONuaoma5rqqqq69qgbmyg2UMgDGyg2UMgDGygyQyAAAAAAAAAAAAAAAAAAAAAAAAAAAAAAAAAAAAAAAAAP/Z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AutoShape 4" descr="data:image/jpeg;base64,/9j/4AAQSkZJRgABAQAAAQABAAD/2wCEAAkGBggGEA4NBxMQFQ4RFRUWDQwMFxoQEBATFBwhIBcUGh4jJzIqIyUvGx4eKzgoLzMsMS5AISozQTwuNSk3MCoBCQoKBQUFDQUFDSkYEhgpKSkpKSkpKSkpKSkpKSkpKSkpKSkpKSkpKSkpKSkpKSkpKSkpKSkpKSkpKSkpKSkpKf/AABEIAGUAbQMBIgACEQEDEQH/xAAbAAEAAgMBAQAAAAAAAAAAAAAABgcBBAUDAv/EADIQAAEDAgMEBwkBAQAAAAAAAAABAgMEBQYRIRIXVNIHMUFVkpOUExQWIiMyUWFxREL/xAAUAQEAAAAAAAAAAAAAAAAAAAAA/8QAFBEBAAAAAAAAAAAAAAAAAAAAAP/aAAwDAQACEQMRAD8AvEAAAAAAAAAAAAAAAAAAAAAAAAAAAAAAAAAAAAAAAAGtX3GktbFlr5I44m/dLM5I2NzXJM1XTrOV8e4V4+g9RFzAd4HB+PcK8fQeoi5h8e4V4+g9RFzAd4HB+PcK8fQeoi5h8e4V4+g9RFzAamMr/esNJDPbaNaqm198ZCq+8Rpm3ZcxNc0680y/aqiIqn3hLpBsOMEytsqJMme3STfTnZkuX2r19mqZpqnVnkbC48wqv++g9RFzEUxTQ9G+KvqT1lBFVJqytpKmKKZrkXPaVdrJ2v5zXVclRdUCyEci9RkpSLpAuuAflnraC60KLo+GojbXxork602lV+i9Xzf1EQsbCXSHYcZJla5U9qiKrqWb6c7UTt2e1OrVM01/OgElAAAAAatytVFeI3Q3KOOWJ2W1FM1HsVU1Rcl/Zxd2+EeAo/KabeKb7VYfhSajpaiqdtI32FGmb0Rf+l7cv4ikBt3Tq+7vdFbbZXSyMTN8cKo97U6s1REzTVQJnu3wjwFH5TRu3wjwFH5TSOb1L33HdfAvKN6l77juvgXlAke7fCPAUflNG7fCPAUflNI5vUvfcd18C8o3qXvuO6+BeUCR7t8I8BR+U0bt8I8BR+U0jm9S99x3XwLyjepe+47r4F5QJHu3wjwFH5TTbtmDcP2aT21spaeKVEVElhja16IvWmZEd6l77juvgXlPei6R77cJYYWWe4R+0exrpqlHMijaqptOcuz2JmBYAAAAAB1kNxj0a0GJne9UarTXFi7UVfTfI9XJls+0y+5NE/afnsWZACtbbj66YUmjoOkKNGbS5U95hRPdp9VTaky0j7P51qiJqWLBNDVNbJTq1zHojmPZq1zV1RUX+HjcLXSXaN0FxjjlidltxTNR7HZLmmi/tD5s9oo7DDHS21iMgjTKONuaoma5rqqqq69qgbmyg2UMgDGyg2UMgDGygyQyAAAAAAAAAAAAAAAAAAAAAAAAAAAAAAAAAAAAAAAAAP/Z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0" name="AutoShape 6" descr="data:image/jpeg;base64,/9j/4AAQSkZJRgABAQAAAQABAAD/2wCEAAkGBggGBQkIBwgKCQkKDRYODQwMDRoTFBAWHxwqIB8cHh4jJzIvIyUvJR4eMzssOzk0NTg4Kio9QUY2RDIrNjUBCQoKDQwOGQ8OFC0kGyQtKzUuLDYpLCkvNTUsLDU0LCoxKSo0KSwuMi0sNTI2NSw1KSk1NTQpKTY1LCkyKTUsNf/AABEIACUALAMBIgACEQEDEQH/xAAaAAEBAQEAAwAAAAAAAAAAAAAABwYCAwQF/8QALhAAAQMCAgcHBQAAAAAAAAAAAgEDBAAFBhEHFzFRVpHREhMUIUFm4hUyQmGB/8QAFQEBAQAAAAAAAAAAAAAAAAAAAAH/xAAVEQEBAAAAAAAAAAAAAAAAAAAAQf/aAAwDAQACEQMRAD8AuNK+fiC7/QbBMuXhzk+FbVzuW/uPL0Sppr+9o3Tn8aCt1w66DDJuuF2QAVIlX0RNtSfX97RunP41w9p4CQwbTuELoTbgqJJ2tqL5L+NBW2Xm5DAPMuC404KEBguaEi7FRfVK7qE6LMeyrNiEbAdvuX0KW8gQvEApORCJfIVLLzDNf5t31dqqPXuFwjWq3vTZzwsRmB7bjhbBTfWa1s4L4gi8i6VqJMZmbFcjymgeYdFQcbMcxIV2oqVIouiWDh/SA3FfszN2w9dVPu3XFLvILgipdlVRfMVyyTP9ev3SrG11s4L4gi8i6U1s4L4gi8i6U1TYL4fi8y601TYL4fi8y60HliaTsIz5rMWLfIzr77gttgiFmREuSJs3rWorLxNGOEYE1mVFscZp9hwXGzRSzEhXNF270rUUClKUClKUClKUH//Z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2" name="AutoShape 8" descr="data:image/jpeg;base64,/9j/4AAQSkZJRgABAQAAAQABAAD/2wCEAAkGBggGBQkIBwgKCQkKDRYODQwMDRoTFBAWHxwqIB8cHh4jJzIvIyUvJR4eMzssOzk0NTg4Kio9QUY2RDIrNjUBCQoKDQwOGQ8OFC0kGyQtKzUuLDYpLCkvNTUsLDU0LCoxKSo0KSwuMi0sNTI2NSw1KSk1NTQpKTY1LCkyKTUsNf/AABEIACUALAMBIgACEQEDEQH/xAAaAAEBAQEAAwAAAAAAAAAAAAAABwYCAwQF/8QALhAAAQMCAgcHBQAAAAAAAAAAAgEDBAAFBhEHFzFRVpHREhMUIUFm4hUyQmGB/8QAFQEBAQAAAAAAAAAAAAAAAAAAAAH/xAAVEQEBAAAAAAAAAAAAAAAAAAAAQf/aAAwDAQACEQMRAD8AuNK+fiC7/QbBMuXhzk+FbVzuW/uPL0Sppr+9o3Tn8aCt1w66DDJuuF2QAVIlX0RNtSfX97RunP41w9p4CQwbTuELoTbgqJJ2tqL5L+NBW2Xm5DAPMuC404KEBguaEi7FRfVK7qE6LMeyrNiEbAdvuX0KW8gQvEApORCJfIVLLzDNf5t31dqqPXuFwjWq3vTZzwsRmB7bjhbBTfWa1s4L4gi8i6VqJMZmbFcjymgeYdFQcbMcxIV2oqVIouiWDh/SA3FfszN2w9dVPu3XFLvILgipdlVRfMVyyTP9ev3SrG11s4L4gi8i6U1s4L4gi8i6U1TYL4fi8y601TYL4fi8y60HliaTsIz5rMWLfIzr77gttgiFmREuSJs3rWorLxNGOEYE1mVFscZp9hwXGzRSzEhXNF270rUUClKUClKUClKUH//Z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4" name="AutoShape 10" descr="data:image/jpeg;base64,/9j/4AAQSkZJRgABAQAAAQABAAD/2wCEAAkGBggGBQkIBwgKCQkKDRYODQwMDRoTFBAWHxwqIB8cHh4jJzIvIyUvJR4eMzssOzk0NTg4Kio9QUY2RDIrNjUBCQoKDQwOGQ8OFC0kGyQtKzUuLDYpLCkvNTUsLDU0LCoxKSo0KSwuMi0sNTI2NSw1KSk1NTQpKTY1LCkyKTUsNf/AABEIACUALAMBIgACEQEDEQH/xAAaAAEBAQEAAwAAAAAAAAAAAAAABwYCAwQF/8QALhAAAQMCAgcHBQAAAAAAAAAAAgEDBAAFBhEHFzFRVpHREhMUIUFm4hUyQmGB/8QAFQEBAQAAAAAAAAAAAAAAAAAAAAH/xAAVEQEBAAAAAAAAAAAAAAAAAAAAQf/aAAwDAQACEQMRAD8AuNK+fiC7/QbBMuXhzk+FbVzuW/uPL0Sppr+9o3Tn8aCt1w66DDJuuF2QAVIlX0RNtSfX97RunP41w9p4CQwbTuELoTbgqJJ2tqL5L+NBW2Xm5DAPMuC404KEBguaEi7FRfVK7qE6LMeyrNiEbAdvuX0KW8gQvEApORCJfIVLLzDNf5t31dqqPXuFwjWq3vTZzwsRmB7bjhbBTfWa1s4L4gi8i6VqJMZmbFcjymgeYdFQcbMcxIV2oqVIouiWDh/SA3FfszN2w9dVPu3XFLvILgipdlVRfMVyyTP9ev3SrG11s4L4gi8i6U1s4L4gi8i6U1TYL4fi8y601TYL4fi8y60HliaTsIz5rMWLfIzr77gttgiFmREuSJs3rWorLxNGOEYE1mVFscZp9hwXGzRSzEhXNF270rUUClKUClKUClKUH//Z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6" name="AutoShape 12" descr="data:image/jpeg;base64,/9j/4AAQSkZJRgABAQAAAQABAAD/2wCEAAkGBggGBQkIBwgKCQkKDRYODQwMDRoTFBAWHxwqIB8cHh4jJzIvIyUvJR4eMzssOzk0NTg4Kio9QUY2RDIrNjUBCQoKDQwOGQ8OFC0kGyQtKzUuLDYpLCkvNTUsLDU0LCoxKSo0KSwuMi0sNTI2NSw1KSk1NTQpKTY1LCkyKTUsNf/AABEIACUALAMBIgACEQEDEQH/xAAaAAEBAQEAAwAAAAAAAAAAAAAABwYCAwQF/8QALhAAAQMCAgcHBQAAAAAAAAAAAgEDBAAFBhEHFzFRVpHREhMUIUFm4hUyQmGB/8QAFQEBAQAAAAAAAAAAAAAAAAAAAAH/xAAVEQEBAAAAAAAAAAAAAAAAAAAAQf/aAAwDAQACEQMRAD8AuNK+fiC7/QbBMuXhzk+FbVzuW/uPL0Sppr+9o3Tn8aCt1w66DDJuuF2QAVIlX0RNtSfX97RunP41w9p4CQwbTuELoTbgqJJ2tqL5L+NBW2Xm5DAPMuC404KEBguaEi7FRfVK7qE6LMeyrNiEbAdvuX0KW8gQvEApORCJfIVLLzDNf5t31dqqPXuFwjWq3vTZzwsRmB7bjhbBTfWa1s4L4gi8i6VqJMZmbFcjymgeYdFQcbMcxIV2oqVIouiWDh/SA3FfszN2w9dVPu3XFLvILgipdlVRfMVyyTP9ev3SrG11s4L4gi8i6U1s4L4gi8i6U1TYL4fi8y601TYL4fi8y60HliaTsIz5rMWLfIzr77gttgiFmREuSJs3rWorLxNGOEYE1mVFscZp9hwXGzRSzEhXNF270rUUClKUClKUClKUH//Z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8" name="AutoShape 14" descr="data:image/jpeg;base64,/9j/4AAQSkZJRgABAQAAAQABAAD/2wCEAAkGBwgHBgkIBwgKCgkLDRYPDQwMDRsUFRAWIB0iIiAdHx8kKDQsJCYxJx8fLT0tMTU3Ojo6Iys/RD84QzQ5OjcBCgoKDQwNGg8PGjclHyU3Nzc3Nzc3Nzc3Nzc3Nzc3Nzc3Nzc3Nzc3Nzc3Nzc3Nzc3Nzc3Nzc3Nzc3Nzc3Nzc3N//AABEIAFoAYQMBIgACEQEDEQH/xAAbAAEAAwADAQAAAAAAAAAAAAAAAQUGAgQHA//EADUQAAEDAgMDCQYHAAAAAAAAAAABAgMFBgQRMRIhkxYXQVFVVpGV0hMiI2FxsQcUMkVSgcL/xAAUAQEAAAAAAAAAAAAAAAAAAAAA/8QAFBEBAAAAAAAAAAAAAAAAAAAAAP/aAAwDAQACEQMRAD8A9xAAAAAAAAAAAAAAAAAAAAAAAAAAAA+L8RGyRsbnNR789hquRFdlrknSB9gcWvRdDkAAAAAAAugIXQBtb8iTP3BSa3UJ4n0m4paWxrVR8bMNHKj1z1zcilTyau/v1P5fB6QNsDE8mrv79T+Xwekcmrv79T+XwekDbFJc9sU258GzDVKN6rG/2kMsb1a+J/8AJqp0lJyau/v1P5fB6Ryau/v1P5fh/SB0I0vSzotXXPSmdC7sZG3/AH9zQ2vetGuRiNweJ9ni0T4mDn9yaNelNldcvkVvJm7+/M/l+H9JR138K6hX52Yiq3O6XEM/TO3AQxydO7bYiOVN67swPUUcirluJKS1aVUKPgPytSrE9Vc1fcmnaiPa3LRV1d9V3l2AAAAhdCQBl7ivy37bxrcHV8Y6GZzNtG+zcu76lXzu2amtTdwXGurFKwFYwEmCqeEixWGkTJ0cjc/7TqVOtN5g0pFwWI50tASWsUBM1WmyvzmwyJmvwnLqnyX7gd7nesztJ/BcOd6zO0n8Fxf21cdJuXBJiaXO1+SrtxOTZkjVFyyc3VC6RjctEAw3O9ZnaT+C4c71mdpP4LjdbDepPAbDepPADC871mdpP4Lhzu2Yv7m7guN1sN6k8BsN6k8AM5bF7UW6MXNh6NNJOsLEfI5Y1a1ua5Ima9JpSEaiLuREJAAAAAABxdocgBUx2/S4Kw+rwYCCOoSNVj8Qxuy56LlrluXRN+papoSAAAAAAAAAAAAAAAAAAAAAAAAAAAAAAD//2Q==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6880" name="Object 16"/>
          <p:cNvGraphicFramePr>
            <a:graphicFrameLocks noChangeAspect="1"/>
          </p:cNvGraphicFramePr>
          <p:nvPr>
            <p:extLst/>
          </p:nvPr>
        </p:nvGraphicFramePr>
        <p:xfrm>
          <a:off x="7162800" y="4902167"/>
          <a:ext cx="894735" cy="778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444240" imgH="419040" progId="Equation.3">
                  <p:embed/>
                </p:oleObj>
              </mc:Choice>
              <mc:Fallback>
                <p:oleObj name="Equation" r:id="rId3" imgW="444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902167"/>
                        <a:ext cx="894735" cy="778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82" name="Picture 18" descr="http://www2.ucdsb.on.ca/tiss/stretton/graphics/Ag_Cu_Redox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04000" y="1219205"/>
            <a:ext cx="3122936" cy="2327261"/>
          </a:xfrm>
          <a:prstGeom prst="rect">
            <a:avLst/>
          </a:prstGeom>
          <a:noFill/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5861050" cy="1020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 Nernst Equation</a:t>
            </a:r>
            <a:r>
              <a:rPr lang="en-US" sz="3200" dirty="0" smtClean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190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1143000"/>
            <a:ext cx="8915400" cy="5029200"/>
          </a:xfrm>
        </p:spPr>
        <p:txBody>
          <a:bodyPr/>
          <a:lstStyle/>
          <a:p>
            <a:r>
              <a:rPr lang="en-US" sz="2400" dirty="0" smtClean="0"/>
              <a:t>Maximum work derived from this reaction is equal to the decrease in the free energy change</a:t>
            </a:r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max</a:t>
            </a:r>
            <a:r>
              <a:rPr lang="en-US" sz="2400" baseline="-25000" dirty="0" smtClean="0"/>
              <a:t>	 </a:t>
            </a:r>
            <a:r>
              <a:rPr lang="en-US" sz="2400" dirty="0" smtClean="0"/>
              <a:t>= -</a:t>
            </a:r>
            <a:r>
              <a:rPr lang="en-US" sz="2400" dirty="0"/>
              <a:t> ∆</a:t>
            </a:r>
            <a:r>
              <a:rPr lang="en-US" sz="2400" dirty="0" smtClean="0"/>
              <a:t>G 					(2)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Considering the work done as electrical energy, 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max</a:t>
            </a:r>
            <a:r>
              <a:rPr lang="en-US" sz="2400" dirty="0" smtClean="0"/>
              <a:t> 	= Electrical energy</a:t>
            </a:r>
          </a:p>
          <a:p>
            <a:pPr>
              <a:buNone/>
            </a:pPr>
            <a:r>
              <a:rPr lang="en-US" sz="2400" dirty="0" smtClean="0"/>
              <a:t>			= No. of coulombs x Energy available per coulomb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        	= </a:t>
            </a:r>
            <a:r>
              <a:rPr lang="en-US" sz="2400" dirty="0" err="1" smtClean="0"/>
              <a:t>nF</a:t>
            </a:r>
            <a:r>
              <a:rPr lang="en-US" sz="2400" dirty="0" smtClean="0"/>
              <a:t> x E					(3)</a:t>
            </a:r>
          </a:p>
          <a:p>
            <a:pPr>
              <a:buNone/>
            </a:pPr>
            <a:r>
              <a:rPr lang="en-US" sz="2400" dirty="0" smtClean="0"/>
              <a:t>		 </a:t>
            </a:r>
            <a:r>
              <a:rPr lang="en-US" sz="2400" dirty="0"/>
              <a:t>∆G  =  -</a:t>
            </a:r>
            <a:r>
              <a:rPr lang="en-US" sz="2400" dirty="0" err="1"/>
              <a:t>nEF</a:t>
            </a:r>
            <a:r>
              <a:rPr lang="en-US" sz="2400" dirty="0"/>
              <a:t>    (from equations 2 and 3)	</a:t>
            </a:r>
          </a:p>
          <a:p>
            <a:pPr>
              <a:buNone/>
            </a:pPr>
            <a:r>
              <a:rPr lang="en-US" sz="2400" dirty="0"/>
              <a:t>  			 ∆G</a:t>
            </a:r>
            <a:r>
              <a:rPr lang="en-US" sz="2400" baseline="30000" dirty="0"/>
              <a:t>o</a:t>
            </a:r>
            <a:r>
              <a:rPr lang="en-US" sz="2400" dirty="0"/>
              <a:t> = -</a:t>
            </a:r>
            <a:r>
              <a:rPr lang="en-US" sz="2400" dirty="0" err="1"/>
              <a:t>nE</a:t>
            </a:r>
            <a:r>
              <a:rPr lang="en-US" sz="2400" baseline="30000" dirty="0" err="1"/>
              <a:t>o</a:t>
            </a:r>
            <a:r>
              <a:rPr lang="en-US" sz="2400" dirty="0" err="1"/>
              <a:t>F</a:t>
            </a:r>
            <a:r>
              <a:rPr lang="en-US" sz="2400" dirty="0"/>
              <a:t>                                        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81200" y="274638"/>
            <a:ext cx="5861050" cy="1020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Nernst Equation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87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143000"/>
            <a:ext cx="9163050" cy="4754565"/>
          </a:xfrm>
        </p:spPr>
        <p:txBody>
          <a:bodyPr/>
          <a:lstStyle/>
          <a:p>
            <a:r>
              <a:rPr lang="en-US" sz="2400" dirty="0" smtClean="0"/>
              <a:t>Where, </a:t>
            </a:r>
            <a:r>
              <a:rPr lang="en-US" sz="2400" dirty="0"/>
              <a:t>∆</a:t>
            </a:r>
            <a:r>
              <a:rPr lang="en-US" sz="2400" dirty="0" smtClean="0"/>
              <a:t>G</a:t>
            </a:r>
            <a:r>
              <a:rPr lang="en-US" sz="2400" baseline="30000" dirty="0" smtClean="0"/>
              <a:t>o</a:t>
            </a:r>
            <a:r>
              <a:rPr lang="en-US" sz="2400" dirty="0" smtClean="0"/>
              <a:t> is the standard free energy change and </a:t>
            </a:r>
            <a:r>
              <a:rPr lang="en-US" sz="2400" dirty="0" err="1" smtClean="0"/>
              <a:t>E</a:t>
            </a:r>
            <a:r>
              <a:rPr lang="en-US" sz="2400" baseline="30000" dirty="0" err="1" smtClean="0"/>
              <a:t>o</a:t>
            </a:r>
            <a:r>
              <a:rPr lang="en-US" sz="2400" dirty="0" smtClean="0"/>
              <a:t> is the standard electrode potential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Substituting the values for </a:t>
            </a:r>
            <a:r>
              <a:rPr lang="en-US" sz="2400" dirty="0"/>
              <a:t>∆G</a:t>
            </a:r>
            <a:r>
              <a:rPr lang="en-US" sz="2400" dirty="0" smtClean="0"/>
              <a:t>, </a:t>
            </a:r>
            <a:r>
              <a:rPr lang="en-US" sz="2400" dirty="0"/>
              <a:t>∆</a:t>
            </a:r>
            <a:r>
              <a:rPr lang="en-US" sz="2400" dirty="0" smtClean="0"/>
              <a:t>G</a:t>
            </a:r>
            <a:r>
              <a:rPr lang="en-US" sz="2400" baseline="30000" dirty="0" smtClean="0"/>
              <a:t>o</a:t>
            </a:r>
            <a:r>
              <a:rPr lang="en-US" sz="2400" dirty="0" smtClean="0"/>
              <a:t> and K in equation (1),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						      	(4)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Dividing equation (4) by  – </a:t>
            </a:r>
            <a:r>
              <a:rPr lang="en-US" sz="2400" dirty="0" err="1" smtClean="0"/>
              <a:t>nF</a:t>
            </a:r>
            <a:r>
              <a:rPr lang="en-US" sz="2400" dirty="0" smtClean="0"/>
              <a:t>,</a:t>
            </a:r>
          </a:p>
          <a:p>
            <a:pPr>
              <a:buNone/>
            </a:pPr>
            <a:r>
              <a:rPr lang="en-US" sz="2400" dirty="0" smtClean="0"/>
              <a:t>			 			 </a:t>
            </a:r>
          </a:p>
          <a:p>
            <a:pPr>
              <a:buNone/>
            </a:pPr>
            <a:r>
              <a:rPr lang="en-US" sz="2400" dirty="0" smtClean="0"/>
              <a:t> 								 (5)</a:t>
            </a:r>
          </a:p>
          <a:p>
            <a:endParaRPr lang="en-US" sz="2400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362200" y="4724400"/>
          <a:ext cx="3048000" cy="84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396800" imgH="419040" progId="Equation.3">
                  <p:embed/>
                </p:oleObj>
              </mc:Choice>
              <mc:Fallback>
                <p:oleObj name="Equation" r:id="rId3" imgW="1396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724400"/>
                        <a:ext cx="3048000" cy="8440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098627" y="3158332"/>
          <a:ext cx="3997374" cy="817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892160" imgH="419040" progId="Equation.3">
                  <p:embed/>
                </p:oleObj>
              </mc:Choice>
              <mc:Fallback>
                <p:oleObj name="Equation" r:id="rId5" imgW="1892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27" y="3158332"/>
                        <a:ext cx="3997374" cy="8172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5861050" cy="1020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 Nernst Equation</a:t>
            </a:r>
            <a:r>
              <a:rPr lang="en-US" sz="3200" dirty="0" smtClean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565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95402"/>
            <a:ext cx="8915400" cy="4830765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	                         and 	( [M] =1 ) 		</a:t>
            </a:r>
          </a:p>
          <a:p>
            <a:pPr>
              <a:buNone/>
            </a:pPr>
            <a:r>
              <a:rPr lang="en-US" sz="2400" dirty="0" smtClean="0"/>
              <a:t>		  	                                             </a:t>
            </a:r>
          </a:p>
          <a:p>
            <a:pPr>
              <a:buNone/>
            </a:pPr>
            <a:r>
              <a:rPr lang="en-US" sz="2400" dirty="0" smtClean="0"/>
              <a:t>	                                                                      		  (6)</a:t>
            </a:r>
          </a:p>
          <a:p>
            <a:endParaRPr lang="en-US" sz="2400" dirty="0" smtClean="0"/>
          </a:p>
          <a:p>
            <a:r>
              <a:rPr lang="en-US" sz="2400" dirty="0" smtClean="0"/>
              <a:t>where, R is called gas constant  = 8.314 JK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mol</a:t>
            </a:r>
            <a:r>
              <a:rPr lang="en-US" sz="2400" baseline="30000" dirty="0" smtClean="0"/>
              <a:t>-1</a:t>
            </a:r>
            <a:r>
              <a:rPr lang="en-US" sz="2400" baseline="-25000" dirty="0" smtClean="0"/>
              <a:t> ,  </a:t>
            </a:r>
            <a:r>
              <a:rPr lang="en-US" sz="2400" dirty="0" smtClean="0"/>
              <a:t>T is standard temperature = 298 K, F is the Faraday constant = 96,500 Coulomb mol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and n is the number of electrons.</a:t>
            </a:r>
          </a:p>
          <a:p>
            <a:endParaRPr lang="en-US" sz="1200" dirty="0" smtClean="0"/>
          </a:p>
          <a:p>
            <a:r>
              <a:rPr lang="en-US" sz="2400" dirty="0" smtClean="0"/>
              <a:t>Substituting the above constants converting the natural log into log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 in equation (7), we get,</a:t>
            </a:r>
          </a:p>
          <a:p>
            <a:pPr>
              <a:buNone/>
            </a:pPr>
            <a:r>
              <a:rPr lang="en-US" sz="2400" dirty="0" smtClean="0"/>
              <a:t>                                     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8922" name="Object 10"/>
          <p:cNvGraphicFramePr>
            <a:graphicFrameLocks noChangeAspect="1"/>
          </p:cNvGraphicFramePr>
          <p:nvPr>
            <p:extLst/>
          </p:nvPr>
        </p:nvGraphicFramePr>
        <p:xfrm>
          <a:off x="1989190" y="1981201"/>
          <a:ext cx="2849306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358640" imgH="393480" progId="Equation.3">
                  <p:embed/>
                </p:oleObj>
              </mc:Choice>
              <mc:Fallback>
                <p:oleObj name="Equation" r:id="rId3" imgW="1358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90" y="1981201"/>
                        <a:ext cx="2849306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2133600" y="5638800"/>
          <a:ext cx="3365501" cy="746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638000" imgH="393480" progId="Equation.3">
                  <p:embed/>
                </p:oleObj>
              </mc:Choice>
              <mc:Fallback>
                <p:oleObj name="Equation" r:id="rId5" imgW="1638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638800"/>
                        <a:ext cx="3365501" cy="74655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5861050" cy="6858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 Nernst Equation </a:t>
            </a:r>
          </a:p>
        </p:txBody>
      </p:sp>
    </p:spTree>
    <p:extLst>
      <p:ext uri="{BB962C8B-B14F-4D97-AF65-F5344CB8AC3E}">
        <p14:creationId xmlns:p14="http://schemas.microsoft.com/office/powerpoint/2010/main" val="36857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876300"/>
            <a:ext cx="8915400" cy="4499879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For the following reversible reaction, </a:t>
            </a:r>
          </a:p>
          <a:p>
            <a:pPr>
              <a:buNone/>
            </a:pPr>
            <a:r>
              <a:rPr lang="en-US" sz="2400" dirty="0" err="1" smtClean="0"/>
              <a:t>aA</a:t>
            </a:r>
            <a:r>
              <a:rPr lang="en-US" sz="2400" dirty="0" smtClean="0"/>
              <a:t>  +  </a:t>
            </a:r>
            <a:r>
              <a:rPr lang="en-US" sz="2400" dirty="0" err="1" smtClean="0"/>
              <a:t>bB</a:t>
            </a:r>
            <a:r>
              <a:rPr lang="en-US" sz="2400" dirty="0" smtClean="0"/>
              <a:t> 	</a:t>
            </a:r>
            <a:r>
              <a:rPr lang="en-US" sz="2400" dirty="0" smtClean="0">
                <a:sym typeface="Wingdings 3"/>
              </a:rPr>
              <a:t></a:t>
            </a:r>
            <a:r>
              <a:rPr lang="en-US" sz="2400" dirty="0" smtClean="0"/>
              <a:t>  	 </a:t>
            </a:r>
            <a:r>
              <a:rPr lang="en-US" sz="2400" dirty="0" err="1" smtClean="0"/>
              <a:t>cC</a:t>
            </a:r>
            <a:r>
              <a:rPr lang="en-US" sz="2400" dirty="0" smtClean="0"/>
              <a:t>  +  </a:t>
            </a:r>
            <a:r>
              <a:rPr lang="en-US" sz="2400" dirty="0" err="1" smtClean="0"/>
              <a:t>dD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 Nernst equation for cell potential is given by				</a:t>
            </a:r>
          </a:p>
          <a:p>
            <a:pPr>
              <a:buNone/>
            </a:pPr>
            <a:r>
              <a:rPr lang="en-US" sz="2400" dirty="0" smtClean="0"/>
              <a:t>			</a:t>
            </a:r>
          </a:p>
          <a:p>
            <a:pPr>
              <a:buNone/>
            </a:pPr>
            <a:r>
              <a:rPr lang="en-US" sz="2400" dirty="0" smtClean="0"/>
              <a:t>                        </a:t>
            </a:r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					            </a:t>
            </a:r>
          </a:p>
          <a:p>
            <a:pPr>
              <a:buNone/>
            </a:pPr>
            <a:r>
              <a:rPr lang="en-US" sz="2400" dirty="0" smtClean="0"/>
              <a:t>							at 25</a:t>
            </a:r>
            <a:r>
              <a:rPr lang="en-US" sz="2400" dirty="0" smtClean="0">
                <a:sym typeface="Symbol"/>
              </a:rPr>
              <a:t></a:t>
            </a:r>
            <a:r>
              <a:rPr lang="en-US" sz="2400" dirty="0" smtClean="0"/>
              <a:t>C </a:t>
            </a:r>
          </a:p>
          <a:p>
            <a:endParaRPr lang="en-US" sz="2400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9945" name="Object 9"/>
          <p:cNvGraphicFramePr>
            <a:graphicFrameLocks noChangeAspect="1"/>
          </p:cNvGraphicFramePr>
          <p:nvPr>
            <p:extLst/>
          </p:nvPr>
        </p:nvGraphicFramePr>
        <p:xfrm>
          <a:off x="990600" y="2514600"/>
          <a:ext cx="319272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574640" imgH="444240" progId="Equation.3">
                  <p:embed/>
                </p:oleObj>
              </mc:Choice>
              <mc:Fallback>
                <p:oleObj name="Equation" r:id="rId3" imgW="15746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14600"/>
                        <a:ext cx="319272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9" name="Object 13"/>
          <p:cNvGraphicFramePr>
            <a:graphicFrameLocks noChangeAspect="1"/>
          </p:cNvGraphicFramePr>
          <p:nvPr>
            <p:extLst/>
          </p:nvPr>
        </p:nvGraphicFramePr>
        <p:xfrm>
          <a:off x="766343" y="3688667"/>
          <a:ext cx="338627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1854000" imgH="444240" progId="Equation.3">
                  <p:embed/>
                </p:oleObj>
              </mc:Choice>
              <mc:Fallback>
                <p:oleObj name="Equation" r:id="rId5" imgW="1854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343" y="3688667"/>
                        <a:ext cx="338627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0" name="Object 14"/>
          <p:cNvGraphicFramePr>
            <a:graphicFrameLocks noChangeAspect="1"/>
          </p:cNvGraphicFramePr>
          <p:nvPr>
            <p:extLst/>
          </p:nvPr>
        </p:nvGraphicFramePr>
        <p:xfrm>
          <a:off x="532451" y="4703079"/>
          <a:ext cx="3854054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2349360" imgH="444240" progId="Equation.3">
                  <p:embed/>
                </p:oleObj>
              </mc:Choice>
              <mc:Fallback>
                <p:oleObj name="Equation" r:id="rId7" imgW="2349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51" y="4703079"/>
                        <a:ext cx="3854054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24400" y="3657656"/>
            <a:ext cx="437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Where R= 8.314 JK</a:t>
            </a:r>
            <a:r>
              <a:rPr lang="en-US" baseline="30000" dirty="0" smtClean="0">
                <a:solidFill>
                  <a:srgbClr val="FF0000"/>
                </a:solidFill>
              </a:rPr>
              <a:t>−1</a:t>
            </a:r>
            <a:r>
              <a:rPr lang="en-US" dirty="0" smtClean="0">
                <a:solidFill>
                  <a:srgbClr val="FF0000"/>
                </a:solidFill>
              </a:rPr>
              <a:t>mol</a:t>
            </a:r>
            <a:r>
              <a:rPr lang="en-US" baseline="30000" dirty="0" smtClean="0">
                <a:solidFill>
                  <a:srgbClr val="FF0000"/>
                </a:solidFill>
              </a:rPr>
              <a:t>−1</a:t>
            </a:r>
            <a:r>
              <a:rPr lang="en-US" dirty="0" smtClean="0">
                <a:solidFill>
                  <a:srgbClr val="FF0000"/>
                </a:solidFill>
              </a:rPr>
              <a:t> , T=298K, F=96485.3 C mol</a:t>
            </a:r>
            <a:r>
              <a:rPr lang="en-US" baseline="30000" dirty="0" smtClean="0">
                <a:solidFill>
                  <a:srgbClr val="FF0000"/>
                </a:solidFill>
              </a:rPr>
              <a:t>-1</a:t>
            </a:r>
            <a:r>
              <a:rPr lang="en-US" dirty="0" smtClean="0">
                <a:solidFill>
                  <a:srgbClr val="FF0000"/>
                </a:solidFill>
              </a:rPr>
              <a:t>, n- number of electrons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5861050" cy="1020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 Nernst Equation 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/>
          </p:nvPr>
        </p:nvGraphicFramePr>
        <p:xfrm>
          <a:off x="1265465" y="5660616"/>
          <a:ext cx="4906735" cy="75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2654280" imgH="444240" progId="Equation.3">
                  <p:embed/>
                </p:oleObj>
              </mc:Choice>
              <mc:Fallback>
                <p:oleObj name="Equation" r:id="rId9" imgW="2654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465" y="5660616"/>
                        <a:ext cx="4906735" cy="758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110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1066800"/>
            <a:ext cx="8915400" cy="4525963"/>
          </a:xfrm>
        </p:spPr>
        <p:txBody>
          <a:bodyPr/>
          <a:lstStyle/>
          <a:p>
            <a:r>
              <a:rPr lang="en-US" sz="2800" dirty="0" smtClean="0"/>
              <a:t>How cells are made?</a:t>
            </a:r>
          </a:p>
          <a:p>
            <a:r>
              <a:rPr lang="en-US" sz="2400" dirty="0" smtClean="0"/>
              <a:t>Cells are made up of two electrodes, one being Anode (negative electrode) and the other being Cathode (positive electrode)</a:t>
            </a:r>
          </a:p>
          <a:p>
            <a:r>
              <a:rPr lang="en-US" sz="2400" dirty="0" smtClean="0"/>
              <a:t>Ex: Cu</a:t>
            </a:r>
            <a:r>
              <a:rPr lang="en-US" sz="2400" baseline="30000" dirty="0" smtClean="0"/>
              <a:t>2+</a:t>
            </a:r>
            <a:r>
              <a:rPr lang="en-US" sz="2400" dirty="0" smtClean="0"/>
              <a:t>/Zn</a:t>
            </a:r>
            <a:r>
              <a:rPr lang="en-US" sz="2400" baseline="30000" dirty="0" smtClean="0"/>
              <a:t>2+</a:t>
            </a:r>
            <a:endParaRPr lang="en-US" sz="2400" baseline="30000" dirty="0"/>
          </a:p>
        </p:txBody>
      </p:sp>
      <p:sp>
        <p:nvSpPr>
          <p:cNvPr id="62466" name="AutoShape 2" descr="data:image/jpeg;base64,/9j/4AAQSkZJRgABAQAAAQABAAD/2wCEAAkGBxQSEhEUEhQWExQXGSAYGRYXGRYaGRkYGRodFxccGBgaHSgiGhotHxUbITEiJSk3MDAuHB8zODMsNygtLisBCgoKDg0OGxAQGy8kHCQsLiwsLCw0MCwsLCwsLDc0LCw0NCw0LCwsLCwsLCwsLywsLCwsLCwsLCwsLCwsLCwsLP/AABEIAOQA3QMBIgACEQEDEQH/xAAbAAACAgMBAAAAAAAAAAAAAAAABQQGAgMHAf/EAEkQAAIBAgMDBgcMCQQCAwAAAAECAwARBBIhBTFBBjJRYXGyExQiM1RykiNCUlNic4GRk7HR0xYXNHSCobPB1AckQ9IVokRj8P/EABoBAQACAwEAAAAAAAAAAAAAAAABBQIDBAb/xAAwEQACAQICCAUEAgMAAAAAAAAAAQIDEQRxBRITITFRgbEUMjNBYRUjNFIi0UKRof/aAAwDAQACEQMRAD8A7jRRRQBRRRQBRRRQBRRRQBRRRQBRRRQGLOBa5AubC/E9A66irjfd2hIt5AkVr84XKuAOlTlv64qLtFxITBNBIY2ICyKMy33g3U5omB1DEACwN61LPIWEUIErxDI+ImsACQCVGQXdzZSwFhu1vpUXJModsEYYSut3MhjVF0zN4YxINewEntNOM3Dj0UkmxckWRsSkUkYbz0YPuRN1DMjXIXyrFgxtc3AFyBsmHld2EuIxEm7Klysd/JRTokaab2YZjqeFgHlFeKfor2pICiiigCiiigCiiigCiiigCiiigCiiigCiiigIUm1oQ2TwilgwQqpBKs17ZgObuO+hdrwFVYTRFWbKpzrZm6Ab6nqpG3IxCXzSvlZmIAzXAdmdgSWI3tplA67nWtmC5LGNg4mux0e6ZgyeRoA7MQ3uS6knedNFtjdk7hnHt/DFBIJ4shUOCWA8ltASDqN9ta3NtSEF1Msd0GZhmW6rpqRfQaj6xSyHk5kCFJLSIVysUuvkRtCMy5tfIc8d+vVUaTkrFHFl8LlVbnM4W3NjXyjcfEg3BB6CLCy7G4skEyuqsjBlYXDAggjpBFePiEVgpZQzblJAJ7BxrTsrCeBiRCxe1/KN9bkniSba8ST0knWqtiAqtiFnhEju7E3hld5VLExCJ10FkKrv8ggk231NxYuZNt+le1X8Zsfw2EEWLmdS0Hgpcr5VJZMrsfhHU79D0Uq2DPsrZqeDixcZIFmzT+Fc9qhjl7AAKXFi2RQOGuZSy6+TlUdmo1qnbUwPhsIUzBCJ545GsT4OWV3EcpUWvZnRh0B82lqmz/6j4BTbwrMeqN9fpIApBtHb8eOmEeHXEYcyKyySMiBJFVTlFiWBYE3BsCBx4UuNVlmwiRRQY+6qsC3WwFlbJGqSELuF2BWw3kddMocPiPAYdVkSOQIokLxmS7BQDa0i21v01Xtg4NjPHFLI0saI0qqQFHhPCKc7Bee13La6XNwAautCDCAMFUOQzWGYgZQTxIW5sOq57azqsTbakeSRUmjhyuY0Ro3cuynKS5BGUFtABw1ub2DvZWPE0MUtsudA1iQbXGuvEddEybEyiiipICiiigCiiigCiiigCiiigCiiigCiiigCtWJxCxozuwVFFyx3ACttLtu4NpYgEtnR0kUHQMY3DhSbG18tr2NjY2NqAwTbKyB1hBaULmWORZISwuBfy0vl1FyAbUgxPJWIYkbQx84YooPg2OXDo45rqrE+UALAneddDYDTtfaz4Xwc+J8L7nm8GkjYfwksjLlyqIVAEYBzMzcQth06tmclpsc64napJF80WEFwsfrWN724b9TckHKuPEyS9zfLy7ecsmzcLJiiDYyN7nEDx1a17aaG2+j/AMJtXEj/AHGNXDA70wym46LObMD9Jq5wQqihUUKoFgqgAAdQG6tlTYX5FMh/02wuhnfEYlr3zSykn61ANNsNyNwCbsJCet0Dn63uae0UsiNZkeDBRoAEjRQNwVVFvqFRtt7JGIQDM0brcpIu9WKlb2OjDXcaY0VJBz3C8ntqxSySRzQEsAozsWyqOC2hFrnU/RrpUww7bGokwbdRz/2QVdqKixlrHN8RLtBGkafAsyyecOFnZA1gBcoGZs1gBcWJAAJ0rLH7Y2btGE4OfwmBcLkCsoieNTYZVcgqqkADKd44V0aoO1tjwYpMk8SyDr3i/wAFhqp6waiwujVyf2Y2GiWM4iTEIoARpcpkt0F1AzjrIv1msJ9vxqXskrJGbPKqXjUjna3u1uJUEAgg2sbVSbY+L2V7pgmbE4QathW1ZR0xtYnQdA4ahibjdsBzioi+EIZGZiGaeZTEXYuVlw6+RIQXNtbOLX6SuLe5elYEAjUHUGvahbGaPwMaxNmWMeD13jwfuZDA6g3Uj6Km1kYhRRRQBRRRQBRRRQBRRRQBRRWrFYlYkeRyFRAWYncABcmgE3KrlXDgFjMqu5c2VI8hbgL2Zl0uyjTiRSRv9ToBqcJjQB/9cX5tUbbWMbGSSYqQELnRYlPvVEgH1i5Haz8LVnylnywMPhnL2rYs4+lVI+mhKV3Y34blXHiMecZicPiZI0FoI0RWCcQXzOBnAsxtfyjv8gVb/wBZsPomN+zi/NqqbNw/g4kXiB5R6WOrH6yak1CQbuWL9ZsPomN+zi/No/WbD6Jjfs4vzartFSQWL9ZsPomN+zi/No/WbD6Jjfs4vzartFAWL9ZsPomN+zi/No/WbD6Jjfs4vzartFAWL9ZsPomN+zi/No/WbD6Jjfs4vzartapcUisqs1mY2A11JBIH1K3snooCz/rNh9Exv2cX5tH6zYfRMb9nF+bVdooCxfrNh9Exv2cX5tVDE8p48PjRi8Hh8TEj6YiJ0RUbXeuVyFYkk62GbiMzXm1jLGGUqwupFiOkHQ1DRKdj3kpyrw+ElxkkeHx0kWJdZluqMysQQ4zGU3XcQb8SOFzY/wBZsPomN+zi/NqhcnnMbS4djcoSVPSptf71btcjhTupQfEsX6zYfRMb9nF+bR+s2H0TG/Zxfm1XaKEFi/WbD6Jjfs4vzaP1mw+iY37OL82q7UbaOMEMbOewA6XPD6OJPQDQF52By8gxc4gWKeKQgkCURjmgMdFkJ3MDutqOkVa65F/p9gymLw7vrJJnJvvA8GxA/nc9ttwFddoAooooArnP+pG2TNImBhYgXDzMLaAahfouG7THwvVu5V7dXBYd5TYtzY1PvnI0+gAFj1A1y/ZeHYBpJCWlkOZid+utj9ZJ6yeFqgHm0YwsIVRYBowB0ASKBUHlB5UuGTgWufbQH/1zfXU3bT2isAWYugVRvJzqbD6ASTwAJqLtGGbxrDgwkMeauZPK55Ot7DdxozKPEc0V54vifRm9uP8AGjxfE+jN7cf41Jie0V54vifRm9uP8aPF8T6M3tx/jQHtFeeL4n0Zvbj/ABo8XxPoze3H+NAe0V54vifRm9uP8aPF8T6M3tx/jQGMsgUEm56hvJOgAHEkkADpNe/+H/2y4qTVmmUR63Gtw7r1aBFPwQWHnDWeydmvi8QsTKUC3L2a5UDRjmXQNrlU35zORrFVp/1GnSLDYdFABMyLHGLC+VWNlG4AKP8A9pUpNuyDdiq0VD8bk+JPtp+NHjcnxJ9tPxrd4Wt+rNe2hzRMoqH43J8SfbT8aPG5PiT7afjTwtb9WNtDmhftMeDxWHk3Z/IPXrlA7fdAf4RTyq7yllcxK3gymRs2Ysh96wA0PSRTUYyQ6iE6/LT8ahYere2q7mTqwsncm0VD8bk+JPtp+NHjcnxJ9tPxqfC1v1Zjtoc0TKSR/wC5nzb4ot3Qzb/wPYF4Ma92nj3IEQQrJJoPKB0O/Vd3b0ZjwpngcKIkVBw3npPE1qlFxdpKzM001dDjkz+24b+P+m1dKrmvJn9tw38f9Nq6VWCJCgmiqR/qVt4xouEhPu02jfJjNwb21F7EeqH4gVIKxt7an/kMWXBvh4NI+hm0Ob6SA3YI+lhWdacHhxGiou4ceknUk9ZOtZrAZpFhFwCM0hHvY72IvwZj5I6sx4UBtwOFzxyYht1ssXq5hmf+K1h8kX98a08sZnTF4V0IUojOWYXVVW4YnUcH06+w1YttOseGlJ8lEW+g3KttwHUNwqoSu2ImZnFtQzj4IGsUX0Xzt1noNCU7Fq5NY2SaAPKAHzMLAW8m/k3HBrEXHTTWqpGC+HZFjLkzFcwF/BjKCXtfU2NgOki+l6kx4WZCVh8IkSgFAcpLZVgUBy1yd0l9x07KEFiopdslpDn8LnvxzBAoa7XEZGpW1t/Vre4DGgCiiigCl+2sf4KPQ2dtF0zEdLZeNriw4sVHGpzuACSbAC5J3ADeTUPktgzi8Q2JcERxGyKbi7DVQQfghszfLIG+KgH3JXZAwkBL2WRhnkJNwoG5cx3hRvPFizb2Nc85R7SOKnSY3yZwkQPCOzHNbpYjN2ZRwq2cvtq3thEPOGaY9EfvU7WI1+SD8IVSsdvh+cH3NVrgMPu2sun9nHiau/UXUkswFrkC+7rrKluOw5LsfBiUMgVblQFILE3vqAbjVbnyd26o88cobUSEFvKyuBmBa65NfJAUEG9vp31buo17HEojqikCRYg5gCwcaZiwyW8EPJtfVsxHlW4HXhUvARSL5UrMEVSQC27XXN5TcOlj+EKo2+BLjb3MeUpvF4MEBnItxsFIZmPUAP5gcaOTuLeRHz2srAKQLEplBBYdJvf6qVTyGeQ3uAQCQfexX8lLcGY6nq06Kb7F3z+uO4tVtHFbXGPV4WtnY76uG2eFTlxv3Gla8RMEUs24fX2AcTwrZSbG/wC4mEI5iauenhb+3bfitWGJrqjTcn0zOGlTc5WNmxIC5bEPzn5o4Berq0AB4gX98acUAW0Ggory8pOTu+JbJJKyGPJn9tw38f8ATaulVzXkz+24b+P+m1dKrFEhXFcLK0+IxU8pzSeFZB0BAQVAHDycq/w34mu1VxPY+/E/Pt9y1IJ08oRSx3Do3k7gAOJJIA7af7C2eYo7v51zmfjY8FB+Co0+s8aVbFwvhpfCHzcJsvypdxPYo09YnitWegEfK1M0Ua3IDSre3UGcb+tQfopDshbRKd5NySd5JJuTVh5T8yH55e69V/ZXmk7P7mgGGz8e0Mb5UDlpn0LZQAsPhDqAfgW3ca3vymKsFMXlbzZiRlyxtocvOtMNDYab9akcmVBSa/xp7q02aFTa6qbG4uBoRoCOg9dAVt+UzKtmVM5Dahmsre65NCtjpENL313VZIHuqk7yAfrFYnCpe+Rb9OUX1OY8OnXtrbQHtFFa8RLlR235VJt2C9AK9rO00keFi5zkZjvAHO8r5IALsOICr/yCrbi54tn4S4F1jAVVv5UjnQC/FmY3J6yTSzkFswrG2IlsZpCVNiSFCsQ1iQOcyk7twRdyCq/yp2r4ziCFN4YSVT5UmqyP2DVB/GdxFb8PQdaoorrka6tRQjcVAsxd5Dmkds7t0sdNOoABR1AVGx2+H5wfc1S6iY7fD84PuavSuKjCy4FVdt3ZqxWKkEmRAtvIF2DHV84voRoMg+vhS1ttykNZVQhM2tjbyAxa2a+XUjd9PCrFReolTk/8gpLkJYtqs8oQWtntcDUgFgQdT0A8DruqTt9bwkXIu6A26C4BFMb0v255seunfWtdaLjRnd+z7Gyk06sc13FGzlsrcSXa5O82YqL/AEKB9FM9i75/XHcWl2A5p9d++1Mdi75/XHcWqLRf5HRlzpH0OqJmPlKxyMu8KbdttK1bDw4SK43sSSeJsSB/IfXc8ay2r5mX1TWeyvNL2t3jXXpVvXivgr8GtzJdFFFVR2DHkz+24b+P+m1dKrmvJn9tw38f9Nq6VUIBXD9mBmeeOPzjzuAfgiy5nPUB/Ow413CuQ8lNm5mxUqyPG3hmTyRGRlAVvfqbanW3QOipBa8HhliRY0FlUWHT1kniSdSek1upf4hJ6TL7MH5dHiEnpMvswfl0BG5T8yH55e69V/ZXmk7P7mmfKTBOEhviJT7qN4h+C+ukdItmYV/BJ7tINOiLpPyKAtXJjmTfOnurTmqzybwTlJbYiUe6ncIfgr0x028Qk9Jl9mD8ugGFFL/EJPSZfZg/Lo8Qk9Jl9mD8ugGFR9o+al9Ru6ahYuFo1LPipgB8mEkk6AKBFcsToAKgwpNLh5meaVCPCLk9wOi3AuRHv01t9Z30Azxm2TDgY4YzaaZpACN6RiVg79uth8ojoNVyNAoAAsALAdAG6o0mCbOx8NJe5W58HuDMRbyNB5RNhxJo8Uf4+T6ov+legwFLZ01K297/AOitxE9aduRLqJjt8Pzg+5qPFH+Pk+qL/pUXG4V7xe7SecHCLob5FdkpO3A0Jb+I1oqJ4o/x8n1Rf9KPFH+Pk+qL/pWWs+RFvkl0v255seunfWtvij/HyfVF/wBKgbZwzCMe7SHy04R/DHQlaMS3sZ7vZ9jbQX3Y5ruRMBzT6799qY7F3z+uO4tJsDh2yn3Vx5b8I/hn5NMNj4ZiZvdnHlDhH8BelKotGfkdGXOkPQ6oZbV8zL6prPZXml7W7xqHtLDMIpCZnPk7iI7HqNkvUzZXml7W7xrp0o7zjkcGE8rJdFFFVh1jHkz+24b+P+m1dKrmvJn9tw38f9Nq6VUIBXMORfMxX7y/dSun1zDkXzMV+8v3UqQWKiiigE3KfmQ/PL3Xqv7K80nZ/c1YOU/Mh+eXuvVf2V5pOz+5oCwcmOZN86e6tOaTcmOZN86e6tOaAKKKKAUbObwssjS6SRkhYj/xqbhXHwiw9/2qNzXx2lsyLJObupIdiBLIozEEnyQ1qmbRwPhMrockycx/vVx75DxH0ixANKodmK0GIefDxiVjKxuFY63tZrai27q6KAVzQqXckm+cnnMOFt1+jh9NaHwaG12fcB5xxoBpub+dbsVGgMrsF0ZmLEDgCCSfV07Kgl8MQSUXybCzRkNY6IApW5GlhYcD0V6ahbYwvbguxVVL67zJGy+YwuSA7gEkk2DkDU769x2+H5wfc1QcZMmRRDnWxIsgdchIvd1Vc3G4HG9SsSWvHmAHuotYk3Fm1NwLHqrZrbrZGFt9yfRRRW4wCl+3PNj10760wpftzzY9dO+taMT6M8n2NtD1Y5ruKsBzT6799qY7F3z+uO4tLsBzT6799qY7F3z+uO4tUGi/yOjLrSPodUSdq+Zl9U1nsrzS9rd41htXzMvqms9leaXtbvGurSvnjkV+D8rJdFFFVZ2DHkz+24b+P+m1dKrmvJn9tw38f9Nq6VUIBXMORfMxX7y/dSun1zDkXzMV+8v3UqQWKiiigE3KfmQ/PL3Xqv7K80nZ/c1YOU/Mh+eXuvVf2V5pOz+5oCwcmOZN86e6tOaTcmOZN86e6tOaAKKKKA04rErGpZzYD6SSdAABqWJ0AG+oMeMaXDzsyeDI8IuW9yMtxqRpfs/nWGzz4WV2l0kiYhYj/wAY3B/lMw9/uAuB76/m0tlx5JyGkUkOxCyyKLkEnyQ1qAQ4+MssygAk5hZuab3FjbhSqLASAqw0CEFY3kZ9bMrWcgkaPpv1HC9NpoQXc3bnk85gPg7r7ra26da0PglNvKk3AaSONwt07+uvS0YXpQfwuxVTdpyzZAxssseeTKQz25oL5FQcdNWOYjoHXbWfjt8Pzg+5q82ZzGFy1ncAkkmwcganfXuO3w/OD7mral/G5hfeS6KKK3GAUv255seunfWmFL9uebHrp31rRifRnk+xtoerHNdxVgOafXfvtTHYu+f1x3FpdgOafXfvtTHYu+f1x3Fqg0X+R0ZdaR9DqiTtXzMvqms9leaXtbvGsNq+Zl9U1nsrzS9rd411aV88civwflZLoooqrOwY8mf23Dfx/wBNq6VXNeTP7bhv4/6bV0qoQCuYci+Ziv3l+6ldPrmHIvmYr95fupUgsVFFFAJuU/Mh+eXuvVf2V5pOz+5qwcp+ZD88vdeq/srzSdn9zQD/AJL8yb5091adVW+T08gE4WIuPCnUMg96vAm9NvG5fRz9pH+NATqKg+Ny+jn7SP8AGjxuX0c/aR/jQBtDA58rockyc1+rijj3yHiPpGopVDsxXgxDz4dFlYykhgrHectm4i27qtuqfitpvGpd4CAPlx3JOgAF9WJ0AG81E/8AKSywTE4ZlsHWxkjuMoI1139lAKZcOpdyVBOcm9hv5v3adlam2fEd8aHS2qjcNAKlPzn9Y/fXleow8U6MN3suxUVW9d5swhiVBZQFHQBYa6nSo+O3w/OD7mqXUHaD+VEqjM2bPYWHkqCCSTuF2A7TW2e6JguJOoqJ4xJ8SfbT8aPGJPiT7afjU66FiXS/bnmx66d9a2+MSfEn20/GoW15nKAGMqM6a5lPvxwBrRiZLYzyfY20F92Oa7kLAc0+u/famOxd8/rjuLS7Ac0+u/fapey5WDTZULjMNcyj3i9NUWjHbEdGXWkPQ6on7V8zL6prPZXml7W7xqJtCZzFIDGVGU65lNvoBqXsrzS9rd4106Ud5xyK/CeVkuiisZZAoLMbAC5PUKrDrHPI5C2NS25YnY9Vyir97fUa6JVb5E7HaGNpZRlmmsSvwEW/g0PWMxJ62I3AVZKAK5hyL5mK/eX7qV0+uYci+Ziv3l+6lAWKiiigE3KfmQ/PL3Xqv7K80nZ/c1YOU/Mh+eXuvVf2V5pOz+5oB/yW5k3zp7q06pLyW5k3zp7qU0OKQNlLoG+DmF/qvegN1FYSyqoLMQoG8kgD6zWt8XGFDl0CncxYWPYb2NAL9nnw0rvJo8TFViP/ABjcH+UzDc24A2Hvrm0dlJ4OchpVzB2IWWQLcgk+SDapOPwXhMskbBJVHkPvBB1Kv8JD/LeNaUxbMV4MQ8+HVZWMpIYKx3nLZuItuPRbdQC6WAF3N255OjED4O7o49utaXwQNvLk3AaSON2nTv663S4dC7kqCc5N7ceb92laX2dEbXjQ2AHNG4aAV6ehG9GG72XYqaj/AJvNmvBShI3LMSEZ9WJJyqx4nU6VngYj5Ujizvw+Co5q/Re56ya0iFWcRooWKM5mAAsXPlKv0c49ZXrqU+MQNlLqG0Fr8TuHaeitkfa/sYP4N9FYSyBQWYhQN5O6tXj0eXNnW17b+O+1t9+qtjkkY2ZIpftzzY9dO+tTYpQwBUhgeI1FQtuebHrp31rTifRnk+xtoerHNdxVgOafXfvtTHYu+f1x3FpdgOafXfvtTHYu+f1x3Fqg0X+R0ZdaR9DqiTtXzMvqms9leaXtbvGsNq+Zl9U1nsrzS9rd411aV88civwflZLpnyV2V4ziMzC8MBBboabRkXsUEOevJ10rKsxRIxeSRsiDrOtz8kAFj1A107YuzFw0KRJrlGrHezHV2PWSSfpqrOwnUUUUAVzDkXzMV+8v3Urp9cw5G6DFrxGIY/yVfvQ0BYqKKKATcp+ZD88vdeq3gGbwUSoLyP5KDhck6n5IFyeoVZOVF/BxGxIEqk2BYgZWF7AX4ioXIzZzLGJpVyuQVRTvWPNe5vuZrAkcAFHTQDzZuCWGNY11tvY72Y6szdZOtK8VG0s5LxOEi81ZQQ8hHnGPQt7KDxufg0+ooCpeIz2i8J4dgEhkLAq7JOBIJSFYEMNUBQC2txqKkbPgdHWSWIstpFBWMAgs4bO0YJylxvt8HUC9WWigK5svaHgnhw5CoWdyUZhmRX8JLEirfflAuBoLgC/B3tHzUvqN3TW5lBtcXsbjqNiLjo0JH0mtO0fNS+o3dNAVd+c/rH76jY2cooyi7scqD5R4nqAuT1CpMnOf1j99QMF7oxmO4jLH6nFu1t/YF669PQf2YJcl2Kip55P5ZIwsAjUKNbbyd5J1JPWSb1DWN1LoIwwaTPnJXLlJBOYXvmFrDTguo4MqK3uCMLiI4SVhZkJCqosXALFZQ+ZSDoQBcE21FjYVnh8PKriQqzgZgFYx+FswXUlbKSClt98p+inVFYbFczLXYlgxDpKqlSokkLEZWIAZGyqGAy5rx5m10zcd9StuebHrp31qfaoG3B7luJs6HQEmwcE6CtdaDVGa47n2M6UltYv5XcTYeSyGwuxkcKOli7WH9z1A1YMBhBEgXe29m+Ex3n+w6AAKV8ncITmkcEWZxGDfcXJLkHcTuHV209rk0bhdnHaS4v8A4jqx+J2ktSPBdyJtXzMvqms9leaXtbvGsNq+acdNl9pgv96lcldm+NmOH/jsXmPRGXbKva5FuwPxArn0r545DB+Vlt5A7KuDi3GrjLCDwjvq/a5APqhek1cq8VQAABYDcBXtVZ1hRRRQBXMI/wDa7RxUb6LM5YE7ryM0qHsJkkQHpjtxrp9IuU3JqPGAEnJIosHsGBU65XU85L68CDuI1uAvopNLyR2igyxYhCB0yvf/AN4ZD9F6yHJbafpKe2P8egG9FKf0W2n6Qntj/Ho/RbafpCe2P8elwNqKU/ottP0hPbH+PR+i20/SE9sf49LgbUUp/RbafpCe2P8AHo/RbafpCe2P8elwNqj7Q81L6jd01B/RbafpCe2P8esZOSe0mBBxCWIsfL4HQ/8Ax6XBWMa/hXaJdxJMh6EzEZe1iCOwNU0CpcP+nmMUsRKl2OYnwh1O70fqrb+geO+OT7Q/49XFDSNKEEmndJL/AEcNTDTlJtWIFFT/ANA8d8cn2h/x6P0Dx3xyfaH/AB62/VKPJmHhJ80QKKn/AKB4745PtD/j0foHjvjk+0P+PT6pR5MeEnzRAoqf+geO+OT7Q/49H6B4745PtD/j0+qUeTHhJ80QKKn/AKB4745PtD/j1gnILH31mjK/OkH6lw4++n1SlyY8HPmhDtSW5VFGZgQ5Ub7g+5KPlNJlAHGxrqXIrYPiWFjjYhpSAZWHF8oFh8kABR1Drpdyb5Drh3WSVhIynMqqDlD8HYsS0jjgSbDouARb6qcTXdaprPodtKns42CiiitBsCiiigCiiigCiiigCiiigCiiigCiiigCiiigCiiigCiiigCiiigCiiigCiiigCiiigCiiigCiiigP//Z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68" name="AutoShape 4" descr="data:image/jpeg;base64,/9j/4AAQSkZJRgABAQAAAQABAAD/2wCEAAkGBxQSEhEUEhQWExQXGSAYGRYXGRYaGRkYGRodFxccGBgaHSgiGhotHxUbITEiJSk3MDAuHB8zODMsNygtLisBCgoKDg0OGxAQGy8kHCQsLiwsLCw0MCwsLCwsLDc0LCw0NCw0LCwsLCwsLCwsLywsLCwsLCwsLCwsLCwsLCwsLP/AABEIAOQA3QMBIgACEQEDEQH/xAAbAAACAgMBAAAAAAAAAAAAAAAABQQGAgMHAf/EAEkQAAIBAgMDBgcMCQQCAwAAAAECAwARBBIhBTFBBjJRYXGyExQiM1RykiNCUlNic4GRk7HR0xYXNHSCobPB1AckQ9IVokRj8P/EABoBAQACAwEAAAAAAAAAAAAAAAABBQIDBAb/xAAwEQACAQICCAUEAgMAAAAAAAAAAQIDEQRxBRITITFRgbEUMjNBYRUjNFIi0UKRof/aAAwDAQACEQMRAD8A7jRRRQBRRRQBRRRQBRRRQBRRRQBRRRQGLOBa5AubC/E9A66irjfd2hIt5AkVr84XKuAOlTlv64qLtFxITBNBIY2ICyKMy33g3U5omB1DEACwN61LPIWEUIErxDI+ImsACQCVGQXdzZSwFhu1vpUXJModsEYYSut3MhjVF0zN4YxINewEntNOM3Dj0UkmxckWRsSkUkYbz0YPuRN1DMjXIXyrFgxtc3AFyBsmHld2EuIxEm7Klysd/JRTokaab2YZjqeFgHlFeKfor2pICiiigCiiigCiiigCiiigCiiigCiiigCiiigIUm1oQ2TwilgwQqpBKs17ZgObuO+hdrwFVYTRFWbKpzrZm6Ab6nqpG3IxCXzSvlZmIAzXAdmdgSWI3tplA67nWtmC5LGNg4mux0e6ZgyeRoA7MQ3uS6knedNFtjdk7hnHt/DFBIJ4shUOCWA8ltASDqN9ta3NtSEF1Msd0GZhmW6rpqRfQaj6xSyHk5kCFJLSIVysUuvkRtCMy5tfIc8d+vVUaTkrFHFl8LlVbnM4W3NjXyjcfEg3BB6CLCy7G4skEyuqsjBlYXDAggjpBFePiEVgpZQzblJAJ7BxrTsrCeBiRCxe1/KN9bkniSba8ST0knWqtiAqtiFnhEju7E3hld5VLExCJ10FkKrv8ggk231NxYuZNt+le1X8Zsfw2EEWLmdS0Hgpcr5VJZMrsfhHU79D0Uq2DPsrZqeDixcZIFmzT+Fc9qhjl7AAKXFi2RQOGuZSy6+TlUdmo1qnbUwPhsIUzBCJ545GsT4OWV3EcpUWvZnRh0B82lqmz/6j4BTbwrMeqN9fpIApBtHb8eOmEeHXEYcyKyySMiBJFVTlFiWBYE3BsCBx4UuNVlmwiRRQY+6qsC3WwFlbJGqSELuF2BWw3kddMocPiPAYdVkSOQIokLxmS7BQDa0i21v01Xtg4NjPHFLI0saI0qqQFHhPCKc7Bee13La6XNwAautCDCAMFUOQzWGYgZQTxIW5sOq57azqsTbakeSRUmjhyuY0Ro3cuynKS5BGUFtABw1ub2DvZWPE0MUtsudA1iQbXGuvEddEybEyiiipICiiigCiiigCiiigCiiigCiiigCiiigCtWJxCxozuwVFFyx3ACttLtu4NpYgEtnR0kUHQMY3DhSbG18tr2NjY2NqAwTbKyB1hBaULmWORZISwuBfy0vl1FyAbUgxPJWIYkbQx84YooPg2OXDo45rqrE+UALAneddDYDTtfaz4Xwc+J8L7nm8GkjYfwksjLlyqIVAEYBzMzcQth06tmclpsc64napJF80WEFwsfrWN724b9TckHKuPEyS9zfLy7ecsmzcLJiiDYyN7nEDx1a17aaG2+j/AMJtXEj/AHGNXDA70wym46LObMD9Jq5wQqihUUKoFgqgAAdQG6tlTYX5FMh/02wuhnfEYlr3zSykn61ANNsNyNwCbsJCet0Dn63uae0UsiNZkeDBRoAEjRQNwVVFvqFRtt7JGIQDM0brcpIu9WKlb2OjDXcaY0VJBz3C8ntqxSySRzQEsAozsWyqOC2hFrnU/RrpUww7bGokwbdRz/2QVdqKixlrHN8RLtBGkafAsyyecOFnZA1gBcoGZs1gBcWJAAJ0rLH7Y2btGE4OfwmBcLkCsoieNTYZVcgqqkADKd44V0aoO1tjwYpMk8SyDr3i/wAFhqp6waiwujVyf2Y2GiWM4iTEIoARpcpkt0F1AzjrIv1msJ9vxqXskrJGbPKqXjUjna3u1uJUEAgg2sbVSbY+L2V7pgmbE4QathW1ZR0xtYnQdA4ahibjdsBzioi+EIZGZiGaeZTEXYuVlw6+RIQXNtbOLX6SuLe5elYEAjUHUGvahbGaPwMaxNmWMeD13jwfuZDA6g3Uj6Km1kYhRRRQBRRRQBRRRQBRRRQBRRWrFYlYkeRyFRAWYncABcmgE3KrlXDgFjMqu5c2VI8hbgL2Zl0uyjTiRSRv9ToBqcJjQB/9cX5tUbbWMbGSSYqQELnRYlPvVEgH1i5Haz8LVnylnywMPhnL2rYs4+lVI+mhKV3Y34blXHiMecZicPiZI0FoI0RWCcQXzOBnAsxtfyjv8gVb/wBZsPomN+zi/NqqbNw/g4kXiB5R6WOrH6yak1CQbuWL9ZsPomN+zi/No/WbD6Jjfs4vzartFSQWL9ZsPomN+zi/No/WbD6Jjfs4vzartFAWL9ZsPomN+zi/No/WbD6Jjfs4vzartFAWL9ZsPomN+zi/No/WbD6Jjfs4vzartapcUisqs1mY2A11JBIH1K3snooCz/rNh9Exv2cX5tH6zYfRMb9nF+bVdooCxfrNh9Exv2cX5tVDE8p48PjRi8Hh8TEj6YiJ0RUbXeuVyFYkk62GbiMzXm1jLGGUqwupFiOkHQ1DRKdj3kpyrw+ElxkkeHx0kWJdZluqMysQQ4zGU3XcQb8SOFzY/wBZsPomN+zi/NqhcnnMbS4djcoSVPSptf71btcjhTupQfEsX6zYfRMb9nF+bR+s2H0TG/Zxfm1XaKEFi/WbD6Jjfs4vzaP1mw+iY37OL82q7UbaOMEMbOewA6XPD6OJPQDQF52By8gxc4gWKeKQgkCURjmgMdFkJ3MDutqOkVa65F/p9gymLw7vrJJnJvvA8GxA/nc9ttwFddoAooooArnP+pG2TNImBhYgXDzMLaAahfouG7THwvVu5V7dXBYd5TYtzY1PvnI0+gAFj1A1y/ZeHYBpJCWlkOZid+utj9ZJ6yeFqgHm0YwsIVRYBowB0ASKBUHlB5UuGTgWufbQH/1zfXU3bT2isAWYugVRvJzqbD6ASTwAJqLtGGbxrDgwkMeauZPK55Ot7DdxozKPEc0V54vifRm9uP8AGjxfE+jN7cf41Jie0V54vifRm9uP8aPF8T6M3tx/jQHtFeeL4n0Zvbj/ABo8XxPoze3H+NAe0V54vifRm9uP8aPF8T6M3tx/jQGMsgUEm56hvJOgAHEkkADpNe/+H/2y4qTVmmUR63Gtw7r1aBFPwQWHnDWeydmvi8QsTKUC3L2a5UDRjmXQNrlU35zORrFVp/1GnSLDYdFABMyLHGLC+VWNlG4AKP8A9pUpNuyDdiq0VD8bk+JPtp+NHjcnxJ9tPxrd4Wt+rNe2hzRMoqH43J8SfbT8aPG5PiT7afjTwtb9WNtDmhftMeDxWHk3Z/IPXrlA7fdAf4RTyq7yllcxK3gymRs2Ysh96wA0PSRTUYyQ6iE6/LT8ahYere2q7mTqwsncm0VD8bk+JPtp+NHjcnxJ9tPxqfC1v1Zjtoc0TKSR/wC5nzb4ot3Qzb/wPYF4Ma92nj3IEQQrJJoPKB0O/Vd3b0ZjwpngcKIkVBw3npPE1qlFxdpKzM001dDjkz+24b+P+m1dKrmvJn9tw38f9Nq6VWCJCgmiqR/qVt4xouEhPu02jfJjNwb21F7EeqH4gVIKxt7an/kMWXBvh4NI+hm0Ob6SA3YI+lhWdacHhxGiou4ceknUk9ZOtZrAZpFhFwCM0hHvY72IvwZj5I6sx4UBtwOFzxyYht1ssXq5hmf+K1h8kX98a08sZnTF4V0IUojOWYXVVW4YnUcH06+w1YttOseGlJ8lEW+g3KttwHUNwqoSu2ImZnFtQzj4IGsUX0Xzt1noNCU7Fq5NY2SaAPKAHzMLAW8m/k3HBrEXHTTWqpGC+HZFjLkzFcwF/BjKCXtfU2NgOki+l6kx4WZCVh8IkSgFAcpLZVgUBy1yd0l9x07KEFiopdslpDn8LnvxzBAoa7XEZGpW1t/Vre4DGgCiiigCl+2sf4KPQ2dtF0zEdLZeNriw4sVHGpzuACSbAC5J3ADeTUPktgzi8Q2JcERxGyKbi7DVQQfghszfLIG+KgH3JXZAwkBL2WRhnkJNwoG5cx3hRvPFizb2Nc85R7SOKnSY3yZwkQPCOzHNbpYjN2ZRwq2cvtq3thEPOGaY9EfvU7WI1+SD8IVSsdvh+cH3NVrgMPu2sun9nHiau/UXUkswFrkC+7rrKluOw5LsfBiUMgVblQFILE3vqAbjVbnyd26o88cobUSEFvKyuBmBa65NfJAUEG9vp31buo17HEojqikCRYg5gCwcaZiwyW8EPJtfVsxHlW4HXhUvARSL5UrMEVSQC27XXN5TcOlj+EKo2+BLjb3MeUpvF4MEBnItxsFIZmPUAP5gcaOTuLeRHz2srAKQLEplBBYdJvf6qVTyGeQ3uAQCQfexX8lLcGY6nq06Kb7F3z+uO4tVtHFbXGPV4WtnY76uG2eFTlxv3Gla8RMEUs24fX2AcTwrZSbG/wC4mEI5iauenhb+3bfitWGJrqjTcn0zOGlTc5WNmxIC5bEPzn5o4Berq0AB4gX98acUAW0Ggory8pOTu+JbJJKyGPJn9tw38f8ATaulVzXkz+24b+P+m1dKrFEhXFcLK0+IxU8pzSeFZB0BAQVAHDycq/w34mu1VxPY+/E/Pt9y1IJ08oRSx3Do3k7gAOJJIA7af7C2eYo7v51zmfjY8FB+Co0+s8aVbFwvhpfCHzcJsvypdxPYo09YnitWegEfK1M0Ua3IDSre3UGcb+tQfopDshbRKd5NySd5JJuTVh5T8yH55e69V/ZXmk7P7mgGGz8e0Mb5UDlpn0LZQAsPhDqAfgW3ca3vymKsFMXlbzZiRlyxtocvOtMNDYab9akcmVBSa/xp7q02aFTa6qbG4uBoRoCOg9dAVt+UzKtmVM5Dahmsre65NCtjpENL313VZIHuqk7yAfrFYnCpe+Rb9OUX1OY8OnXtrbQHtFFa8RLlR235VJt2C9AK9rO00keFi5zkZjvAHO8r5IALsOICr/yCrbi54tn4S4F1jAVVv5UjnQC/FmY3J6yTSzkFswrG2IlsZpCVNiSFCsQ1iQOcyk7twRdyCq/yp2r4ziCFN4YSVT5UmqyP2DVB/GdxFb8PQdaoorrka6tRQjcVAsxd5Dmkds7t0sdNOoABR1AVGx2+H5wfc1S6iY7fD84PuavSuKjCy4FVdt3ZqxWKkEmRAtvIF2DHV84voRoMg+vhS1ttykNZVQhM2tjbyAxa2a+XUjd9PCrFReolTk/8gpLkJYtqs8oQWtntcDUgFgQdT0A8DruqTt9bwkXIu6A26C4BFMb0v255seunfWtdaLjRnd+z7Gyk06sc13FGzlsrcSXa5O82YqL/AEKB9FM9i75/XHcWl2A5p9d++1Mdi75/XHcWqLRf5HRlzpH0OqJmPlKxyMu8KbdttK1bDw4SK43sSSeJsSB/IfXc8ay2r5mX1TWeyvNL2t3jXXpVvXivgr8GtzJdFFFVR2DHkz+24b+P+m1dKrmvJn9tw38f9Nq6VUIBXD9mBmeeOPzjzuAfgiy5nPUB/Ow413CuQ8lNm5mxUqyPG3hmTyRGRlAVvfqbanW3QOipBa8HhliRY0FlUWHT1kniSdSek1upf4hJ6TL7MH5dHiEnpMvswfl0BG5T8yH55e69V/ZXmk7P7mmfKTBOEhviJT7qN4h+C+ukdItmYV/BJ7tINOiLpPyKAtXJjmTfOnurTmqzybwTlJbYiUe6ncIfgr0x028Qk9Jl9mD8ugGFFL/EJPSZfZg/Lo8Qk9Jl9mD8ugGFR9o+al9Ru6ahYuFo1LPipgB8mEkk6AKBFcsToAKgwpNLh5meaVCPCLk9wOi3AuRHv01t9Z30Azxm2TDgY4YzaaZpACN6RiVg79uth8ojoNVyNAoAAsALAdAG6o0mCbOx8NJe5W58HuDMRbyNB5RNhxJo8Uf4+T6ov+legwFLZ01K297/AOitxE9aduRLqJjt8Pzg+5qPFH+Pk+qL/pUXG4V7xe7SecHCLob5FdkpO3A0Jb+I1oqJ4o/x8n1Rf9KPFH+Pk+qL/pWWs+RFvkl0v255seunfWtvij/HyfVF/wBKgbZwzCMe7SHy04R/DHQlaMS3sZ7vZ9jbQX3Y5ruRMBzT6799qY7F3z+uO4tJsDh2yn3Vx5b8I/hn5NMNj4ZiZvdnHlDhH8BelKotGfkdGXOkPQ6oZbV8zL6prPZXml7W7xqHtLDMIpCZnPk7iI7HqNkvUzZXml7W7xrp0o7zjkcGE8rJdFFFVh1jHkz+24b+P+m1dKrmvJn9tw38f9Nq6VUIBXMORfMxX7y/dSun1zDkXzMV+8v3UqQWKiiigE3KfmQ/PL3Xqv7K80nZ/c1YOU/Mh+eXuvVf2V5pOz+5oCwcmOZN86e6tOaTcmOZN86e6tOaAKKKKAUbObwssjS6SRkhYj/xqbhXHwiw9/2qNzXx2lsyLJObupIdiBLIozEEnyQ1qmbRwPhMrockycx/vVx75DxH0ixANKodmK0GIefDxiVjKxuFY63tZrai27q6KAVzQqXckm+cnnMOFt1+jh9NaHwaG12fcB5xxoBpub+dbsVGgMrsF0ZmLEDgCCSfV07Kgl8MQSUXybCzRkNY6IApW5GlhYcD0V6ahbYwvbguxVVL67zJGy+YwuSA7gEkk2DkDU769x2+H5wfc1QcZMmRRDnWxIsgdchIvd1Vc3G4HG9SsSWvHmAHuotYk3Fm1NwLHqrZrbrZGFt9yfRRRW4wCl+3PNj10760wpftzzY9dO+taMT6M8n2NtD1Y5ruKsBzT6799qY7F3z+uO4tLsBzT6799qY7F3z+uO4tUGi/yOjLrSPodUSdq+Zl9U1nsrzS9rd41htXzMvqms9leaXtbvGurSvnjkV+D8rJdFFFVZ2DHkz+24b+P+m1dKrmvJn9tw38f9Nq6VUIBXMORfMxX7y/dSun1zDkXzMV+8v3UqQWKiiigE3KfmQ/PL3Xqv7K80nZ/c1YOU/Mh+eXuvVf2V5pOz+5oCwcmOZN86e6tOaTcmOZN86e6tOaAKKKKA04rErGpZzYD6SSdAABqWJ0AG+oMeMaXDzsyeDI8IuW9yMtxqRpfs/nWGzz4WV2l0kiYhYj/wAY3B/lMw9/uAuB76/m0tlx5JyGkUkOxCyyKLkEnyQ1qAQ4+MssygAk5hZuab3FjbhSqLASAqw0CEFY3kZ9bMrWcgkaPpv1HC9NpoQXc3bnk85gPg7r7ra26da0PglNvKk3AaSONwt07+uvS0YXpQfwuxVTdpyzZAxssseeTKQz25oL5FQcdNWOYjoHXbWfjt8Pzg+5q82ZzGFy1ncAkkmwcganfXuO3w/OD7mral/G5hfeS6KKK3GAUv255seunfWmFL9uebHrp31rRifRnk+xtoerHNdxVgOafXfvtTHYu+f1x3FpdgOafXfvtTHYu+f1x3Fqg0X+R0ZdaR9DqiTtXzMvqms9leaXtbvGsNq+Zl9U1nsrzS9rd411aV88civwflZLoooqrOwY8mf23Dfx/wBNq6VXNeTP7bhv4/6bV0qoQCuYci+Ziv3l+6ldPrmHIvmYr95fupUgsVFFFAJuU/Mh+eXuvVf2V5pOz+5qwcp+ZD88vdeq/srzSdn9zQD/AJL8yb5091adVW+T08gE4WIuPCnUMg96vAm9NvG5fRz9pH+NATqKg+Ny+jn7SP8AGjxuX0c/aR/jQBtDA58rockyc1+rijj3yHiPpGopVDsxXgxDz4dFlYykhgrHectm4i27qtuqfitpvGpd4CAPlx3JOgAF9WJ0AG81E/8AKSywTE4ZlsHWxkjuMoI1139lAKZcOpdyVBOcm9hv5v3adlam2fEd8aHS2qjcNAKlPzn9Y/fXleow8U6MN3suxUVW9d5swhiVBZQFHQBYa6nSo+O3w/OD7mqXUHaD+VEqjM2bPYWHkqCCSTuF2A7TW2e6JguJOoqJ4xJ8SfbT8aPGJPiT7afjU66FiXS/bnmx66d9a2+MSfEn20/GoW15nKAGMqM6a5lPvxwBrRiZLYzyfY20F92Oa7kLAc0+u/famOxd8/rjuLS7Ac0+u/fapey5WDTZULjMNcyj3i9NUWjHbEdGXWkPQ6on7V8zL6prPZXml7W7xqJtCZzFIDGVGU65lNvoBqXsrzS9rd4106Ud5xyK/CeVkuiisZZAoLMbAC5PUKrDrHPI5C2NS25YnY9Vyir97fUa6JVb5E7HaGNpZRlmmsSvwEW/g0PWMxJ62I3AVZKAK5hyL5mK/eX7qV0+uYci+Ziv3l+6lAWKiiigE3KfmQ/PL3Xqv7K80nZ/c1YOU/Mh+eXuvVf2V5pOz+5oB/yW5k3zp7q06pLyW5k3zp7qU0OKQNlLoG+DmF/qvegN1FYSyqoLMQoG8kgD6zWt8XGFDl0CncxYWPYb2NAL9nnw0rvJo8TFViP/ABjcH+UzDc24A2Hvrm0dlJ4OchpVzB2IWWQLcgk+SDapOPwXhMskbBJVHkPvBB1Kv8JD/LeNaUxbMV4MQ8+HVZWMpIYKx3nLZuItuPRbdQC6WAF3N255OjED4O7o49utaXwQNvLk3AaSON2nTv663S4dC7kqCc5N7ceb92laX2dEbXjQ2AHNG4aAV6ehG9GG72XYqaj/AJvNmvBShI3LMSEZ9WJJyqx4nU6VngYj5Ujizvw+Co5q/Re56ya0iFWcRooWKM5mAAsXPlKv0c49ZXrqU+MQNlLqG0Fr8TuHaeitkfa/sYP4N9FYSyBQWYhQN5O6tXj0eXNnW17b+O+1t9+qtjkkY2ZIpftzzY9dO+tTYpQwBUhgeI1FQtuebHrp31rTifRnk+xtoerHNdxVgOafXfvtTHYu+f1x3FpdgOafXfvtTHYu+f1x3Fqg0X+R0ZdaR9DqiTtXzMvqms9leaXtbvGsNq+Zl9U1nsrzS9rd411aV88civwflZLpnyV2V4ziMzC8MBBboabRkXsUEOevJ10rKsxRIxeSRsiDrOtz8kAFj1A107YuzFw0KRJrlGrHezHV2PWSSfpqrOwnUUUUAVzDkXzMV+8v3Urp9cw5G6DFrxGIY/yVfvQ0BYqKKKATcp+ZD88vdeq3gGbwUSoLyP5KDhck6n5IFyeoVZOVF/BxGxIEqk2BYgZWF7AX4ioXIzZzLGJpVyuQVRTvWPNe5vuZrAkcAFHTQDzZuCWGNY11tvY72Y6szdZOtK8VG0s5LxOEi81ZQQ8hHnGPQt7KDxufg0+ooCpeIz2i8J4dgEhkLAq7JOBIJSFYEMNUBQC2txqKkbPgdHWSWIstpFBWMAgs4bO0YJylxvt8HUC9WWigK5svaHgnhw5CoWdyUZhmRX8JLEirfflAuBoLgC/B3tHzUvqN3TW5lBtcXsbjqNiLjo0JH0mtO0fNS+o3dNAVd+c/rH76jY2cooyi7scqD5R4nqAuT1CpMnOf1j99QMF7oxmO4jLH6nFu1t/YF669PQf2YJcl2Kip55P5ZIwsAjUKNbbyd5J1JPWSb1DWN1LoIwwaTPnJXLlJBOYXvmFrDTguo4MqK3uCMLiI4SVhZkJCqosXALFZQ+ZSDoQBcE21FjYVnh8PKriQqzgZgFYx+FswXUlbKSClt98p+inVFYbFczLXYlgxDpKqlSokkLEZWIAZGyqGAy5rx5m10zcd9StuebHrp31qfaoG3B7luJs6HQEmwcE6CtdaDVGa47n2M6UltYv5XcTYeSyGwuxkcKOli7WH9z1A1YMBhBEgXe29m+Ex3n+w6AAKV8ncITmkcEWZxGDfcXJLkHcTuHV209rk0bhdnHaS4v8A4jqx+J2ktSPBdyJtXzMvqms9leaXtbvGsNq+acdNl9pgv96lcldm+NmOH/jsXmPRGXbKva5FuwPxArn0r545DB+Vlt5A7KuDi3GrjLCDwjvq/a5APqhek1cq8VQAABYDcBXtVZ1hRRRQBXMI/wDa7RxUb6LM5YE7ryM0qHsJkkQHpjtxrp9IuU3JqPGAEnJIosHsGBU65XU85L68CDuI1uAvopNLyR2igyxYhCB0yvf/AN4ZD9F6yHJbafpKe2P8egG9FKf0W2n6Qntj/Ho/RbafpCe2P8elwNqKU/ottP0hPbH+PR+i20/SE9sf49LgbUUp/RbafpCe2P8AHo/RbafpCe2P8elwNqj7Q81L6jd01B/RbafpCe2P8esZOSe0mBBxCWIsfL4HQ/8Ax6XBWMa/hXaJdxJMh6EzEZe1iCOwNU0CpcP+nmMUsRKl2OYnwh1O70fqrb+geO+OT7Q/49XFDSNKEEmndJL/AEcNTDTlJtWIFFT/ANA8d8cn2h/x6P0Dx3xyfaH/AB62/VKPJmHhJ80QKKn/AKB4745PtD/j0foHjvjk+0P+PT6pR5MeEnzRAoqf+geO+OT7Q/49H6B4745PtD/j0+qUeTHhJ80QKKn/AKB4745PtD/j1gnILH31mjK/OkH6lw4++n1SlyY8HPmhDtSW5VFGZgQ5Ub7g+5KPlNJlAHGxrqXIrYPiWFjjYhpSAZWHF8oFh8kABR1Drpdyb5Drh3WSVhIynMqqDlD8HYsS0jjgSbDouARb6qcTXdaprPodtKns42CiiitBsCiiigCiiigCiiigCiiigCiiigCiiigCiiigCiiigCiiigCiiigCiiigCiiigCiiigCiiigCiiigP//Z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2470" name="Picture 6" descr="http://chemed.chem.purdue.edu/genchem/topicreview/bp/ch20/graphics/20_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514600"/>
            <a:ext cx="3384550" cy="285750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5861050" cy="1020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Electrode Potential and Cells</a:t>
            </a:r>
          </a:p>
        </p:txBody>
      </p:sp>
    </p:spTree>
    <p:extLst>
      <p:ext uri="{BB962C8B-B14F-4D97-AF65-F5344CB8AC3E}">
        <p14:creationId xmlns:p14="http://schemas.microsoft.com/office/powerpoint/2010/main" val="323639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990600"/>
            <a:ext cx="9080500" cy="4678365"/>
          </a:xfrm>
        </p:spPr>
        <p:txBody>
          <a:bodyPr/>
          <a:lstStyle/>
          <a:p>
            <a:r>
              <a:rPr lang="en-US" sz="2400" u="sng" dirty="0" smtClean="0"/>
              <a:t>Cell Representations, Notations and Conventions:</a:t>
            </a:r>
            <a:endParaRPr lang="en-US" sz="2400" dirty="0" smtClean="0"/>
          </a:p>
          <a:p>
            <a:r>
              <a:rPr lang="en-US" sz="2400" dirty="0" smtClean="0"/>
              <a:t>Representation of Daniel Cell : Coupling Zn half cell and Cu half cell through a salt bridge</a:t>
            </a:r>
          </a:p>
          <a:p>
            <a:pPr>
              <a:buNone/>
            </a:pPr>
            <a:r>
              <a:rPr lang="en-US" sz="2400" dirty="0" smtClean="0"/>
              <a:t>                                Zn (s) / Zn</a:t>
            </a:r>
            <a:r>
              <a:rPr lang="en-US" sz="2400" baseline="30000" dirty="0" smtClean="0"/>
              <a:t>2+</a:t>
            </a:r>
            <a:r>
              <a:rPr lang="en-US" sz="2400" dirty="0" smtClean="0"/>
              <a:t>(1M) // Cu</a:t>
            </a:r>
            <a:r>
              <a:rPr lang="en-US" sz="2400" baseline="30000" dirty="0" smtClean="0"/>
              <a:t>2+</a:t>
            </a:r>
            <a:r>
              <a:rPr lang="en-US" sz="2400" dirty="0" smtClean="0"/>
              <a:t>(1M) / Cu (s)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u="sng" dirty="0" smtClean="0"/>
              <a:t>Notations: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Single vertical line indicates the phase boundary between the metal and the solution of its own ions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Double vertical lines represent the salt bridge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Direction of the arrow indicates the direction of flow of the electrons in the external circuit</a:t>
            </a:r>
          </a:p>
          <a:p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5861050" cy="1020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Electrode Potential and Cells</a:t>
            </a:r>
          </a:p>
        </p:txBody>
      </p:sp>
    </p:spTree>
    <p:extLst>
      <p:ext uri="{BB962C8B-B14F-4D97-AF65-F5344CB8AC3E}">
        <p14:creationId xmlns:p14="http://schemas.microsoft.com/office/powerpoint/2010/main" val="255262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ICY504 Session 6A</Template>
  <TotalTime>12719</TotalTime>
  <Words>703</Words>
  <Application>Microsoft Office PowerPoint</Application>
  <PresentationFormat>A4 Paper (210x297 mm)</PresentationFormat>
  <Paragraphs>145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新細明體</vt:lpstr>
      <vt:lpstr>Arial</vt:lpstr>
      <vt:lpstr>Calibri</vt:lpstr>
      <vt:lpstr>Symbol</vt:lpstr>
      <vt:lpstr>Wingdings 3</vt:lpstr>
      <vt:lpstr>FSH</vt:lpstr>
      <vt:lpstr>Equation</vt:lpstr>
      <vt:lpstr>Lecture No. 2  Electrochemistry</vt:lpstr>
      <vt:lpstr>Electrochemistry</vt:lpstr>
      <vt:lpstr> Nernst Equation </vt:lpstr>
      <vt:lpstr>PowerPoint Presentation</vt:lpstr>
      <vt:lpstr> Nernst Equation </vt:lpstr>
      <vt:lpstr> Nernst Equation </vt:lpstr>
      <vt:lpstr> Nernst Equation </vt:lpstr>
      <vt:lpstr>Electrode Potential and Cells</vt:lpstr>
      <vt:lpstr>Electrode Potential and Cells</vt:lpstr>
      <vt:lpstr>Electrode Potential and Cells</vt:lpstr>
      <vt:lpstr>Electrode Potential and Cells</vt:lpstr>
      <vt:lpstr>Electrode Potential and Cells</vt:lpstr>
      <vt:lpstr>PowerPoint Presentation</vt:lpstr>
      <vt:lpstr>PowerPoint Presentation</vt:lpstr>
      <vt:lpstr>Electrode Potential and Cells</vt:lpstr>
      <vt:lpstr>Electrode Potential and Cells</vt:lpstr>
      <vt:lpstr>Electrode Potential and Cells</vt:lpstr>
      <vt:lpstr>Electrode Potential and Cells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Manikanda</cp:lastModifiedBy>
  <cp:revision>1644</cp:revision>
  <dcterms:created xsi:type="dcterms:W3CDTF">2006-08-16T00:00:00Z</dcterms:created>
  <dcterms:modified xsi:type="dcterms:W3CDTF">2017-07-17T11:36:10Z</dcterms:modified>
</cp:coreProperties>
</file>