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A00"/>
    <a:srgbClr val="0000FF"/>
    <a:srgbClr val="F3A10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3" autoAdjust="0"/>
    <p:restoredTop sz="85804" autoAdjust="0"/>
  </p:normalViewPr>
  <p:slideViewPr>
    <p:cSldViewPr>
      <p:cViewPr varScale="1">
        <p:scale>
          <a:sx n="64" d="100"/>
          <a:sy n="64" d="100"/>
        </p:scale>
        <p:origin x="1692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1A58766-E128-4BD9-A1EE-C837C6758CFF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E15637-98F7-494C-9CBB-7FD8883CD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80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785C58-A3F2-4270-8F90-CDFDA621C729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F2A616-5863-4497-A503-97BD13528A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44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9D9C8F-68BA-4A83-B206-56916273A33F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6264C7-C983-49DA-95E2-9C2A9F3004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19820-38D9-421D-881B-22A60CF3AF5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E46EDA-C087-47BF-81DA-0F8DAE36C7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1D5C1D-0000-44E3-A4A3-27E659E09EF0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EDF93C-A8E3-4597-BA71-1582E9F75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2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0DA7081-F16C-4152-8D6E-ADFE983685E5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81A714-7D3A-4A24-9FC1-EB83DC8A1CA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19F909-8DAD-4B7D-B4AD-618B2A582A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10F037-1E77-449E-BB07-D0C80D3A2771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FECE93-CC22-4A64-BBD1-334C9CFBF3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0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E0963E-D3A6-4213-A721-DFC154D2B9E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DCFDD0-FFE3-40A2-9155-2647746DB5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F20CB9-1E55-406F-93B0-8397169AEA8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69DDED-92E9-4D54-8A0C-B0C30DD7D2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6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FDAB21-3F5E-4368-A37C-7D5B0C4E6A9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F5D42-0E62-4D1F-AB1C-BEFF4F4B9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2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81198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38435BC-789B-4652-AB85-BFAAB49EDED6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53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D14707-4C93-4C87-BC62-6F58979C58D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7084C7-F742-46F8-AA6D-8AED6032B5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CF1965-5B3F-488B-B801-5B8BA0EBE2F6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6F4210-70DE-47BA-A31D-3E60EB9BC7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5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51863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9" y="6655158"/>
            <a:ext cx="2921358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Science and Humanities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81727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7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37" r:id="rId12"/>
  </p:sldLayoutIdLst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Scientists%20Get%20First%20Glimpse%20of%20a%20Chemical%20Bond%20Being%20Born.flv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powermin.nic.in/power-sector-glance-all-indi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At the end of this lecture, students will be able to:</a:t>
            </a:r>
            <a:endParaRPr lang="en-US" dirty="0" smtClean="0"/>
          </a:p>
          <a:p>
            <a:endParaRPr lang="en-US" dirty="0" smtClean="0"/>
          </a:p>
          <a:p>
            <a:pPr marL="674370" lvl="1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IN" sz="2400" dirty="0" smtClean="0"/>
              <a:t>Explain the Indian scenario of fuels</a:t>
            </a:r>
          </a:p>
          <a:p>
            <a:pPr marL="674370" lvl="1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endParaRPr lang="en-IN" sz="2400" dirty="0" smtClean="0"/>
          </a:p>
          <a:p>
            <a:pPr marL="674370" lvl="1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IN" sz="2400" dirty="0" smtClean="0"/>
              <a:t>Classify the fuels into primary and secondary source</a:t>
            </a:r>
          </a:p>
          <a:p>
            <a:pPr marL="674370" lvl="1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endParaRPr lang="en-IN" sz="2400" dirty="0" smtClean="0"/>
          </a:p>
          <a:p>
            <a:pPr marL="674370" lvl="1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IN" sz="2400" dirty="0" smtClean="0"/>
              <a:t>Discuss characteristic features of an ideal fuel</a:t>
            </a:r>
          </a:p>
          <a:p>
            <a:pPr marL="400050" lvl="1" indent="0" algn="just">
              <a:spcBef>
                <a:spcPts val="600"/>
              </a:spcBef>
              <a:buNone/>
              <a:defRPr/>
            </a:pPr>
            <a:endParaRPr lang="en-IN" sz="2400" dirty="0" smtClean="0"/>
          </a:p>
          <a:p>
            <a:pPr marL="674370" lvl="1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IN" sz="2400" dirty="0" smtClean="0"/>
              <a:t>Analyse a coal sample based on proximate and ultimate analysis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4038600" cy="868362"/>
          </a:xfrm>
        </p:spPr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Lecture No. 22</a:t>
            </a:r>
            <a:br>
              <a:rPr lang="en-IN" sz="3200" b="1" dirty="0" smtClean="0">
                <a:solidFill>
                  <a:srgbClr val="00B0F0"/>
                </a:solidFill>
              </a:rPr>
            </a:br>
            <a:r>
              <a:rPr lang="en-IN" sz="3200" b="1" dirty="0" smtClean="0">
                <a:solidFill>
                  <a:srgbClr val="00B0F0"/>
                </a:solidFill>
              </a:rPr>
              <a:t>Fuels</a:t>
            </a:r>
            <a:endParaRPr lang="en-IN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40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4762500" cy="715962"/>
          </a:xfrm>
        </p:spPr>
        <p:txBody>
          <a:bodyPr/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</a:rPr>
              <a:t>How energy is produced?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762000"/>
            <a:ext cx="8915400" cy="5638800"/>
          </a:xfrm>
        </p:spPr>
        <p:txBody>
          <a:bodyPr/>
          <a:lstStyle/>
          <a:p>
            <a:pPr algn="just">
              <a:spcBef>
                <a:spcPts val="0"/>
              </a:spcBef>
            </a:pPr>
            <a:endParaRPr lang="en-US" sz="2400" dirty="0" smtClean="0"/>
          </a:p>
          <a:p>
            <a:pPr algn="just">
              <a:spcBef>
                <a:spcPts val="0"/>
              </a:spcBef>
            </a:pPr>
            <a:endParaRPr lang="en-US" sz="2400" dirty="0" smtClean="0"/>
          </a:p>
          <a:p>
            <a:pPr algn="just">
              <a:spcBef>
                <a:spcPts val="0"/>
              </a:spcBef>
            </a:pPr>
            <a:endParaRPr lang="en-US" sz="2400" dirty="0" smtClean="0"/>
          </a:p>
          <a:p>
            <a:pPr algn="just">
              <a:spcBef>
                <a:spcPts val="0"/>
              </a:spcBef>
            </a:pPr>
            <a:endParaRPr lang="en-US" sz="2400" dirty="0" smtClean="0"/>
          </a:p>
          <a:p>
            <a:pPr algn="just">
              <a:spcBef>
                <a:spcPts val="0"/>
              </a:spcBef>
            </a:pPr>
            <a:r>
              <a:rPr lang="en-US" sz="2400" dirty="0" smtClean="0"/>
              <a:t>Photo taken using X-ray laser at 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/>
              <a:t>	Department of Energy’s SLAC 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/>
              <a:t>	National Accelerator Laboratory to 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/>
              <a:t>	get the first glimpse of the transition 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/>
              <a:t>	state where </a:t>
            </a:r>
            <a:r>
              <a:rPr lang="en-US" sz="2400" b="1" dirty="0" smtClean="0">
                <a:solidFill>
                  <a:srgbClr val="0070C0"/>
                </a:solidFill>
              </a:rPr>
              <a:t>two atoms begin to form a weak bond on the way to becoming a molecule</a:t>
            </a:r>
          </a:p>
          <a:p>
            <a:pPr algn="just"/>
            <a:r>
              <a:rPr lang="en-US" sz="2400" dirty="0" smtClean="0"/>
              <a:t>The reactants are a carbon monoxide molecule, left, made of a carbon atom (black) and an oxygen atom (red), and a single atom of oxygen, just to the right of it</a:t>
            </a:r>
          </a:p>
          <a:p>
            <a:pPr algn="just">
              <a:buNone/>
            </a:pPr>
            <a:r>
              <a:rPr lang="en-US" sz="2400" dirty="0" smtClean="0">
                <a:hlinkClick r:id="rId2" action="ppaction://hlinkfile"/>
              </a:rPr>
              <a:t>Scientists Get First Glimpse of a Chemical Bond Being Born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algn="just"/>
            <a:endParaRPr lang="en-US" sz="2400" dirty="0"/>
          </a:p>
        </p:txBody>
      </p:sp>
      <p:pic>
        <p:nvPicPr>
          <p:cNvPr id="1026" name="Picture 2" descr="atoms forming a tentative bon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2532" y="152401"/>
            <a:ext cx="3572468" cy="3581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029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They are attached to the surface of a </a:t>
            </a:r>
            <a:r>
              <a:rPr lang="en-US" sz="2400" b="1" dirty="0" smtClean="0">
                <a:solidFill>
                  <a:srgbClr val="0070C0"/>
                </a:solidFill>
              </a:rPr>
              <a:t>ruthenium catalyst</a:t>
            </a:r>
            <a:r>
              <a:rPr lang="en-US" sz="2400" dirty="0" smtClean="0"/>
              <a:t>, which holds them close to each other so they can react more easily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When hit with an optical laser pulse, the reactants vibrate and bump into each other, and the carbon atom forms a transitional bond with the lone oxygen, center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resulting carbon dioxide molecule detaches and floats away, upper right producing energy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4762500" cy="715962"/>
          </a:xfrm>
        </p:spPr>
        <p:txBody>
          <a:bodyPr/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</a:rPr>
              <a:t>How energy is produced?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13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pPr>
              <a:defRPr/>
            </a:pPr>
            <a:r>
              <a:rPr lang="en-US" sz="3200" b="1" dirty="0" smtClean="0">
                <a:solidFill>
                  <a:srgbClr val="00B0F0"/>
                </a:solidFill>
              </a:rPr>
              <a:t>Classification of fuel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750" y="990600"/>
            <a:ext cx="9094258" cy="4648200"/>
          </a:xfr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583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609600"/>
            <a:ext cx="7651883" cy="5274154"/>
          </a:xfr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25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Proximate analysis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8915400" cy="4983168"/>
          </a:xfrm>
        </p:spPr>
        <p:txBody>
          <a:bodyPr/>
          <a:lstStyle/>
          <a:p>
            <a:pPr algn="just"/>
            <a:r>
              <a:rPr lang="en-US" sz="2400" b="1" dirty="0"/>
              <a:t>Proximate analysis</a:t>
            </a:r>
            <a:r>
              <a:rPr lang="en-US" sz="2400" dirty="0"/>
              <a:t> </a:t>
            </a:r>
            <a:r>
              <a:rPr lang="en-US" sz="2400" dirty="0" smtClean="0"/>
              <a:t>refers to measuring moisture (M), volatile matter (VM), ash (A), </a:t>
            </a:r>
            <a:r>
              <a:rPr lang="en-US" sz="2400" dirty="0"/>
              <a:t>and fixed </a:t>
            </a:r>
            <a:r>
              <a:rPr lang="en-US" sz="2400" dirty="0" smtClean="0"/>
              <a:t>carbon (FC) content in a coal is measured by the following equation</a:t>
            </a:r>
          </a:p>
          <a:p>
            <a:pPr marL="0" indent="0" algn="just">
              <a:buNone/>
            </a:pPr>
            <a:r>
              <a:rPr lang="en-US" sz="2400" dirty="0" smtClean="0"/>
              <a:t>	FC = 100 – (%M + %A + %VM) </a:t>
            </a:r>
          </a:p>
          <a:p>
            <a:pPr algn="just"/>
            <a:r>
              <a:rPr lang="en-US" sz="2400" dirty="0" smtClean="0"/>
              <a:t>Moisture is determined by drying 1 g of </a:t>
            </a:r>
            <a:r>
              <a:rPr lang="en-US" sz="2400" dirty="0"/>
              <a:t>coal</a:t>
            </a:r>
            <a:r>
              <a:rPr lang="en-US" sz="2400" dirty="0" smtClean="0"/>
              <a:t> at 105°C for 1 </a:t>
            </a:r>
            <a:r>
              <a:rPr lang="en-US" sz="2400" dirty="0" err="1" smtClean="0"/>
              <a:t>hr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	%M = (weight loss / weight of the sample) x 100</a:t>
            </a:r>
          </a:p>
          <a:p>
            <a:pPr algn="just"/>
            <a:r>
              <a:rPr lang="en-US" sz="2400" dirty="0" smtClean="0"/>
              <a:t>Ash is the weight of the residue obtained after complete combustion of 1 g of </a:t>
            </a:r>
            <a:r>
              <a:rPr lang="en-US" sz="2400" dirty="0"/>
              <a:t>coal</a:t>
            </a:r>
            <a:r>
              <a:rPr lang="en-US" sz="2400" dirty="0" smtClean="0"/>
              <a:t> at 700-750°C</a:t>
            </a:r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smtClean="0"/>
              <a:t>%A = (weight of residue / weight of sample) x 100</a:t>
            </a:r>
          </a:p>
          <a:p>
            <a:pPr marL="0" indent="0" algn="just">
              <a:buNone/>
            </a:pPr>
            <a:r>
              <a:rPr lang="en-US" sz="2400" dirty="0"/>
              <a:t>	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51830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705" y="1295400"/>
            <a:ext cx="89154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Volatile matter is the weight loss obtained after heating 1 g coal sample at 950°C for 7 minutes in absence of </a:t>
            </a:r>
            <a:r>
              <a:rPr lang="en-US" sz="2400" dirty="0" smtClean="0"/>
              <a:t>air [VM consists of CO, 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O, CO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CH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, N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other hydrocarbons ]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Total weight loss of a moist coal = weight loss due to VM + Moisture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Weight loss due to VM = Total weight loss – moisture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If coal sample is dry, then weight loss is due to VM only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%</a:t>
            </a:r>
            <a:r>
              <a:rPr lang="en-US" sz="2400" dirty="0"/>
              <a:t>VM = </a:t>
            </a:r>
            <a:r>
              <a:rPr lang="en-US" sz="2400" dirty="0" smtClean="0"/>
              <a:t>(weight loss due to VM / weight of sample) x 100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Proximate analysis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470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Reporting Proximate </a:t>
            </a:r>
            <a:r>
              <a:rPr lang="en-US" sz="2400" dirty="0" smtClean="0"/>
              <a:t>analysis</a:t>
            </a:r>
          </a:p>
          <a:p>
            <a:pPr marL="0" indent="0">
              <a:buNone/>
            </a:pPr>
            <a:r>
              <a:rPr lang="en-US" sz="2400" dirty="0" smtClean="0"/>
              <a:t>Ex: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Proximate analysis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19200" y="2362200"/>
          <a:ext cx="77724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/>
                <a:gridCol w="1554480"/>
                <a:gridCol w="1554480"/>
                <a:gridCol w="1432560"/>
                <a:gridCol w="1676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received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Dry basis*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Dry-ash free basis**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Dry Mineral</a:t>
                      </a:r>
                      <a:r>
                        <a:rPr lang="en-US" baseline="0" dirty="0" smtClean="0"/>
                        <a:t> matter free***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%FC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488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8783667" cy="357187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Proximate analysis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966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Ultimate analysis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8915400" cy="4983168"/>
          </a:xfrm>
        </p:spPr>
        <p:txBody>
          <a:bodyPr/>
          <a:lstStyle/>
          <a:p>
            <a:pPr algn="just"/>
            <a:r>
              <a:rPr lang="en-US" sz="2400" b="1" dirty="0"/>
              <a:t>Ultimate analysis</a:t>
            </a:r>
            <a:r>
              <a:rPr lang="en-US" sz="2400" dirty="0"/>
              <a:t>, which is more comprehensive, is dependent on quantitative analysis of various elements present in the coal sample, such as carbon, hydrogen, sulfur, oxygen, and </a:t>
            </a:r>
            <a:r>
              <a:rPr lang="en-US" sz="2400" dirty="0" smtClean="0"/>
              <a:t>nitrogen</a:t>
            </a:r>
          </a:p>
          <a:p>
            <a:pPr algn="just"/>
            <a:r>
              <a:rPr lang="en-US" sz="2400" dirty="0" smtClean="0"/>
              <a:t>Very important to material balance accurately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Carbon</a:t>
            </a:r>
            <a:r>
              <a:rPr lang="en-US" sz="2400" dirty="0"/>
              <a:t>, hydrogen, sulfur</a:t>
            </a:r>
            <a:r>
              <a:rPr lang="en-US" sz="2400" dirty="0" smtClean="0"/>
              <a:t>, and nitrogen are calculated on experimental basis and expressed on moisture free basis</a:t>
            </a:r>
          </a:p>
          <a:p>
            <a:pPr algn="just"/>
            <a:r>
              <a:rPr lang="en-US" sz="2400" dirty="0" smtClean="0"/>
              <a:t>Then 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sz="2400" dirty="0" smtClean="0"/>
              <a:t>% Oxygen = 100 (%C + %H+ %N+ %S + %Ash)</a:t>
            </a:r>
          </a:p>
          <a:p>
            <a:pPr marL="457200" lvl="1" indent="0" algn="just">
              <a:buNone/>
            </a:pPr>
            <a:r>
              <a:rPr lang="en-US" sz="2400" dirty="0" smtClean="0"/>
              <a:t>Note: Care must be taken while calculating to separate mineral matter such as </a:t>
            </a:r>
            <a:r>
              <a:rPr lang="en-US" sz="2400" dirty="0" err="1" smtClean="0"/>
              <a:t>CaO</a:t>
            </a:r>
            <a:r>
              <a:rPr lang="en-US" sz="2400" dirty="0" smtClean="0"/>
              <a:t>, </a:t>
            </a:r>
            <a:r>
              <a:rPr lang="en-US" sz="2400" dirty="0" err="1" smtClean="0"/>
              <a:t>MgO</a:t>
            </a:r>
            <a:r>
              <a:rPr lang="en-US" sz="2400" dirty="0" smtClean="0"/>
              <a:t>, SiO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Al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 etc. from actual ash obtained from combustion of coal</a:t>
            </a:r>
          </a:p>
        </p:txBody>
      </p:sp>
    </p:spTree>
    <p:extLst>
      <p:ext uri="{BB962C8B-B14F-4D97-AF65-F5344CB8AC3E}">
        <p14:creationId xmlns:p14="http://schemas.microsoft.com/office/powerpoint/2010/main" val="3045503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9201"/>
            <a:ext cx="8915400" cy="4906968"/>
          </a:xfrm>
        </p:spPr>
        <p:txBody>
          <a:bodyPr/>
          <a:lstStyle/>
          <a:p>
            <a:r>
              <a:rPr lang="en-US" sz="2400" dirty="0" smtClean="0"/>
              <a:t>Total Mineral matter (MM) can be calculated by Parr formula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MM = 1.08A + 0.55%S</a:t>
            </a:r>
          </a:p>
          <a:p>
            <a:r>
              <a:rPr lang="en-US" sz="2400" dirty="0" smtClean="0"/>
              <a:t> Reporting Ultimate analysis:</a:t>
            </a:r>
          </a:p>
          <a:p>
            <a:r>
              <a:rPr lang="en-US" sz="2400" dirty="0" smtClean="0"/>
              <a:t>Ex: 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Ultimate analysis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8" y="2522235"/>
            <a:ext cx="7496175" cy="3114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5553075"/>
            <a:ext cx="73056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9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 bwMode="auto">
          <a:xfrm>
            <a:off x="908051" y="2362200"/>
            <a:ext cx="8334110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altLang="en-US" sz="2400" dirty="0" smtClean="0"/>
              <a:t>Energy is a basic need of every life on the earth</a:t>
            </a:r>
            <a:endParaRPr lang="en-US" altLang="en-US" dirty="0" smtClean="0"/>
          </a:p>
          <a:p>
            <a:pPr algn="just" eaLnBrk="1" hangingPunct="1"/>
            <a:endParaRPr lang="en-US" altLang="en-US" sz="1200" dirty="0" smtClean="0"/>
          </a:p>
          <a:p>
            <a:pPr algn="just" eaLnBrk="1" hangingPunct="1"/>
            <a:r>
              <a:rPr lang="en-US" altLang="en-US" sz="2400" dirty="0" smtClean="0"/>
              <a:t>Energy is used in various forms such as mechanical energy, thermal energy, light energy, etc..</a:t>
            </a:r>
          </a:p>
          <a:p>
            <a:pPr algn="just" eaLnBrk="1" hangingPunct="1"/>
            <a:endParaRPr lang="en-US" altLang="en-US" sz="2400" dirty="0" smtClean="0"/>
          </a:p>
          <a:p>
            <a:pPr algn="just" eaLnBrk="1" hangingPunct="1"/>
            <a:r>
              <a:rPr lang="en-US" altLang="en-US" sz="2400" dirty="0" smtClean="0"/>
              <a:t>Used for various purposes such as domestic, transportation, manufacturing, etc.</a:t>
            </a:r>
          </a:p>
          <a:p>
            <a:pPr algn="just" eaLnBrk="1" hangingPunct="1"/>
            <a:endParaRPr lang="en-US" altLang="en-US" sz="1200" dirty="0" smtClean="0"/>
          </a:p>
          <a:p>
            <a:pPr algn="just" eaLnBrk="1" hangingPunct="1"/>
            <a:r>
              <a:rPr lang="en-US" altLang="en-US" sz="2400" dirty="0" smtClean="0"/>
              <a:t>Difficult to imagine life without energy</a:t>
            </a:r>
            <a:endParaRPr lang="en-US" altLang="en-US" sz="2400" dirty="0" smtClean="0">
              <a:solidFill>
                <a:srgbClr val="FF0000"/>
              </a:solidFill>
            </a:endParaRPr>
          </a:p>
          <a:p>
            <a:pPr algn="just" eaLnBrk="1" hangingPunct="1"/>
            <a:endParaRPr lang="en-US" altLang="en-US" sz="2400" dirty="0" smtClean="0"/>
          </a:p>
        </p:txBody>
      </p:sp>
      <p:pic>
        <p:nvPicPr>
          <p:cNvPr id="16387" name="Picture 5" descr="https://encrypted-tbn0.gstatic.com/images?q=tbn:ANd9GcQdWtk9yJjL7qYimFawditbSOpjOeHEcLDQtquKaXlXMB33EoHP0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914401"/>
            <a:ext cx="18161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AutoShape 7" descr="data:image/jpeg;base64,/9j/4AAQSkZJRgABAQAAAQABAAD/2wCEAAkGBxQTEhUUExMWFhUXGSAbGBgYGSIgHRsgHyAgJB8cICAhICghIB8mHhwgIjEiKCkrLy4uHB8zODMsNygtMCsBCgoKDg0OGxAQGzQkICQvLy8sLCwsLCwsLCwsLCwsLCwsLCwsLCwsLCwsLCwsLCwsLCwsLCwsLCwsLCwsLCwsLP/AABEIAOgA2QMBIgACEQEDEQH/xAAcAAACAgMBAQAAAAAAAAAAAAAEBQMGAAIHAQj/xABJEAACAgAFAwIDBQUDCQUJAQABAgMRAAQSITEFEyJBUQYyYRQjQnGBBxVSkaEzsdEWJFRikpPB0uFTY6Pi8BdDVXKClKKy03P/xAAZAQADAQEBAAAAAAAAAAAAAAABAgMABAX/xAAsEQACAgEEAQMDBAIDAAAAAAAAAQIRIQMSMUFREyJhBDKhFHGB8LHxYpHR/9oADAMBAAIRAxEAPwCmZXqVamBIN2WJ4seRN7bkkX9fricdVftShVcgeb1VhmGlSTwPXe6w86pl4vs0kVL32AAGkADe2vb6Db6Yr2Q6awWWM9tu8IlCowWym5sAWb5FYjii3uvAGmaMrFdTA6GoBuWrjb0JHGOgZjKIogWRNT6VSfeyhEQJ1EXZIr+eKDn+iTZGSFZ9IaVSauvdTdDY77Y6BnXRZe4Dv30NlramyZoEmifID239sUjzQk06yAfFcoaQdv8Asz22Hka81fgDYilGxv0wB0TJCRrBWoTFJJr3LUSar1JC0PbAf2GVxHFEvjGUVpNVxlkU6gG9luvzsbYb9My6ZMMzygmXQGsbeF7L676j74DcYw2xF04SlNORnWMzpzlrLVwKVaQsTauwCgjfkeoP54qnVcu7uGRKC+HBIvUxXmxuCDziy9biGYzKGIoVVFNmxelm2GkE76xivfEOUoRgF2ahq0gkAFTuAOCNq/64jpR7OjVleBayyK27qL9dq/QVf8sQTPvbPfpQHP8ATBXxMraoywbfuFVfYqoagK9NhdfXChVur4Hpjoo5WxpD0jMSRa4svK0bGg6xsVsXe422OPZ4JdRmkXQC2oswIF+wvf8A4Y6B8OQTJ03JMhlUMk2yBvmaVyHLKQQQFX8wCLFkFhHnMwN+5GWvbuRmgBt8ukEGwTV0R6bkl9o8YKXDVnLsvKveZVcAG7Jq7Go3uarc+2LbJm17ZqVNPZK6NS7/AHZ399RPpfti1dFmeaXTmVyUgbyRTEhJFiwNuNN82bPOOIPAxCtorWPE1QNVdelWaxkgTjtdf4GGQ6gsbFgik1tqHFXZH1o4Ii1tK2YVPEebU63dG6sgmttgCecedL6cASZZIVBQlda67s1R03oJO1m6sYF+zaQtsTIa8RXDLbAsfXb6jG/YQb5Xq07SGNSVIXcu0lBVratRobD8vyxvF8QSEsb+8YASAOwoC+foCb298B5WdWZkkRQAACaGpm00ovnSS1sARwvtjXKMwlkaOKN9VAhlEgAHpTeprnnG3NdhaHnUepyJ4iZpJNN1ZGwBYHy39OK+l4TZ3PNNSPq1VYDSDaz5AbAE1/LESxsWOpdJsbbnTVbCydsC56C25UX/ABVuONvc2PbG3MFJ4DDkpO++mK/VbOzKNx5cE19cQjO6X0BNPK7HcAiiLHIse/riNSyxFkZlNWTfp7AcYhyjkSCrLEaffn/174Bhhlo/8zeQbOrHSwO4orW/0vBPXpnMiaWZT2Vog8nyJBvm/f3xnSKfJOpqy5uvQWm/tX64mzkJknj00FSJNTEWNmb0HJPAwssMeNN0Tfv7MiTMpDMySLIzRVR1BSQycbnQNQ99JGNE+I+ouoP21wGW6ocH8lrAj5DSxljmGoFnQBHO4YgLY252+v64Nl6ezNqSR0Q3SdhmKUSCm3oCCL9quvWbaM9VdP8AyLZOt51uc5P+jkf3VjT95Zv/AEvMf75/+bBHQOnpN88vbPjQCgkhgdwCwsAjevqfTDb/ACcT/t3/APt5P+TA3JFnqRWHZZurQaZSLKAabWw2k+/JIBvEuXzBERkJso6kMGBYAAeQoXsfoefXjCr4lZR1GPMxM2lQgOg6mJC0EB4OrUFo8YKjyMu+qeUMzh3AoDX47D1oBdIv0Aw0fcsGb9NpsW/HUmkIiRgJKV8mA863IBI17EiyS17b+gL+GMs8MRfNSIuuVUy+rSWLE1beukN6ehX2wL8WZuOan7hMkOsIBuCzUaNm9I23Hrfti0TfDmUly8Inb7xoy0cZc33QjWdjQsi9+ducPF0wTb1Pc1TYiaeRO5CkZruOQ9Xe4UnfjdP64lynRy2lpTqN7AGwBf8Axr6Yzok8rZQSaqk0uxIG5KyMKG4AF4GgiTLRkyuFdmBDH5303fHPP1GOfa3Za1FK/An+GeuPHLI/bu0pSaAFyISSQQR4qaxp1QP24mRyZHXdix+mmvQKAeAP54rsOcYWgUfMfrfPp6n64my5YLbPswBDMCWpSNhfyj0J44xeq4ORNt5MziliQ7glfxMQPmAJAG102I2yGgsDqDLWzCufoMHRRxtI+simHjqJG1C/0FY3l89UtpTk2Ab01xf5jywLY2zFsGzcvaBETMhJWijkHdQeQfcHbB/S/iKbcfapvHSCZJL/ABVYsnf0wmnHcLGwAosb8+395xL0+ZoZJHjCl2DCioOkMfr9PX2seuKJ0Tldj6T4vzKONM51Ebg6a2tQANNktXvycC9P+FczKoAjMSGrMrUAFIOw+ayT/T+ayPqksIRoiiswJLqqltzYF1a/lti8/Dmc7+WhWUGaQtI7FwtKooCywO5YaRtwGPpgOUn+w0VFvLI8v+zqIRl588iIq6WbTQ29tTb/APHFX6h9mV0iTNNNApOpzGUIvki7/K69tsNP2jKbyqKNKhCQtjgUFoAAcVQrjFZg6fJGqyyRMVvSDRoGvxHeqJsA8nAiny2aVcI86lBGGIjYup0kGwSVr12G9gi6GIWDmgyoFN/LVivYqbwXl5U0aQHNUL2BJb2vjf34xJPkNBUrKjKN9OsMbutApdzW/HocNQrZmU2SvQcfl/jiFzTSLKXj9QCQQfEirF+jX7bH1wVmJCFJA/L8/cYU5/OGSyQABsAB7XtjUYY5XNQ9tRMBHY+aO9/QgobU83YK+vPpvm+n9t1cFXVgGjZbF0d7B3B24F87EijjQ5mTLoqAqQKIJTZww1OoY3qFMARhl0qAZgI0ll+4ykIoYtqRmoK3jd8H03xjMiycsa5JljLauTrq9XjZA/h9vywdkGRMxBJMWMYiXWF5diTpjJOw1Hk+gB4wwm6FaBdfzL+NCjfkSpYA7VxiB+lGZICsbkxsNQ1EEAaKoaCG9fa98K1Y8WksjqHKvmZWkkZQXb8QYWwYA9vSR4KKCi7sE2RisyZhy80ffSjI6xjXTBgxC3tXldHfDYwZtWD6WjXVaE5hEvc0QKtebrkWcLZegE6jcNsWNnMLdk36Rn3wlRTKNycVfAL00PCDozMcVhbGuj67Ec+JG/HP0wZ+8Jf/AIin+0cNMv8ADxd7nUqNNs0RDFm291GxUlifcfXE3+T8P8M/+zg0vBJSmuJ/gafGEfekBU6gyLThgDQs7MTVgr7Xiq5vo7x6SGmIsWSylQN7Pi12ACa9QDh9+7tZCMqv6hQCtCzXBq7xBlcqDnIYYdCMokJsbfLRBa/wg3W54wii07T/AIOyWrD09soW+mKepokKiNWJBGt3I2cD+EHfTdUR9djixQfFuSQRmSBnljHb1BeBZPrsQA2xrbFe+N+jy5WTLKJSyzq+m006SCAVFknT5Ajir4wugWV9VFUB0uAHr0K1sNuLr33w6i+jm3rG4Y5HqbCFMuEBR+4NZtjTM5CgcfMBZ3wJ1lNIhH/d+1VvxR4q/pgaRJUdQki7E6jrtgfmBoG/lPODWIBUsdYQUkkhrVdVQNlmNfp7jBSVVZpSc3uSwVSM/fL/AP6f3thnl8uhiUslm9IOojT5eijnbHud6USjZmOKokm0OTJbajvYWtks877nGx6a65WLMAqYjsw21IzMQo9913vDVglm7F/UElt3KOE1bMQQK38bIoWQaF2awbkpQKjKKoJUsD5B9trFXXPGDI86rxy6zTaVKqaYWlkDSSVawdttiTzxiDK93MSSdoHUFG4ZUr0G4oVvsoxqGuyQ9OikSZmYrIAGRIYy0YJAAB2Nbg+N7BhgLMZlo4Yo5YyAJLKkAFgN9mG/uP0xJ1nKvHKNZMdjzN2pvjUyMVJoHa72w2yvwis2WX7PmGmzdh1y+pFDJYBNM13W+o1YoVfIuw7aFTfezugu2dtIOwBHpQBw+gyM4VUy7iMBTqAeyTdkm1254xD8R/DyJ2xEWWWU6ZO7INj/ABihagHxI3/DgRstI0hPfda+dtZjHG+kFtwDQsc1huBRxn+iZqZQ8s3cIHIs88XpUe1bYrsUkqwuis3Z00RrAVgLJ8b3vDeSPtSU0pmVX842lagGXxFhrNlrv/UHviujpJDadyQaL1R25Jvij+uNTqzYuiEQUAVOzA2fULtf5nfHpjCAFBJuQaKgHi9vphznukRotrIJA2qhpKFWBHjeo6rBIJ2oj3wLBBrkEerTIVsHUQF3AskH5Qu9epxuQNJHjSal1Uw/Ln+WIUyepxEhV3ckqGpRsLAN8nbbDjLdObLSyJrpkcomgE6tV6W1GgBwd+dxhT0+JjK0+l30PZk0nth72BPygkkEAkb174K8G+UETRkrOZQ2qB7RDHsdZY/oDIbv2H1w0y+cMmay8okBLTRjQyPYJtKO1AUxI/TAgGdkZxp0alIYFvGhuLs7m1oX/FtjzJpmllDuLK6XUDhypFJQNj/5q2rAbSwGm6Oh56dRHmKJPajcrcS6X0Lwp1Ft7J4B2OEPwxIHilXQpbQjgsC6LZAsAsNTD0BPvgXqHxzNLHIjZdIw6OGU6wygjcCzyV+n4hiCIZjLN24pu0xiDl0Aur4JP8PPpXvhW1FD05Oiyq7QRoqxgvPmNKduMRq3iQAakFE7mzQAHriv5vrGWVC0mZKyAWITA5Y71Qf5DuDvdGucL+szytHSTySFpUbWZGPkt7h+AaNUpPpir9QkLOSbO1D6Cya/rhIuMvchmpR9rL/P+0mAr4wzN6HdR6VfriD/ANpKf6NL/tDFDjBuwDVH+m//AAx5rPth9zF2I6rnEeJEmKSyapCojh8l2u2vYi69iMV2PrbZPOjOSRlmOq1ICsSy1uTZrj60OMNJuntPmY8umYy7KkFqGUjSiJZtG8g5q69t/THO8uwlJLjdiPl2UEn1HpstD9MKl2M3eEWHrfxPmM3IHdwAuyIFACBjuVNWQSBuxJsH0xrk30Ed/UFLKdb+NhHNMKqqO21cjC/Mv2pSEDooAUK29iySLP4QTew98WDpQmEADHxzKtakAh0jdSV9wSSP0xm8AgvcSda6Q4gieZEWSVTMqqxV0UGqYm9dqTW42GEPUMo8Ry8ehkOlJQrML3JIN3wwqhtVYfT9VjaAQAhmhgMcEjHktIGOwAAVYzps3xhT1bqPek1zMQ6IqLpUmggOmyCfU8+1YZVSaBJO2iDOTzQxmGRTGjtJZXcOVIBUHfZb/rgrK9UZoUglhV49YBXXUjjSdJCrRpAQSRtYAOxODYenzTZVJNMTrM5SIbyTBjswUEhUUshN80Prg/4dz8yR9vVNQAqMJtKWPkQNJYkHng2DWNuCou8FSEMLMUgkbSxod5B4gc7qSL24obYbdF6dkpljjbNFZNdSJGrXId/IMxA+gAAoXd2CJc/NE8USM0fb0NlxFEAJAIpCwkfUPB2PpRsEfXAWeyMZiiEMc1BiRI0JDuKBaM/xFCNqHB+uNYtJMYfulIJYkMzDLZmIkhUNkaluJr9yA2obgcc4byQRZXxzAyKd14naAK6PEsZIBRrLAkqCTq3Bb33RdPObpopFZ4r7oSd6TYgB11kEaSatfc7HDLp+ceFiZvs7iRzIHEaS0teSixSk2QAQRtsMFUjPKIc11gtJLpCyIrPJl30AswU2pdrsrZonk3gbruTd8tl83LJZzEcpZFHggGnTprf8QJUnm62wxn6dNm8uFymUgX70yt2tGtj6Ky6i6pbFgACOOKGFP2GeHtwzQlELE9sgDxBAJN72ea5oY1eTPOBTFmaRZLJIkZTL/F4jxA9gP/3GHmQhTuXKJdTERqIiptnJJaiQDufb0ODvibPwSrE4WFyiECtI0gVQoV5ew+n0wJJJGFRjGirqDTaJCZY6s+AbZVcbE0aJJwXCsixd4C+pdL+ydtUZ5pJFZm7yKEUkgEooPJYk2x8QON8IMzl5EqcLSkVGzCgxB3UehIbf9Dh7n3y8qoIIWy+gAmNm1IVYj7xGO+q/mHrsR62JL1NiIMrpD0zKqyMqopexfH12J4JvC30izjwmQyZOVZpMs+VOYzOq3ZHYnXIAYypU6QKN8EEckViXIZ45bJZvLSAo93pawA9rsa4IIvnBCfEiZUAwIqyowEgO9LQjdQ/JFINx+fvgT4nmWULMF0d1maTt2dR2Nkb1RIB4vYYMXVk3C2khZH1AGaTSWUEACTfwIo2NyedvW/1xZIZJHD9jcupW2cimG40bDU+wP88VzpfRvvkUuqmtYbQzrpaqcqOfmAoVv+WH3R5JFnfKCaIvE5aMtGfm0ipBvZoA7el+t4Lin9wFKUX7SDLfEEWXzc8k2XE6SxgLG6rsaXSTe25U/XZcQZtmP2eQGz8m+3CKTudqIawfywr6uuuVUkl1swrWVJoWQgA2IF3tW2GvVsyJ4o7jjQI7RBXJpdMUYDehJpeDxthaW2gt5NJ45dYIQuykBVHGojYktuaBuzXpthP1mLTKqgV93Hq3vzKDWb/+b+7F3+3LJLEBJuMqkjcUNIre63HsfpihdSmVpGZTQvYGv/XJ9MLSjhDRbeWQZceX0pt//pOIuwf/AEcMOnKBKBt8r8jb5Gwt7a/xD+eCMdYz3QM8Ool8s6hp7KuQpZVoq5dT8q8iwPK6G/Fjzn7NcmuTSJQQ8R1GdbLk+rMPxKP4OQt0Qebz07IBQT6sN2IALV6mgAB7KNhv74Ji8RsDX09MGMaVE27dnz11L4PzsMsUcix6GWSnV2MVaSR94UoMxHgPegaxJ0lczmI1KCNVgV9OutAdNOosaJW6UC9iUO61Z7FnskCrRmNJ8uxtoTVqeQ0ZPFEXp2+hGKkf2eZZu4MlnZIDIpDRS3YB+YblXIIJG+r88ZoeMqjtKXmIgkbR5iF+6rl5YmNA1GFGlr3VgQQeNxzhNlYnjzDOmSDxySGNEk3XTISBHsfE2QFYnavXFi6z8Pw5ZcxlctnGzE1J3VpdIAcaUUbtqUjU1NQUVW+EK5Z8qwazqANqVoSC/lu/EfnvYGEbUeOQxUpB0s0uUkEM2WZu2F7jfMCSoP4fEjfet9vfDnq0ipMIhBA0Lc5hFK0LvSrMSvcqvcjUNtsVbqHVGzE8k6KydxBsXJNBQDx6+IP6jG0fXc0yaFeR97REW0APDadJHPrzZxNRby0rK+pWLdD/ADJyuYzsjQ6a1BjGUKsuygsHUEqu2o6FPPO+IJ8/JE83anzEmSJ89JBIQMK0PYq/lLc0fc4FkyucbsSTyCC+5H3tHnsw0iRQooEgUd7F4zMfDk+l5BmIpHC+AW6mFbgLQXWrDcNuTdAmsUWOWSl7ndEWenWWbTlnJjYjs+fnGdALE6vILtufz2vkbK5eVpXjMqokKkk7OpYEALHvTEswAo0NVn2xuuXzS9uGTLvpmcKNKAMx+ZdL1SsCP5XhtBkcgrkpOzTRipFkvtaxuzalUAMKKjarr3xSPwRfyBdTycUUSyxNqZG+9DVqBYeJBVF3B2Ok+2Mgzs7ARyd5lrw1ux0SbcEsaBA444wRnc2J9aQsdTbLEdw1i9Wr0+bYFSfTCBMtlz4F5QSjFzrUqBsRW1+lWfVvTnGSdhbVJobxwiKJ1WFoWkIVJmfUHcC2V1HiAbY2KKn3AwTlM8n3kn30sZo3BBZXSunYsCoBXcjYe+J1ymXzFN3pYnkRFIGXHZXSgQMwsnWVq3XYE+2EU87ws9O3ipZ6do7KhBaheGKsCDvVHBrJldDyfOPIi6JZMxB4rHM0Y+cj5BQtCWFaeNsJR09XjTNlyo76puK5XXqIO1flz9ceZLPKJBmIxuAe7rA4J3caQDrNjjggmt8WLqfUFzeVLpphUzpQl8io0FdVADxv2Fgbc4Sil8UV5pykzqWj0aqA53JtWsgkhWIJoe+xGPOuZ1ZcxmGkclC4YsleOwsKNr1Ve2LH8N9Ky7mcyJbaI+3TsulmDIyqPVl0BlPIBUHCnr/w2coIUEndZwza6CsDq2qyb8aP5jbbGSpUwuT3WgPovVDFJmJFvUItKBiV0izpHi1+v9aODfh3ORhzLJFl9a6Kk0spXVYslPHfj+z+hxMmRaTLL2sqZZ270bMTuPkKOSa0KpumYgeLA3YIXpAuW7Mk0UTyQl1l7jlvPUHBAQ0xQECrIJJNYLeBHBuXIN1KBe7PNG8aBH3iJbV8wDMrFaXy1AeuxNUcT5OSBYkMro57rSiMM3iCirpYlRbbcC9jzhxncm5/90IvvAzR9605vUoN6W3s+lnjCnO5RU+cFhHmDZLWSdDNp4HoAdV1vVb4SGrGeEGem4coG6oUHkixqDe3yauCNKimIr3qzvh90f4bUwRlnsOqtRX+MBt+eLrFfymVfT3ZpO1qABJAH8hV74veTWkhCjUAiAE+viKPF4qlWWT5whSnw3HGQVJBYgWBXJI49dt+Mef5ML/2rfzH/LhwRumw5Xj18jv74J7Q9sLgOSwz/tf6aosHMN+UR/vasa5j9p8IQumUzbrRYsBGBQIBJqQkC2G5A5xxXLQsyM/eRGDqqxsvk4KnzU+oBFVhz0OF3Lqjyami1aUdltjV6lsWKUkg3dDGcmOo2W6b9rmuTtQ5Ih/+8l9PelXnf3wP8RfH416Ypo41V1SW4Ncg+8pzGXGk6V3qjuP1xVMtlo5CXWU3zqjj1VQofiDAULw0g+Go5XeapZiX8xIsKKWvyruSWff1wytiu11+D3ruclXMO2YBkT+0iWQKGVCxpSSoN0qPX+sOcLcxK+YXVPPBAK8AZAAoJ3KqBY1UDv7el4YfEnRZ5V1TSxDQoVQZ4ywUMKH3dm+Be9ADjCbK537NPLNEqEASR6JfNFZmatIB3UKpAYX/AFxLartjPU2pDXKdLyZVInk1yhZPOF6BW9nIoUVoAgXYB9sJuljMNogQyMCfLtg7Le9UBV0dzQ4w0y/SnbX1I9kwySH5QQPJwjUCLALMaB/gJwHk+p5GH7mT7RMNwfvQieV+yWSAa1FsaVrhDxp5bGnUkSEecGchRhRfuEod/lY+S2TXP88I+rdRUSM4BeMggKfEajYIJXkKLAo+gPOGOczkIr7BNOQyMJInqQLp4+Rd1JFeXuN8K+ldMysjrJJmu04OpUaFnjBs0rMgOkatqqgKwIxvLBOfUTPh3q8hdAJHCFkDKrAEnVRa+fksX7WPXHSIvhfIg6+wzLIbljJXRRU0yVwbo/qMUbr4zDGITffIqI6ykClcjyRWoAp7DjZTeI5vibOGu3m3RaUKBpKixXIB0iwPmPvi8HCPJzTWpJ+1/wDYX1zpB+2PDl38FXuQiVxqAA3S6JLWPEbbVeN+mOtOozOXgYvsJUZhZAHmQpWMEgbk+u43wLJ1IwztNIiTgkIZWUkSqAqNMntun1Bs2N8OfiPIxTQiVIYpI0b7yTL0r6dwoNEHmjdV6jbC4u0UjfYq/e8EStl5stEWCkPKGPd1m7dZBsKJDBANJGD8pno0OnMZiVZbBZliRowSAEViQWcGtyvy7D3wih6gUXRHMFjU/wBm8fkVJNDVVNt6jBOWzCCOzk42jA3Yk+YBrUSrXY+n8sIhqM6fNIiyZkdsuSb8dldiQDueNZv6UMas+YKKXdXQlaYUdW9iyR77VtV3uDiLLs8qIYV1jvLatWkEksmoNWqMlTyfw77nEpLxRusl0X2TTYIbkAiqF7i9xpwTESZqNcwPtILqvcBXfRWkaStG1YPZ1b1t7UGvUOotnFy+XgkQmMKkrkBxbFtLAEc7kFqBF1hfmM0ijSxIZiCWBHzJelaHkoMjBuR8v1xFn8wxUd2QsZokcKoCuBdNG1ACipLaq301Y4OXAzVvBJHmZAksUSgu6gSDcFzGxIFAizQpQBvfGCeodTllkr7Gi5hZSqkRhY47U0JLFM+1229DEMEKwzxZlX7ja+8NwoW1OkFTa3r4oiv1x71GJ3bvx5xtMgRrMbxp3DpAVr8D4MzarNKKrcYpsawyTmpZR0Q5qPUh0pcqxsroqlUBosXJIJOx2C7A4p/xVmo1nlcqHjXOLQX8Y7SsQD6XuL22wGz50w9+N4TGdUaAFdRZQN6Iuqob0b9Ko406lChjzGp2aSNwI2JFtTKrHT6+BNVxscSjGSeUh5U48sO61nlYlBDHHfEcaAuQPVnILkfqB+eD5812ostJQKyA6VVxqpKBJ9KvbnFYyuey4jQuzt3TuiVqccee5KrY42v6+rfJASyi0hCrEQqttSgityP6ADDMVUuCLL/EytLHH2XU1fk4r7sFjsL9uTeF/wDl+v8Ao/8A4o/wxe8z0uCDK99nRXOjSF0kDUwBoLbnxJ/D74TfaoPdP93L/wDzwLGK9PlSsEWY+6CTlwi35ALpu/8AVv0FVdHDr4gy0MXTsrLADG8zKS4JqU6CHDfhFPVACiuK5lslMIdoZWWNmF6fFTo1sdRrYqAaJ4r33YRZV8zkwqkd6KRFMZvxqzUe5BJBugRwfUgYyVOxpyjKCjWSF8+GLdpFiG1hvNgBW4KXsaIr6m9sLnyAkZpZPGmXWxiY72QK2Ao2OT/PDDK9fljpFnIPyR6YkDfLY1ah7mt72Bxv1/4illRkllYhGVo9R8WGkjyU8kvR4FbbDDPLwLGT27WA59I0hOiVHGhtQQkMpZ1HmpAABJv8sH/DMWQlyzLmo0QqBpdH+9d5AaCijQQLemiPK+cWL4AyEb5TUsMfcL2ZWi1sKbdE1WvCg7cat99sXfLdAg1dxsumqwbMQ2O+42AHPphaCpqsnHstkH8oBPIYFD6oxba40fWSVWwCDvvVG/bBuefKyO7TZdlZSUWO1j7nADSbWrKKBVaBq9sdv6f0mMliIIl1CmZUrUKqvrzjn/xv8KZWBXlyMT6orM0cZta33tgzBhZJVb2G4G17F02bf4RXss+cknX7GahRALkkVEWt+2JNKk0WAG1gmvrjXquW1BoJO1loss3ceydPbY7SIFu3c+JVLWwD74VZnIpmY45I2SAutyI/9mCdWl1ZQNN6SDdnaxzWN+rdezCocrNHl2hZdKBFBAX8LxyA6rU01ncnkb4K8Aku/IfF0oS5e8nmUlViYijp2GAAPyu5OrgC9uQPTGj9Ky+X6bPJJG/2ln7YpioiBJARhWkkUzEEHkD0wB0DNqihWrtAeb+Jdd7LKpYBtvGjQpifTGvUs+GFgBwxVmQAMHZQULepbYgg/TATyM1UcEGU6iSFiVyESJlRXBKlH3daKgk6msXe67Y9yc8HlrtgE7ZKMApW7DNZBsFhR9KxJ1Do+ZQRxsA71qMSzqZFB5Qrdgkb7Xxi2r0rK9pRGJS7qWCR3IJEXT5kMWaiLKnjj3AwzvolDLuRUDn4QriKGVhYJ8y9GiBW213777YFGeNFGgMIUrahmVt29fUe/rvvWHvRclPBMVVWDEHxZq1aaAS2AGpLB3r6YM6/8OzCJJXh0u8iajZYGyKF7g6bFkbnScLhFG7YsyrqNgrSCZPFWNlSCw8mWgTdDXW9++NMnK3aWeWTuXLoKsoKi1kUGiu5qiLutV7HA00Z19lGVdRAtgSNVsRw1BSyH09rxNH1R0gKo7CR3fuDSpjK1VLa2HBsHDJYFlK2R/EHT43WBonleYoBOrC0j9BTDcD8O4ra723GGeeKRCXUsH1V2xJoYEhdypP4RQsir2vG8DtdoyDxIA4Aq/Qcjb+YvHjdPDpCSygFfIMwGkAtuqmiRuDx6isYO6v5HHwvAHkGbC0I5nk0alpVAJWl03pUseLvSBQwHH1VMxJWbUzTgkGTviFG0A6SVEdFitAbXsBg6fIaYpo4WaSJAjyqT88JRiXV6oICur0a9sDOj5bs64UPdOqEpqZhpB0LW51ed1vatv8ARuSTXQr6emZUKhTWFYRxRkKfKTyNkeXBHkduRe2Ic0rK1ulETSBkjax4qAQN9h9cTzOoiaWJX1MttexVWuPR/rIDwQL9zhdl5DqjDMpIZmYEnyJoaLAJ1GhztgWGmYsYAQ3rO1VdccBeSfrwP0xaeiZeCKJO82WaUUWMj2y6hehhRuhsd/X6YQdCyQUamIZ1/DqoV/rNRoE/hXf8ucMsn3lmR2miVEk/Cl0C4LVYJJwoaOmdWZYoDpnyqRaIdMS6bsMh1UK2sMfyGK9+8Yv+1yv+0f8AnwtPVY3lRIJN7YnbTrXSx/FRsUW9PbFc/fyf/EMx/sf+XCqNDSlZaPiL4onXLvkc3lHyzvGxDNJq1liAtDTWwGm7JGkDbjC7KMYIYUfLkPJpYkvr1jZgxjCWpWM3p8mI32wfmchn2WKRjHGrKkqlGJ1FSvbH3nytqJNVRNnehg/L/EUkDyjNyxx5kkJIS41iRUru8EDUhUWu3IxWrQrdMR9PeFZ5Vmy8T5aSbWjZjVGdIFh0BoEOBp2vbAPTOixtn0UZiCRJpd21FtI5EbalvyFLqHP0wR1br4mkVpo4JCAFCPbWR6fNSjnavbAvR8/DHmo5dTllYFkCqAOCwU2L+UDfm8CSxSDL2qzrUXxIyho4p8lEIUYlEjXxVCARRnAUC/UDGRfGL9rutn8uE19vdIq1adXInI49Occly7Dv5sqgqeOVADQYGSiCTvt71fO2LNkeoZUqsP2KBK8jG0xEbNoKE/KTv7Havrib0ZvIFrQ4L/1D4jZcsJDmRKhUOezHpJU2PFw7DkUSN6s2McyzfXJ8w/cU9hcubWNDQ9bB2piSFu/QnFgXJSnLwxmFTpg7WpJBVHVZGrSd9XFemIst8PdyLtC0YElgNIJBoUd2Gxv+eEUZJ+5FFT4ZV+mxRqVlYzZcFtClIncWb37hZVjAY8LZ0g++FnVF7oZZFjjzSyAK6GklB2ZtvE34trG/jvzjpMvTs/kkacZpmjRP7FypWrA2AWjS2aG59McuzUuxdQTHZSM86dgWoED8LL6bWNrxS2HaF9JyMLS9n7S8TECnMYCNVmqvUCdit0DQJwbmc46QwKYBHIXWTQF28o6LUu/kAAd8aZfqk7tLNNIH1oDTRruYidIG2xADLxwxHqMC5DNTNIcx/ZEklrtmbWDuimwSAaGwoe2A0qGUstWYtNGZJHe5dwB4IBqvYEHcKBspHzAkkCjGOoNCWWMCA0odherTvV+lcCjtt64t2T6zGIMtlZZ2YxyHsyrED2dIZFJ1imAUKACDs2+64QfcIkn2iVkYuUEd62jN6vI0CVqrv1B0ji2ynYHmNfkcdO60PCGVkPbTyd4wzAudTqosFNztpYDxGx2GFvxDnWmLrHMzRx6dBNr4V5aQCaINg15WDxwFeazRYylmYaGA8VHi1ELTf61Hf6YfT9WlQIIRqEajtpewUhlqwB5eVni998OlayyTecIX5fJLqKy1rZCctpcMBqX15tbApTW5Y/TEfXnCgxaDEwcnQxJYEivxAGmI1Ab2KN4j6lnpop2fcyEq1tuGAL+KgilFsPYDTiTq2sS5gyFGakYurGrKqAAKANFuffAxQH2D5SZlfToDeXqq82AK1Di9v0xpk846TtNDHAbsBZY+4tAi61bahVXsa2FYK6dkUOXEzMySoFC3RV2Jaga4oUSx2GJFyMsqgZdYwqbrr+Z9Ztiu9MASRVbAc4R2i+nFN0wnJ/FiSv2BkI1JagYpniVqI20Uy1sCUGxAIxFI8xkjkQhzBKe3FHqDC0XSRVsqqNOxqh64r7ZKVS8y6AUUWFO5B4IB5r1P9+OsfBWQaHKrb9x2JYsFr5qtdjqoMCLrfDW3wSfGTlXWOnTIqmWOUKw+cRuqFiflVmGlgT5ahsdzhbErgggMdBNFR9KsGqO/rjuDZkxMFoAML0+iv9PK6PtwDXvjk/VumzHMZjswSFFldQQpAAZvf8zv7DE4ztteBVYKM1Gsc0Z062ZdDjYLt5WQb/L64VzuzLRZiUvVbE+v54a5T4YZyO24Ku5SN2FXRq63I8iB7i74wunyTRL5MhJ9Ad9iQdq98V6N8BXww+jNRtYA0uSSB6xtycINRxZvhiREzMUsjIET5gfYIdztxqoYtn726X/EP9kf4YFWaxj8QdZzMqRmDtWIkj7KOJXSR2JHCg/IEIB2BJHO2FGUSWfTn3kXWZBl/wCzUgMAb1RyAgeA5Fm9tsF5TM/Y5jmZ5VzCNGAWiBAjdDcesEAuCOGG5rfE/wAQdDRYTne6zSNKpMQC6dTECQkb16Hb63zg2kh2rFpzMr0FhR8tGNpGhAIjDMvdrTe9adRPIOFEufjRmPZEjCx5XuGJJZFFBVv19Rg3Nq5aRdMgVEKRWwtGVhY3b8V0T/rD9HssTT5SOV55BmIYjoXQhjA0AlWIayCFu78SeMbkDxgRZTN5dlc6mURICsMQHmKOoK51FPS7B9a+jDrEOWXLasv3oJEWNlQymRHRwDte4+YDY0LwllEsUXdGZiJdwjRohBs7/MUCnYDf+WIuqZ910hlKTFRqkYDcV4ggWtcEEAHbCVXA6adKXRYemkHUJs08TiQeCSkhU0aix0NZQbWwI07+uM6nnpYqRZX7ilX1JmGMcqE+Lx7liK3a+KIKm7xWukIWaymqwacMV+Yb8Vsd9vbEOYIVVVJdQI8iARpDHZPUFveucZSy0h56TUI6jeOP2LNN1Bw7Qq+qiB3ZtVHhygVx5Ek7EV46TgP4kJMjr240WWlFHUiN4hzwDEyhVNEbDi8CfFUSwSRggPA4jkS3Z7Q+O7GvImNq9lC+2zjpUcYmExyk+ZMtMsoViB5UPFQVAWuSCSRY+pSshuoAhgnlIllJkQyMvcHmsixp5aXq/wAIG4uj9MRmCWBkOldZW0V5LJ1DgKPlYAigxHIHGLN1HNyxamgjkWOOXRHCuXYqgqQlySfM6mIDg8HcbgCs59WcatC6kjDs8nJJ+VVAry9SPo3tgSiWhJO2/wDYDloO61OVjVgzDWpApSbIHB3+o9cGdKeFuzYdy2pcy8mnw16dLwkCxRBBJ32r2w2l6pFKmWgBpitGlGoBmuSIHm9Y2v3GCOh/B2dlBcR/duArRhdBpxqBjZlGrQ2gtZ3o1e+G3MTYkmIer5MqGRpFzMk7M5ZWA0aWOkuNgZCAfHYD88biRe34SallRVZyrLxvoUnlW00TzakWbxdeg/sizDjuZyVI31bInkKrkkVveH8H7JMgpHflkcDcKWVAPfdQGon640lYdHUUWnXZyv7TGkaRghD3WJbjSjaaF3dHTuvvv64cfuqunOxYGWjKdQPnGHJr0IcAFiOKx17LdM6blAZFhiWhvKwLGuBcj2a/M4qfxf1XL5yDOSQSROEyzIKYWDRDGwSCoDj0298ZLA03GUm2qsR5X4EzDZUMIJC+lmj0yoPEqdMa77BjpJY71tQwr+IfgjM5ZpZDG0iBFZZvxIQyAKVGo+ILDbahq2GLLD+1E6IUhRgo0o5K1oVRTtdEEijQvEPWviuRHjkaUIB5U/4gCCCrEHZgF8QRhOQKW3Jz4dVBm1ovlS7g+LFfU2PUWNI5vB2Y+IHh7ces6WWStgWWzai2H8V7YZde6f21zOrL9rLZcmOGRVTuM6s5jJY+ZjYkKSDW+KW+TY1sGMmyDcUWIr8zZofngrBNyL1mfinOmWOPuwxxZllRGMdvpsGzQNkM1WPa8Zkck+Yz2Zy0mbEReXueJtixRdBPClHDAMo3JAGFvwTlJe4RassLqzJKxTQ8bWwBIOmqGxoGyMB5jpr5vO5gxaUPg+pjqEdptwCdVgCxxucBVZS2kB5TLZyNHiWJX7cofVYrVsbskage1uePE4ZQRuOxakz3mSicsGehGtHZRbFh+eHfxP8AGoGVfKENLNIouVG0qBvo06QrMRJZqq3IOxwl6rknhy6Zwv5xzNG6AUw3JV7/ADXSR6HDPjAIxSlTFnTulhMu7rLHbRKxUsvcUdxWFKRZNLqI/hI9sQ/vLNfwt/uh/wAuLflMjl2hOafR9ohMXcVtwI2IAYx1s5dwbHArjEf/ALS+sf6On+4b/nxuQPTXkQ9VSWGQCVSCsaitiLPB5I8msfnjE6JmADKgNy2SWoFhe5F142F8uBR3w8y+cAgUyylwqNG2lb7sch0DUNVuyMyv77tW/LDM5CLunM5iMSiJFBVmQ7BdFtHZcAXe9VuSMB7qTClHNlUzHTCIWnfNxRzBwjQo4djRFy2GprscHgjBeRnkjyZ3vWHNkU2zLZq7NAj+eLJFN0QqEMURAUjxZjQagSSzAB6UG9ztziu57JxaAct3HMgVQhtgC5rZ7A07XZ/ngKfODLSUnmSJfhbqbRNrzCIylqCsofUTfCWRsRyeLOPZ5sm0ZynYj3Un7QW0yCQ8OBudIbbTxQrA3Selx9xonhnzD6nVEjZgCF3ZgwW2PtRF0ecMs3m8q0LSLl0eSO8qiSHUyJJWiaWxYeM60HBB04ZqwJpC3p/wh1CRUK5UuNFRP3I1ur0vpZg1evF1iIfCWYLeQihQOCV7hB1A0a8fm/wwxyYYSTLnMyYTAPKNkLyEDcBSGUR2SK0sGbg7YXJ3HkTWryiS2tmDLp06tQtiQ+m7Xkb4Em+jQV1Z0P8AZ5kI0dF7MYly6uJJQtlySNLXxZstfO9e+LtPnWvk+u5cb/4YqfwtOkcDMxp5SDpAJNAflQ3wzkndjehiD66TW3FemKrTk0iXrQTeQubNt/Ff5GwML+txLLDokRHGgkKwsAmwKvj2xtLY5VvyIrA3WswojLUSmw/P6Uao83eKKDinZHU1FNpR8nJulSGBey8SK1h323UoVIU7m1YAbj3B9cXXMxuFjYTShyyLRkYk6mAZquqsn05xSMrBmPtWiWC5KC6Jm0R/JWxSrFLSkH87OLjB1USLB31kUzZkpqtU06ArCQhksgamFXW3viapWVbbrJLmM9PCFCSvXeRFR21I2pgGBB5Gi+eMVP4t+Js2Js1/nJQCQ6BH4al1nYlQCbA33rDnq/X44Zo4ny8zqJVmiZJY9Mm7BDqEewazsDY/TDXK9Th7MGYy8OXibMydsusas0LurE6pZNZbyqxpAwjqyi4E32JpupdQQymQuk6RRs1ny81CaiABQX1AG2E2e6NLlXVDGo7ZZrVgwCudK6yGaia3FmrGNsx1h0nlmeESSSFQpnRWuRVCSMaGkLqVh6bem2Bv35NMKnZWkP3dhVUFUYPRCgLztsOMALdFu6h8NZOONcxmmzJikYMNWiNBrF6T88uj6hRh9mPssDZeORYUQoSjmMzaQEXmSYhQWAUD7s8DCOfpcsmXEMsvdisOFYghTzSt8wHpV1XtjSXpxpQzsVWyAzEgXV1Z+n9MWj9O3y8HPL6iNYTbK98QddjOYlO8iyeMhkcAMiMaApANTGmsCgPTe8LMq0FpHoYBdI1GTcFfLWpoAH002eDWLnL09t/Gx6WLH05GIIMpGsX9pHGyM2pCVGxNqdP1Degxf9J/yOf9W7+0rbssyuKYM2Y1DReqRHB1F65BNVq9NWCJYmhVtGlBIjRuB85UmzZO5ND+V4ZZrKI7allUOF3MT2aHuB6Yr/UczGq6hOz7Vtvd6qber4PHsLwj0VHDZb9S5pbVX5CMhm2y0WhChF9wjQHO66AAx3HiDseCbw1XqPaCLYVNRYBvWm/I3zxiqTSl2am8gBbKKul/hH9+G8EBlEPzEhCWqr55Bbbfb09MT2JMb1JBnVszM3kVEjfdlb2Y6H1eOx1DgWDdDisMv8sM/wD6OP8AbwuTokjbMHC6tXiyijXvyP0xv+4ZP+8/3owyUPJvU1PAq65CsBhWMg0HZqGxOtiBXp4kLQ9jg7o+VycanNZyFpA5HbSyqCybkkIosC/iBvsGJscQdeMc2Zk1FipA0TPsQWGoB0VdTHUQpIA2s4PWPQ5iWvtGXsQSQkkBiuony4XcgqQKN8Y5+cWXJvieXLQmOfKRrl1KMssezg6/kYEX9ed1r0wTmJzHDGZWljmlAOjtiiaUuAx9Lbg2dzgL7HmaGZly8UyqdUtOrRWRpV2jUaCQfoQbv0wd1jq7TxDUAzqFlU0KqRF1CqG11v6f0wjxhlo6bcd6C+h9ZDsxddA8VFatSgm9tzZpDikdZz2YkzErn53PZkZbCyMhpSx41HSGO/1+mHfTWFSExll1DSWLeJAfawfS/wCuI8r8bSlEy5VWilULoKjQGcmtC1VLY2bUTzYO5pFWQfyMegwSSKyPn44prDgjzVtiW1/iJY1b77CsA9Sz0+YcqYEOYD6JwX0hgtnU5JAUBV0ljWoEG96xv0rprStBHLnI2VDRjDeSql0qE7MVtgAa59cT/GHS4cjKvakYrPG6uJjqYEBSpNbsrWasbEEXxjGRBD14TAyZnMTwrq0IIBqGwG3iV2r1s3WMgly8jyIkk8nbUuXJ2IFWRbWaFmuTVYrii4QqyaG1k3R42o2PyrBPSG7bS9yd9LwyItBmpnWlPPod79MaOv8AJSf0Du1DBYI+q5Bflzme+mmJh+v9rj3qvxDI6T5aZyUJVVkq5BfHHzHgX6WTvimrlW9c01VXDcew3xZehHVmiUbmlBYDcMNJ1A3tVn+RwJazeLKaX0O1Sco1SsX9Ud2kQyUUjk0xlRW67+Vk2KF3xscPfh34Yy+YiY5qURCIASDKqou7oyFgba/bYihimo0g7mqQaIpKDE7EgkGvWyt4snwpBNrmnWSSCKKNtUgTXTlfEPGRTArdWPYggkHDJ4+Tn1PuWxYIep5eFcjAxmZwe5GFCBCqjWUY6gWO/IFfMACK3I6S7jKwyxw3LFmQ8cKg1Iuii+nevJdzpr/axH8YdQyjyZaTLGPtRx0KUBl4pXU8sG1Ec7Ee2IM51WHTG8STiZGPenUHQ4dfFNj4kEAAete+CqqxNz3VQq7AWO5JyBJqZoo9iD6gg7WDY/uxB1aIxvFFq1ARsQSK2csaP1qv7vTG0uUm7xCxOSW1KrKQxDm1NHej7/ngHqUkhzEne1LJZsMD6+lHjm8TiV1MVQd03rbAUZSNqG3qfQ18o+uHvS+sNMp1s6JGPJ4tJY/UBls+O9frikEajSqLrcLvdeuLD0XND7OIgLaRiCAN6AIA97O2Lqbrng53pxTuuRi3WMlHurZpwSfvG8Sffg7/AMsTJ1LLP5qhkIBsyKxIAv1F4VdM6DJnZ1y0GlPAtpd9k0+59ySB/P2wTl/h10kaIMidhwJpmelRiT8+9hdtIIBs174MdeRp6CsNi6wiAiH7MgPPnIL9vxC8QjrDpRRskv10A+p41Mdv+uB3+C300mfyDqd98wB6fUYC6j8NvaAzQELGo1oxdTzwVXnesH1W3gHpJcjlM0jyJJLPFNJrW1jjFaAd+BfBPHthl0yaIGQrwJZBsK0rqJA3+h49MVjK9OEK7Ohfy5NDjbmuN8M+kZnQoB7bhtRKh1Nknm8Rks2VjLG0uKuSCAr3/ECu31onf24wR3R/F/Vf8MVTpPUZ0kWKSMyqT/aM+k1Q+lUK9t8Wah/Cv+8H+GESb7KN10Isn1Foco2dees5/aRw9pdI1eK0Se5dHUSD7Xe+Iep5SN5l7UTmXMFpHUAyK+pSZCFrx0tVc8/TCSbqoHb1pC4kWr7WgjegA13XsONiKGB+l59Yv7QM7FiERXKhRvqJYG6Ow03W3rthln4DNRisOxl0vMMkI70UqEu/cEYADUdtaAggruBj2bqmXICd2aOgFA7NkV7EtiLO9bhlQukXbmrfSCxkI4DXq1Ai9zf9MDZl5oRHGY316S5qY03PAUmh4mt9wLoYDg7F3Ug8dQy7gq0mYkBA3WEBrUigPKqPB/XGDqGks0QJXdpRLVqq86bGx3+pwRmukuEMRfMNNGV1u8hMT6tyignYoA3kSbKEV7V/L2HNKDQbUG4I+t8gHn2wKaDdgcuWUkyxmX0dWYDb6kgfxA170cWf446m2Ykyyuih1gXce2pje/0vCvP9ScZd4RTx14rvcYJ1WAQCVsmvQXe2JMw0j6O826qI7EdeIO11uecFNUBrODPsJ3BkjH/1H/DAp6OlWcxF/P8A6Ym6r02RppSYJv7Rj4xuQ3sBQ298BdN6VMkjFoZQgjmsvGwABhk3JOw/njJRXRSf1GrOk3x8IMgiVK05mDYc68Pfg3tpmVbuxvoRn0q2/gpY/lspxVsz06mUiga1D+lYN6VlAjs6+TFDs7AEEneze+1/8cD2+A+pqtvPKp4XBmUNRjuRoVM7MARZZjYCnfcWT/LnDHpHX5I87L22ZzKSjfKFJCMBYO21CrOFGUyc+YnEUABcs5TUwoAGy1k+FHfb13xPnIgqqpgRJImIeVWa7bhZGsrYO+ofqcG6diVaoC7uXWKPRFIcwSrEsQVNjypeKsgDg++LN8KSZ2BnMa9p51BTutpiKq6l5Dvo1LQXixqFYrkWTzBMrHLljlv7QULWybLgbkAjkDg/XEmTzFgKzE5QDXIpFaDKVDBWbyYkqp8bG11sSMkYt37QusStnB2yJoyO5GyPbshHrY+VX1UtA2RikzTR5icPIWUMRacta0psm/Tev0wyzkq3PFAVqFDoaVdLiOOtr/iLXQrfkgXWGvxA6/u7LxiBZO2yt3oXvT3QWfUVFWSfUiqAw21ciZ46NutdQiSOKWGCNHQ3E0a6GunJJvevxb+oGE+Ze5mXtrCxJlChSKJUAqT6eVkem/1GI8/0eXWNYV0rtB7GoAtpDEBiL59SMS9XCK0bJJ4qjRlWsklARq1VRvbb0O2M8MWGUNPhARdwZiiJEcuGH4l7VFR6Ahn1Em+BgLNZZO9IZW1Mz27vt3L4NEc7/l+QIwqy+YrL1wryUR66SqAkH9KxL8SdNdIVbv8AcDEF4whAjNGtzyN6vbc+u2NHgMs4D45VSR1LAFlCXGu408cA7XV7e+Iknkcf5vG7MBZCKW2s0SPTn29cViNq1Amn/Cw/xHpi3fsvnUSTq7AL2ibYsADqWj4nVwD6+uDuBstgEvwrnSplny8iRotEkcKOfy29B/LCmWUkwhVKgXX89tx6XzjsE8sJR0Oli0bCliIIZgRrDMS2xA2G+xxyOKQqkRG7EMNyTflvQ9bG36jC7k+B5aU4feqLNkFDDTr8qBoDUpAq2AuhV1t9Thn+7G/gH+7/APNirZCMkrpsaNgK1Fb9b59x9LrB/dzP8Tf/AJ4ZQvJN6ijhm3xD1rMIwkESgTKsjEBWGsAWQRxY0mjvucK+m9KknW4lLMCh1aaAaTX6+1qBvtub9MPcllcrPtmc20a62EYjTTqUHxZ2Cssdg8UT70MMm6fH08xx5fOyqZnV3lcIYWi8vlI1A7EWbrb04wirstsk3UFZVurZBIQIwZEkKiSRywKDxa60iwdQK1htn55ozlnzSENHSodITXGp4auSFauQRZBxDJ/n2dhihFx6yoO/kN+SasBU1V+eGPXkhlMYLZrx+7VmWPtAg77BiwUnc4DlT5DCDl1ZHBnR9m6hG87mQyIsJY+ehWZgTzzqIJJ5Y4UNnIWADKxikBXWoqiTV/WucG9F6dMI3aGJS6TCIoziwxYBiRYJ5+bgDEMcIzEjJK9O26BFUKhRTz6VtRb03Jwrlm2BJvCEtgOlKRpTQyklgxK0x39DzXG+GfT5x2wGssCVskk7Egf3YV5eKTxA7b1ZABGptO9C9nq+N7HF4yNyVLXQa2+gsn+mC0ByrkNzPWWIZ2igJO5PaFn+uAV60++iGBSVZbWOmpgQ3Bv5Sd8ERoTlx/mruTJq72piHRdmjAUVV8sDf0wJLHKrmRImgG4AGpQorcW29V/fjR+S/wBRKDa9NUeDrDMw1KjenG9cDB6ZddAmRCoDFG3BolDQG/rfsMRy9MVMuzK6ObXSy3qPN7emn29ecFRZepUlhVGKBHKKWZQyldm3JJN/ocLhu0UUpxjtl2N/hfobxK0+ZiljkSH/ADeJVKvMdibseQI2oUfyxkmSkJ7AjjSaWRSxYUVJQGiAb3smvc4K+Lus5jMrlYJZkhzDyanBYr2j5BTYJ0gq249dIwl6j0rNZQHMZhakZu3pLljsKMr2SSDVKDV8jjDOmrRCFp0yLofV3GhmZQ2pKYfORrGtG/Ew0g0D7n3w7611ESPBFNF2svE4QqHApfJ0Kxjc+LCyQaI/PHv7OkyU87x5tYpF7epZCe2YyD5Ub3v3vavrisdS6RmypllUtUevVGQ2hS5sNVkUWJ9gMMuKJscRdJhzHajRqeUs80xJJYjc2BtW/AA+uF+cvLytl8kXlU0jUpIlkUUxVRvXrXIonBfwxA0Gdg1nUDCzHQNyCjEgbbN41dc1i49U6a/SVSfKw5iSMxMZJBwrmVXTUoPiAiaWYVdjjjBinFWZtS5wVBek5lf83lPYmWPZJWCk6vlo7gWQNzQH64U9TR4sv22W9LsLBVlVrOrgm9iPLYcYafFfxY+aYPNCgZokV9PJAJNFiCaO2+5AwZ1iHLjLTFAzBJFikWNVCn8SnX8+nSoUWBupr6mU9zsSOmo4RWoIgyxBYzdMQpNluL0mt+Dt9MNuifERRmGYIMTBUI4IFm9vUr7H8/TA/wAPdLLAuJJIKoxUbDMbKiwQQBVE82RhVmEB0tr7rSNqNHzDN6H1Js4SUU1tY0W4y3IFymSDyhGaxr0lh7XVi8XrpiJkc2JFLLCE09zSGb5SDcY2NncmvyxRGjKyHUCpRjq2Iojkb7g3tXIxasrnkCMkisxEeoafVWrb3O5qsOo32BypcF06t8bwwIprMuj7qyCFFawDqoDVR1fT1xzbOhswySRoQCzlaI9Tqr044w4kz+Wk0xyBwUFIhjOw24Ck+g9vTHnTfswayRQdtFqT4/lWxu8O9P5RP1fKZvF8N5pCo8dR2JVgdReyPSuAdjXK7Y2/dp/0lP5Li9T5JWc1GgNk2FUVfAPlzwLrE3Zj/wCwH8ov8ccK+okj0XpaL5T/AAc2y4BBZJeyh3RGBZiDvZKmq5W6slScGjPxqkcRjjzJi1FWfWqgEkkaAfL1+ax9MKcrBlpFjkm19k6kVI28tS6G0ljdLUg3reiNjhoM9kyvbbLaQFADpMxkQb6WAOpCLBtD+d7jHVBRWWcrk08Mn/eECrHmMrEctmIZLKKzNE2oVqVTdNRIrYbYWdYzeYzMXdAMcbOdKAUrMK1GxVtfp6e2Pc30uZU1rDmHylBjKIWCkhuAxFBa3u6x0L4i62W6dDNNqKlwwoLqQ0zbWKvSCpI97wNdxcrih9BuKqX/AIUjpfU6RtUqpNJr2YHyfatwOKjXy9CxwN0HMCOSaSULRmV200RodyrqNrJZWNC9wMK+gyd7MokcTNI0jMg+YkkHYigNucN3kIlSI0v3m4pQwdO4D5c6QboA1xgO0ThLdKmOev8AxZebEcUOUULKCZZUBMjbBiKFRqQKJAugKPpitv1PKxyGkOgNfa+YKRRrUwOtQbqxuKvD/wCHvhOKbN6ZNMUSecxLDySjSJV2Tp1GiSBv9MXH91/D8dfK9iwzkvQFbnUdgARzWF3JIOpUZOPh0V7pXxG00a6HeNBahA+m6PNLsB+ntht8Pd7PZgR/aJBBEbmLObNh10Ldg2K5A2JOLJkoOhyeKx5Z72Hgpva9tIPsd8e9ezOVyfT5Gy0UKx6daaCNMjGvlPtwSR+WFTT4NGSeCvftKyeUkmjUmOBnJZz8uqMKBTUNpC58QeRyeBit57oOXiGXMAKTtIrKC7Me2zaClAEUGBOrYmyN6wMMxNK02bY2yKzuxu2byXSNO+wQbD0G+wwo+IPid5kWiImDqfA0SVHjQX5EXUxoepvDIdz89Dv4j6TloIY2ZYs3I7kSS/eIw/EqhNQXTQI18m/TnEGZVpry2pU7skRcnyVeb1Eb0oIIo73vionqTyUzEuyrpGry/QfTf1usOfhfpkk/elaGR00liyMFDlN+1XqGJAJ9ADW+CovsG9Je1EPUoI8pmNKSR5irAMR2YEEG/wCHmquwQfzxafhnp7SJHEXdYpkZlkQC9AOlh/D3A50H6EHCD4dg78gWQoI31ABFrQAtqy15bMRsbsA4I6f1FlOSjUoRl/lPoS7anDA+ukHcfxYEUm6H1r27n/bCOudDMMsY6dOZ1MU0XmVuIx13FB28hrDA/UVeCMv+0ftxrAuXa1UJTyWHUpR1bXZJLE/XDr4niycyasoctHmXGoaGAB10JFm8iFJuwWo+B5xzfreXfvhmCgt4jtjwtaWkomwABwSN/wBMUumQSdXRPk80omhJXUEcMoPDFQaDEg2S1HmjxWGGfJzDTzRwMcxrGtVN8KbOnckgL6e5wnzOX7egWSyvwT6hthXpXGHPwV12QZwyb+KyTaU2JIUEgfUgVf1ON6b7eCi1ldrk8y8RjW5ImR2i7g8U4Kn7yi1Vdb8mjtgbLTrHCIZI4jXkJU+a/oaBUjn2vFs63kO5mZoFASINZcOArxsBJqC6QPAHQHJCKNPrsU03R8p2ZgJUeRCWVonLOqkLRK6KkXy5WqsXfo0G4u1wJJQlBp/d0D9Q6qsnSUgJGpZGcal8mPcO+uvmIO9nesVtZW0NdeCD+RZfX+fGLZL0GJpJoUcwwwsF85A7vwRLstKr6lPFDf8AQXqPwx2rYzMsVBXldQVJBvxCMTpHBJAwG3yIopYYlyucB+7nDECtD/8AvIt/T1Zd90PobFHG2Ybs0js3gdyqh1Ng01agKINjfcf0meJVdQJWeVtQdWUDSRW4IPPjx9Bh50R3fLTogUxzkrN7hgAVYfoS1HjywEt0sBk9kbCs91lkGsB2j0gsyojAb+u49aAwr/yyT2l/3af82Pc90BpFRe5sg0jwqx7EA4D/AMmJP4//AMP+uD+l+Ar635/Be+pZKT7OTnp4J4ZhpikjUaopBu1sVVq0g8Egk1VG8UOTM9OSMBEleXYMGY8gbnagVJ4F7YzGYE41JoEJNwTHSftKzrOXDowujEYwVI9iav1qgeLxW5M7L3iglYRGyEY2ihhutG12FgbcAYzGYA8m2gf4WzXaz0MjV4y2x+m4YivoT/TDHOv9/KyMSpmd0c8kM+xo7jxJNfU4zGYEmIuLG+ZjPZiDkE05O1A/eMimloGglYFSxejSpN0QAN/fjf8ALGYzCJLaLfu/k1kijZ9JRaJoS2uoHjVpHAvbHnxbLI6RAsWUQRtpLDSGshqA2Gorv+WMxmJw+5HTqRVJluzEafYnHyRLF5spBLSOtiJbsG2OpvQAAWTuaEOm5ipKgYKihmYiqVhSsbo0fQ1jMZikewbSBIdKTO0bGRNO9jQAQQWajZJIUAcVqPOOi9NyTZSVllmLDLxxa9qUxzgUqjfdX9b3G+2MxmDyg7UU3NdIlRXZYplCagNSk+JvyqtSbCjdVYGIUHiGIIGkk7bFTfn6nY163tW2MxmETyPJWrDupgf2Ud9qGNFQpa6m21EgAEsxO4aztgxnfMR5XLu57xd9JK+RA9yPL5DQ/LGYzG03bG1koxdeQLO/DZMkrRyCSKMnRIG+ZgRuRfzk8j1onCfL5dsuRJrG7aRpO9cv+VptjMZhtGbk5J9MhrQUVFrsYL12L7S4kjL5b8CHnxANWTtdc71ti8QdQJyMp0qqaAxGgWNVncgWaoe+MxmKSb2/35NpPa7K31HPwrnstJb3RinWNfLgGOlFMSNS/rGPXHkjkqjCPWssuhQqOGpWrSV7iqGa9JFLZFkk3WYzBWUJqz3T3eQbqeXzaGJigoMxDFURgdtmFWG3ANbHbc42yLv3HEsjHRIWZVUs96D76VRhTHc87cY9xmEj5M30NOgyrOS0rmRhVqzlNgOQqkarJBIvbHn2iP8A0Zv/ABv+fGYzDucl2KoxfR//2Q=="/>
          <p:cNvSpPr>
            <a:spLocks noChangeAspect="1" noChangeArrowheads="1"/>
          </p:cNvSpPr>
          <p:nvPr/>
        </p:nvSpPr>
        <p:spPr bwMode="auto">
          <a:xfrm>
            <a:off x="168539" y="-1393825"/>
            <a:ext cx="2951163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6389" name="AutoShape 9" descr="data:image/jpeg;base64,/9j/4AAQSkZJRgABAQAAAQABAAD/2wCEAAkGBxQTEhUUExMWFhUXGSAbGBgYGSIgHRsgHyAgJB8cICAhICghIB8mHhwgIjEiKCkrLy4uHB8zODMsNygtMCsBCgoKDg0OGxAQGzQkICQvLy8sLCwsLCwsLCwsLCwsLCwsLCwsLCwsLCwsLCwsLCwsLCwsLCwsLCwsLCwsLCwsLP/AABEIAOgA2QMBIgACEQEDEQH/xAAcAAACAgMBAQAAAAAAAAAAAAAEBQMGAAIHAQj/xABJEAACAgAFAwIDBQUDCQUJAQABAgMRAAQSITEFEyJBUQYyYRQjQnGBBxVSkaEzsdEWJFRikpPB0uFTY6Pi8BdDVXKClKKy03P/xAAZAQADAQEBAAAAAAAAAAAAAAABAgMABAX/xAAsEQACAgEEAQMDBAIDAAAAAAAAAQIRIQMSMUFREyJhBDKhFHGB8LHxYpHR/9oADAMBAAIRAxEAPwCmZXqVamBIN2WJ4seRN7bkkX9fricdVftShVcgeb1VhmGlSTwPXe6w86pl4vs0kVL32AAGkADe2vb6Db6Yr2Q6awWWM9tu8IlCowWym5sAWb5FYjii3uvAGmaMrFdTA6GoBuWrjb0JHGOgZjKIogWRNT6VSfeyhEQJ1EXZIr+eKDn+iTZGSFZ9IaVSauvdTdDY77Y6BnXRZe4Dv30NlramyZoEmifID239sUjzQk06yAfFcoaQdv8Asz22Hka81fgDYilGxv0wB0TJCRrBWoTFJJr3LUSar1JC0PbAf2GVxHFEvjGUVpNVxlkU6gG9luvzsbYb9My6ZMMzygmXQGsbeF7L676j74DcYw2xF04SlNORnWMzpzlrLVwKVaQsTauwCgjfkeoP54qnVcu7uGRKC+HBIvUxXmxuCDziy9biGYzKGIoVVFNmxelm2GkE76xivfEOUoRgF2ahq0gkAFTuAOCNq/64jpR7OjVleBayyK27qL9dq/QVf8sQTPvbPfpQHP8ATBXxMraoywbfuFVfYqoagK9NhdfXChVur4Hpjoo5WxpD0jMSRa4svK0bGg6xsVsXe422OPZ4JdRmkXQC2oswIF+wvf8A4Y6B8OQTJ03JMhlUMk2yBvmaVyHLKQQQFX8wCLFkFhHnMwN+5GWvbuRmgBt8ukEGwTV0R6bkl9o8YKXDVnLsvKveZVcAG7Jq7Go3uarc+2LbJm17ZqVNPZK6NS7/AHZ399RPpfti1dFmeaXTmVyUgbyRTEhJFiwNuNN82bPOOIPAxCtorWPE1QNVdelWaxkgTjtdf4GGQ6gsbFgik1tqHFXZH1o4Ii1tK2YVPEebU63dG6sgmttgCecedL6cASZZIVBQlda67s1R03oJO1m6sYF+zaQtsTIa8RXDLbAsfXb6jG/YQb5Xq07SGNSVIXcu0lBVratRobD8vyxvF8QSEsb+8YASAOwoC+foCb298B5WdWZkkRQAACaGpm00ovnSS1sARwvtjXKMwlkaOKN9VAhlEgAHpTeprnnG3NdhaHnUepyJ4iZpJNN1ZGwBYHy39OK+l4TZ3PNNSPq1VYDSDaz5AbAE1/LESxsWOpdJsbbnTVbCydsC56C25UX/ABVuONvc2PbG3MFJ4DDkpO++mK/VbOzKNx5cE19cQjO6X0BNPK7HcAiiLHIse/riNSyxFkZlNWTfp7AcYhyjkSCrLEaffn/174Bhhlo/8zeQbOrHSwO4orW/0vBPXpnMiaWZT2Vog8nyJBvm/f3xnSKfJOpqy5uvQWm/tX64mzkJknj00FSJNTEWNmb0HJPAwssMeNN0Tfv7MiTMpDMySLIzRVR1BSQycbnQNQ99JGNE+I+ouoP21wGW6ocH8lrAj5DSxljmGoFnQBHO4YgLY252+v64Nl6ezNqSR0Q3SdhmKUSCm3oCCL9quvWbaM9VdP8AyLZOt51uc5P+jkf3VjT95Zv/AEvMf75/+bBHQOnpN88vbPjQCgkhgdwCwsAjevqfTDb/ACcT/t3/APt5P+TA3JFnqRWHZZurQaZSLKAabWw2k+/JIBvEuXzBERkJso6kMGBYAAeQoXsfoefXjCr4lZR1GPMxM2lQgOg6mJC0EB4OrUFo8YKjyMu+qeUMzh3AoDX47D1oBdIv0Aw0fcsGb9NpsW/HUmkIiRgJKV8mA863IBI17EiyS17b+gL+GMs8MRfNSIuuVUy+rSWLE1beukN6ehX2wL8WZuOan7hMkOsIBuCzUaNm9I23Hrfti0TfDmUly8Inb7xoy0cZc33QjWdjQsi9+ducPF0wTb1Pc1TYiaeRO5CkZruOQ9Xe4UnfjdP64lynRy2lpTqN7AGwBf8Axr6Yzok8rZQSaqk0uxIG5KyMKG4AF4GgiTLRkyuFdmBDH5303fHPP1GOfa3Za1FK/An+GeuPHLI/bu0pSaAFyISSQQR4qaxp1QP24mRyZHXdix+mmvQKAeAP54rsOcYWgUfMfrfPp6n64my5YLbPswBDMCWpSNhfyj0J44xeq4ORNt5MziliQ7glfxMQPmAJAG102I2yGgsDqDLWzCufoMHRRxtI+simHjqJG1C/0FY3l89UtpTk2Ab01xf5jywLY2zFsGzcvaBETMhJWijkHdQeQfcHbB/S/iKbcfapvHSCZJL/ABVYsnf0wmnHcLGwAosb8+395xL0+ZoZJHjCl2DCioOkMfr9PX2seuKJ0Tldj6T4vzKONM51Ebg6a2tQANNktXvycC9P+FczKoAjMSGrMrUAFIOw+ayT/T+ayPqksIRoiiswJLqqltzYF1a/lti8/Dmc7+WhWUGaQtI7FwtKooCywO5YaRtwGPpgOUn+w0VFvLI8v+zqIRl588iIq6WbTQ29tTb/APHFX6h9mV0iTNNNApOpzGUIvki7/K69tsNP2jKbyqKNKhCQtjgUFoAAcVQrjFZg6fJGqyyRMVvSDRoGvxHeqJsA8nAiny2aVcI86lBGGIjYup0kGwSVr12G9gi6GIWDmgyoFN/LVivYqbwXl5U0aQHNUL2BJb2vjf34xJPkNBUrKjKN9OsMbutApdzW/HocNQrZmU2SvQcfl/jiFzTSLKXj9QCQQfEirF+jX7bH1wVmJCFJA/L8/cYU5/OGSyQABsAB7XtjUYY5XNQ9tRMBHY+aO9/QgobU83YK+vPpvm+n9t1cFXVgGjZbF0d7B3B24F87EijjQ5mTLoqAqQKIJTZww1OoY3qFMARhl0qAZgI0ll+4ykIoYtqRmoK3jd8H03xjMiycsa5JljLauTrq9XjZA/h9vywdkGRMxBJMWMYiXWF5diTpjJOw1Hk+gB4wwm6FaBdfzL+NCjfkSpYA7VxiB+lGZICsbkxsNQ1EEAaKoaCG9fa98K1Y8WksjqHKvmZWkkZQXb8QYWwYA9vSR4KKCi7sE2RisyZhy80ffSjI6xjXTBgxC3tXldHfDYwZtWD6WjXVaE5hEvc0QKtebrkWcLZegE6jcNsWNnMLdk36Rn3wlRTKNycVfAL00PCDozMcVhbGuj67Ec+JG/HP0wZ+8Jf/AIin+0cNMv8ADxd7nUqNNs0RDFm291GxUlifcfXE3+T8P8M/+zg0vBJSmuJ/gafGEfekBU6gyLThgDQs7MTVgr7Xiq5vo7x6SGmIsWSylQN7Pi12ACa9QDh9+7tZCMqv6hQCtCzXBq7xBlcqDnIYYdCMokJsbfLRBa/wg3W54wii07T/AIOyWrD09soW+mKepokKiNWJBGt3I2cD+EHfTdUR9djixQfFuSQRmSBnljHb1BeBZPrsQA2xrbFe+N+jy5WTLKJSyzq+m006SCAVFknT5Ajir4wugWV9VFUB0uAHr0K1sNuLr33w6i+jm3rG4Y5HqbCFMuEBR+4NZtjTM5CgcfMBZ3wJ1lNIhH/d+1VvxR4q/pgaRJUdQki7E6jrtgfmBoG/lPODWIBUsdYQUkkhrVdVQNlmNfp7jBSVVZpSc3uSwVSM/fL/AP6f3thnl8uhiUslm9IOojT5eijnbHud6USjZmOKokm0OTJbajvYWtks877nGx6a65WLMAqYjsw21IzMQo9913vDVglm7F/UElt3KOE1bMQQK38bIoWQaF2awbkpQKjKKoJUsD5B9trFXXPGDI86rxy6zTaVKqaYWlkDSSVawdttiTzxiDK93MSSdoHUFG4ZUr0G4oVvsoxqGuyQ9OikSZmYrIAGRIYy0YJAAB2Nbg+N7BhgLMZlo4Yo5YyAJLKkAFgN9mG/uP0xJ1nKvHKNZMdjzN2pvjUyMVJoHa72w2yvwis2WX7PmGmzdh1y+pFDJYBNM13W+o1YoVfIuw7aFTfezugu2dtIOwBHpQBw+gyM4VUy7iMBTqAeyTdkm1254xD8R/DyJ2xEWWWU6ZO7INj/ABihagHxI3/DgRstI0hPfda+dtZjHG+kFtwDQsc1huBRxn+iZqZQ8s3cIHIs88XpUe1bYrsUkqwuis3Z00RrAVgLJ8b3vDeSPtSU0pmVX842lagGXxFhrNlrv/UHviujpJDadyQaL1R25Jvij+uNTqzYuiEQUAVOzA2fULtf5nfHpjCAFBJuQaKgHi9vphznukRotrIJA2qhpKFWBHjeo6rBIJ2oj3wLBBrkEerTIVsHUQF3AskH5Qu9epxuQNJHjSal1Uw/Ln+WIUyepxEhV3ckqGpRsLAN8nbbDjLdObLSyJrpkcomgE6tV6W1GgBwd+dxhT0+JjK0+l30PZk0nth72BPygkkEAkb174K8G+UETRkrOZQ2qB7RDHsdZY/oDIbv2H1w0y+cMmay8okBLTRjQyPYJtKO1AUxI/TAgGdkZxp0alIYFvGhuLs7m1oX/FtjzJpmllDuLK6XUDhypFJQNj/5q2rAbSwGm6Oh56dRHmKJPajcrcS6X0Lwp1Ft7J4B2OEPwxIHilXQpbQjgsC6LZAsAsNTD0BPvgXqHxzNLHIjZdIw6OGU6wygjcCzyV+n4hiCIZjLN24pu0xiDl0Aur4JP8PPpXvhW1FD05Oiyq7QRoqxgvPmNKduMRq3iQAakFE7mzQAHriv5vrGWVC0mZKyAWITA5Y71Qf5DuDvdGucL+szytHSTySFpUbWZGPkt7h+AaNUpPpir9QkLOSbO1D6Cya/rhIuMvchmpR9rL/P+0mAr4wzN6HdR6VfriD/ANpKf6NL/tDFDjBuwDVH+m//AAx5rPth9zF2I6rnEeJEmKSyapCojh8l2u2vYi69iMV2PrbZPOjOSRlmOq1ICsSy1uTZrj60OMNJuntPmY8umYy7KkFqGUjSiJZtG8g5q69t/THO8uwlJLjdiPl2UEn1HpstD9MKl2M3eEWHrfxPmM3IHdwAuyIFACBjuVNWQSBuxJsH0xrk30Ed/UFLKdb+NhHNMKqqO21cjC/Mv2pSEDooAUK29iySLP4QTew98WDpQmEADHxzKtakAh0jdSV9wSSP0xm8AgvcSda6Q4gieZEWSVTMqqxV0UGqYm9dqTW42GEPUMo8Ry8ehkOlJQrML3JIN3wwqhtVYfT9VjaAQAhmhgMcEjHktIGOwAAVYzps3xhT1bqPek1zMQ6IqLpUmggOmyCfU8+1YZVSaBJO2iDOTzQxmGRTGjtJZXcOVIBUHfZb/rgrK9UZoUglhV49YBXXUjjSdJCrRpAQSRtYAOxODYenzTZVJNMTrM5SIbyTBjswUEhUUshN80Prg/4dz8yR9vVNQAqMJtKWPkQNJYkHng2DWNuCou8FSEMLMUgkbSxod5B4gc7qSL24obYbdF6dkpljjbNFZNdSJGrXId/IMxA+gAAoXd2CJc/NE8USM0fb0NlxFEAJAIpCwkfUPB2PpRsEfXAWeyMZiiEMc1BiRI0JDuKBaM/xFCNqHB+uNYtJMYfulIJYkMzDLZmIkhUNkaluJr9yA2obgcc4byQRZXxzAyKd14naAK6PEsZIBRrLAkqCTq3Bb33RdPObpopFZ4r7oSd6TYgB11kEaSatfc7HDLp+ceFiZvs7iRzIHEaS0teSixSk2QAQRtsMFUjPKIc11gtJLpCyIrPJl30AswU2pdrsrZonk3gbruTd8tl83LJZzEcpZFHggGnTprf8QJUnm62wxn6dNm8uFymUgX70yt2tGtj6Ky6i6pbFgACOOKGFP2GeHtwzQlELE9sgDxBAJN72ea5oY1eTPOBTFmaRZLJIkZTL/F4jxA9gP/3GHmQhTuXKJdTERqIiptnJJaiQDufb0ODvibPwSrE4WFyiECtI0gVQoV5ew+n0wJJJGFRjGirqDTaJCZY6s+AbZVcbE0aJJwXCsixd4C+pdL+ydtUZ5pJFZm7yKEUkgEooPJYk2x8QON8IMzl5EqcLSkVGzCgxB3UehIbf9Dh7n3y8qoIIWy+gAmNm1IVYj7xGO+q/mHrsR62JL1NiIMrpD0zKqyMqopexfH12J4JvC30izjwmQyZOVZpMs+VOYzOq3ZHYnXIAYypU6QKN8EEckViXIZ45bJZvLSAo93pawA9rsa4IIvnBCfEiZUAwIqyowEgO9LQjdQ/JFINx+fvgT4nmWULMF0d1maTt2dR2Nkb1RIB4vYYMXVk3C2khZH1AGaTSWUEACTfwIo2NyedvW/1xZIZJHD9jcupW2cimG40bDU+wP88VzpfRvvkUuqmtYbQzrpaqcqOfmAoVv+WH3R5JFnfKCaIvE5aMtGfm0ipBvZoA7el+t4Lin9wFKUX7SDLfEEWXzc8k2XE6SxgLG6rsaXSTe25U/XZcQZtmP2eQGz8m+3CKTudqIawfywr6uuuVUkl1swrWVJoWQgA2IF3tW2GvVsyJ4o7jjQI7RBXJpdMUYDehJpeDxthaW2gt5NJ45dYIQuykBVHGojYktuaBuzXpthP1mLTKqgV93Hq3vzKDWb/+b+7F3+3LJLEBJuMqkjcUNIre63HsfpihdSmVpGZTQvYGv/XJ9MLSjhDRbeWQZceX0pt//pOIuwf/AEcMOnKBKBt8r8jb5Gwt7a/xD+eCMdYz3QM8Ool8s6hp7KuQpZVoq5dT8q8iwPK6G/Fjzn7NcmuTSJQQ8R1GdbLk+rMPxKP4OQt0Qebz07IBQT6sN2IALV6mgAB7KNhv74Ji8RsDX09MGMaVE27dnz11L4PzsMsUcix6GWSnV2MVaSR94UoMxHgPegaxJ0lczmI1KCNVgV9OutAdNOosaJW6UC9iUO61Z7FnskCrRmNJ8uxtoTVqeQ0ZPFEXp2+hGKkf2eZZu4MlnZIDIpDRS3YB+YblXIIJG+r88ZoeMqjtKXmIgkbR5iF+6rl5YmNA1GFGlr3VgQQeNxzhNlYnjzDOmSDxySGNEk3XTISBHsfE2QFYnavXFi6z8Pw5ZcxlctnGzE1J3VpdIAcaUUbtqUjU1NQUVW+EK5Z8qwazqANqVoSC/lu/EfnvYGEbUeOQxUpB0s0uUkEM2WZu2F7jfMCSoP4fEjfet9vfDnq0ipMIhBA0Lc5hFK0LvSrMSvcqvcjUNtsVbqHVGzE8k6KydxBsXJNBQDx6+IP6jG0fXc0yaFeR97REW0APDadJHPrzZxNRby0rK+pWLdD/ADJyuYzsjQ6a1BjGUKsuygsHUEqu2o6FPPO+IJ8/JE83anzEmSJ89JBIQMK0PYq/lLc0fc4FkyucbsSTyCC+5H3tHnsw0iRQooEgUd7F4zMfDk+l5BmIpHC+AW6mFbgLQXWrDcNuTdAmsUWOWSl7ndEWenWWbTlnJjYjs+fnGdALE6vILtufz2vkbK5eVpXjMqokKkk7OpYEALHvTEswAo0NVn2xuuXzS9uGTLvpmcKNKAMx+ZdL1SsCP5XhtBkcgrkpOzTRipFkvtaxuzalUAMKKjarr3xSPwRfyBdTycUUSyxNqZG+9DVqBYeJBVF3B2Ok+2Mgzs7ARyd5lrw1ux0SbcEsaBA444wRnc2J9aQsdTbLEdw1i9Wr0+bYFSfTCBMtlz4F5QSjFzrUqBsRW1+lWfVvTnGSdhbVJobxwiKJ1WFoWkIVJmfUHcC2V1HiAbY2KKn3AwTlM8n3kn30sZo3BBZXSunYsCoBXcjYe+J1ymXzFN3pYnkRFIGXHZXSgQMwsnWVq3XYE+2EU87ws9O3ipZ6do7KhBaheGKsCDvVHBrJldDyfOPIi6JZMxB4rHM0Y+cj5BQtCWFaeNsJR09XjTNlyo76puK5XXqIO1flz9ceZLPKJBmIxuAe7rA4J3caQDrNjjggmt8WLqfUFzeVLpphUzpQl8io0FdVADxv2Fgbc4Sil8UV5pykzqWj0aqA53JtWsgkhWIJoe+xGPOuZ1ZcxmGkclC4YsleOwsKNr1Ve2LH8N9Ky7mcyJbaI+3TsulmDIyqPVl0BlPIBUHCnr/w2coIUEndZwza6CsDq2qyb8aP5jbbGSpUwuT3WgPovVDFJmJFvUItKBiV0izpHi1+v9aODfh3ORhzLJFl9a6Kk0spXVYslPHfj+z+hxMmRaTLL2sqZZ270bMTuPkKOSa0KpumYgeLA3YIXpAuW7Mk0UTyQl1l7jlvPUHBAQ0xQECrIJJNYLeBHBuXIN1KBe7PNG8aBH3iJbV8wDMrFaXy1AeuxNUcT5OSBYkMro57rSiMM3iCirpYlRbbcC9jzhxncm5/90IvvAzR9605vUoN6W3s+lnjCnO5RU+cFhHmDZLWSdDNp4HoAdV1vVb4SGrGeEGem4coG6oUHkixqDe3yauCNKimIr3qzvh90f4bUwRlnsOqtRX+MBt+eLrFfymVfT3ZpO1qABJAH8hV74veTWkhCjUAiAE+viKPF4qlWWT5whSnw3HGQVJBYgWBXJI49dt+Mef5ML/2rfzH/LhwRumw5Xj18jv74J7Q9sLgOSwz/tf6aosHMN+UR/vasa5j9p8IQumUzbrRYsBGBQIBJqQkC2G5A5xxXLQsyM/eRGDqqxsvk4KnzU+oBFVhz0OF3Lqjyami1aUdltjV6lsWKUkg3dDGcmOo2W6b9rmuTtQ5Ih/+8l9PelXnf3wP8RfH416Ypo41V1SW4Ncg+8pzGXGk6V3qjuP1xVMtlo5CXWU3zqjj1VQofiDAULw0g+Go5XeapZiX8xIsKKWvyruSWff1wytiu11+D3ruclXMO2YBkT+0iWQKGVCxpSSoN0qPX+sOcLcxK+YXVPPBAK8AZAAoJ3KqBY1UDv7el4YfEnRZ5V1TSxDQoVQZ4ywUMKH3dm+Be9ADjCbK537NPLNEqEASR6JfNFZmatIB3UKpAYX/AFxLartjPU2pDXKdLyZVInk1yhZPOF6BW9nIoUVoAgXYB9sJuljMNogQyMCfLtg7Le9UBV0dzQ4w0y/SnbX1I9kwySH5QQPJwjUCLALMaB/gJwHk+p5GH7mT7RMNwfvQieV+yWSAa1FsaVrhDxp5bGnUkSEecGchRhRfuEod/lY+S2TXP88I+rdRUSM4BeMggKfEajYIJXkKLAo+gPOGOczkIr7BNOQyMJInqQLp4+Rd1JFeXuN8K+ldMysjrJJmu04OpUaFnjBs0rMgOkatqqgKwIxvLBOfUTPh3q8hdAJHCFkDKrAEnVRa+fksX7WPXHSIvhfIg6+wzLIbljJXRRU0yVwbo/qMUbr4zDGITffIqI6ykClcjyRWoAp7DjZTeI5vibOGu3m3RaUKBpKixXIB0iwPmPvi8HCPJzTWpJ+1/wDYX1zpB+2PDl38FXuQiVxqAA3S6JLWPEbbVeN+mOtOozOXgYvsJUZhZAHmQpWMEgbk+u43wLJ1IwztNIiTgkIZWUkSqAqNMntun1Bs2N8OfiPIxTQiVIYpI0b7yTL0r6dwoNEHmjdV6jbC4u0UjfYq/e8EStl5stEWCkPKGPd1m7dZBsKJDBANJGD8pno0OnMZiVZbBZliRowSAEViQWcGtyvy7D3wih6gUXRHMFjU/wBm8fkVJNDVVNt6jBOWzCCOzk42jA3Yk+YBrUSrXY+n8sIhqM6fNIiyZkdsuSb8dldiQDueNZv6UMas+YKKXdXQlaYUdW9iyR77VtV3uDiLLs8qIYV1jvLatWkEksmoNWqMlTyfw77nEpLxRusl0X2TTYIbkAiqF7i9xpwTESZqNcwPtILqvcBXfRWkaStG1YPZ1b1t7UGvUOotnFy+XgkQmMKkrkBxbFtLAEc7kFqBF1hfmM0ijSxIZiCWBHzJelaHkoMjBuR8v1xFn8wxUd2QsZokcKoCuBdNG1ACipLaq301Y4OXAzVvBJHmZAksUSgu6gSDcFzGxIFAizQpQBvfGCeodTllkr7Gi5hZSqkRhY47U0JLFM+1229DEMEKwzxZlX7ja+8NwoW1OkFTa3r4oiv1x71GJ3bvx5xtMgRrMbxp3DpAVr8D4MzarNKKrcYpsawyTmpZR0Q5qPUh0pcqxsroqlUBosXJIJOx2C7A4p/xVmo1nlcqHjXOLQX8Y7SsQD6XuL22wGz50w9+N4TGdUaAFdRZQN6Iuqob0b9Ko406lChjzGp2aSNwI2JFtTKrHT6+BNVxscSjGSeUh5U48sO61nlYlBDHHfEcaAuQPVnILkfqB+eD5812ostJQKyA6VVxqpKBJ9KvbnFYyuey4jQuzt3TuiVqccee5KrY42v6+rfJASyi0hCrEQqttSgityP6ADDMVUuCLL/EytLHH2XU1fk4r7sFjsL9uTeF/wDl+v8Ao/8A4o/wxe8z0uCDK99nRXOjSF0kDUwBoLbnxJ/D74TfaoPdP93L/wDzwLGK9PlSsEWY+6CTlwi35ALpu/8AVv0FVdHDr4gy0MXTsrLADG8zKS4JqU6CHDfhFPVACiuK5lslMIdoZWWNmF6fFTo1sdRrYqAaJ4r33YRZV8zkwqkd6KRFMZvxqzUe5BJBugRwfUgYyVOxpyjKCjWSF8+GLdpFiG1hvNgBW4KXsaIr6m9sLnyAkZpZPGmXWxiY72QK2Ao2OT/PDDK9fljpFnIPyR6YkDfLY1ah7mt72Bxv1/4illRkllYhGVo9R8WGkjyU8kvR4FbbDDPLwLGT27WA59I0hOiVHGhtQQkMpZ1HmpAABJv8sH/DMWQlyzLmo0QqBpdH+9d5AaCijQQLemiPK+cWL4AyEb5TUsMfcL2ZWi1sKbdE1WvCg7cat99sXfLdAg1dxsumqwbMQ2O+42AHPphaCpqsnHstkH8oBPIYFD6oxba40fWSVWwCDvvVG/bBuefKyO7TZdlZSUWO1j7nADSbWrKKBVaBq9sdv6f0mMliIIl1CmZUrUKqvrzjn/xv8KZWBXlyMT6orM0cZta33tgzBhZJVb2G4G17F02bf4RXss+cknX7GahRALkkVEWt+2JNKk0WAG1gmvrjXquW1BoJO1loss3ceydPbY7SIFu3c+JVLWwD74VZnIpmY45I2SAutyI/9mCdWl1ZQNN6SDdnaxzWN+rdezCocrNHl2hZdKBFBAX8LxyA6rU01ncnkb4K8Aku/IfF0oS5e8nmUlViYijp2GAAPyu5OrgC9uQPTGj9Ky+X6bPJJG/2ln7YpioiBJARhWkkUzEEHkD0wB0DNqihWrtAeb+Jdd7LKpYBtvGjQpifTGvUs+GFgBwxVmQAMHZQULepbYgg/TATyM1UcEGU6iSFiVyESJlRXBKlH3daKgk6msXe67Y9yc8HlrtgE7ZKMApW7DNZBsFhR9KxJ1Do+ZQRxsA71qMSzqZFB5Qrdgkb7Xxi2r0rK9pRGJS7qWCR3IJEXT5kMWaiLKnjj3AwzvolDLuRUDn4QriKGVhYJ8y9GiBW213777YFGeNFGgMIUrahmVt29fUe/rvvWHvRclPBMVVWDEHxZq1aaAS2AGpLB3r6YM6/8OzCJJXh0u8iajZYGyKF7g6bFkbnScLhFG7YsyrqNgrSCZPFWNlSCw8mWgTdDXW9++NMnK3aWeWTuXLoKsoKi1kUGiu5qiLutV7HA00Z19lGVdRAtgSNVsRw1BSyH09rxNH1R0gKo7CR3fuDSpjK1VLa2HBsHDJYFlK2R/EHT43WBonleYoBOrC0j9BTDcD8O4ra723GGeeKRCXUsH1V2xJoYEhdypP4RQsir2vG8DtdoyDxIA4Aq/Qcjb+YvHjdPDpCSygFfIMwGkAtuqmiRuDx6isYO6v5HHwvAHkGbC0I5nk0alpVAJWl03pUseLvSBQwHH1VMxJWbUzTgkGTviFG0A6SVEdFitAbXsBg6fIaYpo4WaSJAjyqT88JRiXV6oICur0a9sDOj5bs64UPdOqEpqZhpB0LW51ed1vatv8ARuSTXQr6emZUKhTWFYRxRkKfKTyNkeXBHkduRe2Ic0rK1ulETSBkjax4qAQN9h9cTzOoiaWJX1MttexVWuPR/rIDwQL9zhdl5DqjDMpIZmYEnyJoaLAJ1GhztgWGmYsYAQ3rO1VdccBeSfrwP0xaeiZeCKJO82WaUUWMj2y6hehhRuhsd/X6YQdCyQUamIZ1/DqoV/rNRoE/hXf8ucMsn3lmR2miVEk/Cl0C4LVYJJwoaOmdWZYoDpnyqRaIdMS6bsMh1UK2sMfyGK9+8Yv+1yv+0f8AnwtPVY3lRIJN7YnbTrXSx/FRsUW9PbFc/fyf/EMx/sf+XCqNDSlZaPiL4onXLvkc3lHyzvGxDNJq1liAtDTWwGm7JGkDbjC7KMYIYUfLkPJpYkvr1jZgxjCWpWM3p8mI32wfmchn2WKRjHGrKkqlGJ1FSvbH3nytqJNVRNnehg/L/EUkDyjNyxx5kkJIS41iRUru8EDUhUWu3IxWrQrdMR9PeFZ5Vmy8T5aSbWjZjVGdIFh0BoEOBp2vbAPTOixtn0UZiCRJpd21FtI5EbalvyFLqHP0wR1br4mkVpo4JCAFCPbWR6fNSjnavbAvR8/DHmo5dTllYFkCqAOCwU2L+UDfm8CSxSDL2qzrUXxIyho4p8lEIUYlEjXxVCARRnAUC/UDGRfGL9rutn8uE19vdIq1adXInI49Occly7Dv5sqgqeOVADQYGSiCTvt71fO2LNkeoZUqsP2KBK8jG0xEbNoKE/KTv7Havrib0ZvIFrQ4L/1D4jZcsJDmRKhUOezHpJU2PFw7DkUSN6s2McyzfXJ8w/cU9hcubWNDQ9bB2piSFu/QnFgXJSnLwxmFTpg7WpJBVHVZGrSd9XFemIst8PdyLtC0YElgNIJBoUd2Gxv+eEUZJ+5FFT4ZV+mxRqVlYzZcFtClIncWb37hZVjAY8LZ0g++FnVF7oZZFjjzSyAK6GklB2ZtvE34trG/jvzjpMvTs/kkacZpmjRP7FypWrA2AWjS2aG59McuzUuxdQTHZSM86dgWoED8LL6bWNrxS2HaF9JyMLS9n7S8TECnMYCNVmqvUCdit0DQJwbmc46QwKYBHIXWTQF28o6LUu/kAAd8aZfqk7tLNNIH1oDTRruYidIG2xADLxwxHqMC5DNTNIcx/ZEklrtmbWDuimwSAaGwoe2A0qGUstWYtNGZJHe5dwB4IBqvYEHcKBspHzAkkCjGOoNCWWMCA0odherTvV+lcCjtt64t2T6zGIMtlZZ2YxyHsyrED2dIZFJ1imAUKACDs2+64QfcIkn2iVkYuUEd62jN6vI0CVqrv1B0ji2ynYHmNfkcdO60PCGVkPbTyd4wzAudTqosFNztpYDxGx2GFvxDnWmLrHMzRx6dBNr4V5aQCaINg15WDxwFeazRYylmYaGA8VHi1ELTf61Hf6YfT9WlQIIRqEajtpewUhlqwB5eVni998OlayyTecIX5fJLqKy1rZCctpcMBqX15tbApTW5Y/TEfXnCgxaDEwcnQxJYEivxAGmI1Ab2KN4j6lnpop2fcyEq1tuGAL+KgilFsPYDTiTq2sS5gyFGakYurGrKqAAKANFuffAxQH2D5SZlfToDeXqq82AK1Di9v0xpk846TtNDHAbsBZY+4tAi61bahVXsa2FYK6dkUOXEzMySoFC3RV2Jaga4oUSx2GJFyMsqgZdYwqbrr+Z9Ztiu9MASRVbAc4R2i+nFN0wnJ/FiSv2BkI1JagYpniVqI20Uy1sCUGxAIxFI8xkjkQhzBKe3FHqDC0XSRVsqqNOxqh64r7ZKVS8y6AUUWFO5B4IB5r1P9+OsfBWQaHKrb9x2JYsFr5qtdjqoMCLrfDW3wSfGTlXWOnTIqmWOUKw+cRuqFiflVmGlgT5ahsdzhbErgggMdBNFR9KsGqO/rjuDZkxMFoAML0+iv9PK6PtwDXvjk/VumzHMZjswSFFldQQpAAZvf8zv7DE4ztteBVYKM1Gsc0Z062ZdDjYLt5WQb/L64VzuzLRZiUvVbE+v54a5T4YZyO24Ku5SN2FXRq63I8iB7i74wunyTRL5MhJ9Ad9iQdq98V6N8BXww+jNRtYA0uSSB6xtycINRxZvhiREzMUsjIET5gfYIdztxqoYtn726X/EP9kf4YFWaxj8QdZzMqRmDtWIkj7KOJXSR2JHCg/IEIB2BJHO2FGUSWfTn3kXWZBl/wCzUgMAb1RyAgeA5Fm9tsF5TM/Y5jmZ5VzCNGAWiBAjdDcesEAuCOGG5rfE/wAQdDRYTne6zSNKpMQC6dTECQkb16Hb63zg2kh2rFpzMr0FhR8tGNpGhAIjDMvdrTe9adRPIOFEufjRmPZEjCx5XuGJJZFFBVv19Rg3Nq5aRdMgVEKRWwtGVhY3b8V0T/rD9HssTT5SOV55BmIYjoXQhjA0AlWIayCFu78SeMbkDxgRZTN5dlc6mURICsMQHmKOoK51FPS7B9a+jDrEOWXLasv3oJEWNlQymRHRwDte4+YDY0LwllEsUXdGZiJdwjRohBs7/MUCnYDf+WIuqZ910hlKTFRqkYDcV4ggWtcEEAHbCVXA6adKXRYemkHUJs08TiQeCSkhU0aix0NZQbWwI07+uM6nnpYqRZX7ilX1JmGMcqE+Lx7liK3a+KIKm7xWukIWaymqwacMV+Yb8Vsd9vbEOYIVVVJdQI8iARpDHZPUFveucZSy0h56TUI6jeOP2LNN1Bw7Qq+qiB3ZtVHhygVx5Ek7EV46TgP4kJMjr240WWlFHUiN4hzwDEyhVNEbDi8CfFUSwSRggPA4jkS3Z7Q+O7GvImNq9lC+2zjpUcYmExyk+ZMtMsoViB5UPFQVAWuSCSRY+pSshuoAhgnlIllJkQyMvcHmsixp5aXq/wAIG4uj9MRmCWBkOldZW0V5LJ1DgKPlYAigxHIHGLN1HNyxamgjkWOOXRHCuXYqgqQlySfM6mIDg8HcbgCs59WcatC6kjDs8nJJ+VVAry9SPo3tgSiWhJO2/wDYDloO61OVjVgzDWpApSbIHB3+o9cGdKeFuzYdy2pcy8mnw16dLwkCxRBBJ32r2w2l6pFKmWgBpitGlGoBmuSIHm9Y2v3GCOh/B2dlBcR/duArRhdBpxqBjZlGrQ2gtZ3o1e+G3MTYkmIer5MqGRpFzMk7M5ZWA0aWOkuNgZCAfHYD88biRe34SallRVZyrLxvoUnlW00TzakWbxdeg/sizDjuZyVI31bInkKrkkVveH8H7JMgpHflkcDcKWVAPfdQGon640lYdHUUWnXZyv7TGkaRghD3WJbjSjaaF3dHTuvvv64cfuqunOxYGWjKdQPnGHJr0IcAFiOKx17LdM6blAZFhiWhvKwLGuBcj2a/M4qfxf1XL5yDOSQSROEyzIKYWDRDGwSCoDj0298ZLA03GUm2qsR5X4EzDZUMIJC+lmj0yoPEqdMa77BjpJY71tQwr+IfgjM5ZpZDG0iBFZZvxIQyAKVGo+ILDbahq2GLLD+1E6IUhRgo0o5K1oVRTtdEEijQvEPWviuRHjkaUIB5U/4gCCCrEHZgF8QRhOQKW3Jz4dVBm1ovlS7g+LFfU2PUWNI5vB2Y+IHh7ces6WWStgWWzai2H8V7YZde6f21zOrL9rLZcmOGRVTuM6s5jJY+ZjYkKSDW+KW+TY1sGMmyDcUWIr8zZofngrBNyL1mfinOmWOPuwxxZllRGMdvpsGzQNkM1WPa8Zkck+Yz2Zy0mbEReXueJtixRdBPClHDAMo3JAGFvwTlJe4RassLqzJKxTQ8bWwBIOmqGxoGyMB5jpr5vO5gxaUPg+pjqEdptwCdVgCxxucBVZS2kB5TLZyNHiWJX7cofVYrVsbskage1uePE4ZQRuOxakz3mSicsGehGtHZRbFh+eHfxP8AGoGVfKENLNIouVG0qBvo06QrMRJZqq3IOxwl6rknhy6Zwv5xzNG6AUw3JV7/ADXSR6HDPjAIxSlTFnTulhMu7rLHbRKxUsvcUdxWFKRZNLqI/hI9sQ/vLNfwt/uh/wAuLflMjl2hOafR9ohMXcVtwI2IAYx1s5dwbHArjEf/ALS+sf6On+4b/nxuQPTXkQ9VSWGQCVSCsaitiLPB5I8msfnjE6JmADKgNy2SWoFhe5F142F8uBR3w8y+cAgUyylwqNG2lb7sch0DUNVuyMyv77tW/LDM5CLunM5iMSiJFBVmQ7BdFtHZcAXe9VuSMB7qTClHNlUzHTCIWnfNxRzBwjQo4djRFy2GprscHgjBeRnkjyZ3vWHNkU2zLZq7NAj+eLJFN0QqEMURAUjxZjQagSSzAB6UG9ztziu57JxaAct3HMgVQhtgC5rZ7A07XZ/ngKfODLSUnmSJfhbqbRNrzCIylqCsofUTfCWRsRyeLOPZ5sm0ZynYj3Un7QW0yCQ8OBudIbbTxQrA3Selx9xonhnzD6nVEjZgCF3ZgwW2PtRF0ecMs3m8q0LSLl0eSO8qiSHUyJJWiaWxYeM60HBB04ZqwJpC3p/wh1CRUK5UuNFRP3I1ur0vpZg1evF1iIfCWYLeQihQOCV7hB1A0a8fm/wwxyYYSTLnMyYTAPKNkLyEDcBSGUR2SK0sGbg7YXJ3HkTWryiS2tmDLp06tQtiQ+m7Xkb4Em+jQV1Z0P8AZ5kI0dF7MYly6uJJQtlySNLXxZstfO9e+LtPnWvk+u5cb/4YqfwtOkcDMxp5SDpAJNAflQ3wzkndjehiD66TW3FemKrTk0iXrQTeQubNt/Ff5GwML+txLLDokRHGgkKwsAmwKvj2xtLY5VvyIrA3WswojLUSmw/P6Uao83eKKDinZHU1FNpR8nJulSGBey8SK1h323UoVIU7m1YAbj3B9cXXMxuFjYTShyyLRkYk6mAZquqsn05xSMrBmPtWiWC5KC6Jm0R/JWxSrFLSkH87OLjB1USLB31kUzZkpqtU06ArCQhksgamFXW3viapWVbbrJLmM9PCFCSvXeRFR21I2pgGBB5Gi+eMVP4t+Js2Js1/nJQCQ6BH4al1nYlQCbA33rDnq/X44Zo4ny8zqJVmiZJY9Mm7BDqEewazsDY/TDXK9Th7MGYy8OXibMydsusas0LurE6pZNZbyqxpAwjqyi4E32JpupdQQymQuk6RRs1ny81CaiABQX1AG2E2e6NLlXVDGo7ZZrVgwCudK6yGaia3FmrGNsx1h0nlmeESSSFQpnRWuRVCSMaGkLqVh6bem2Bv35NMKnZWkP3dhVUFUYPRCgLztsOMALdFu6h8NZOONcxmmzJikYMNWiNBrF6T88uj6hRh9mPssDZeORYUQoSjmMzaQEXmSYhQWAUD7s8DCOfpcsmXEMsvdisOFYghTzSt8wHpV1XtjSXpxpQzsVWyAzEgXV1Z+n9MWj9O3y8HPL6iNYTbK98QddjOYlO8iyeMhkcAMiMaApANTGmsCgPTe8LMq0FpHoYBdI1GTcFfLWpoAH002eDWLnL09t/Gx6WLH05GIIMpGsX9pHGyM2pCVGxNqdP1Degxf9J/yOf9W7+0rbssyuKYM2Y1DReqRHB1F65BNVq9NWCJYmhVtGlBIjRuB85UmzZO5ND+V4ZZrKI7allUOF3MT2aHuB6Yr/UczGq6hOz7Vtvd6qber4PHsLwj0VHDZb9S5pbVX5CMhm2y0WhChF9wjQHO66AAx3HiDseCbw1XqPaCLYVNRYBvWm/I3zxiqTSl2am8gBbKKul/hH9+G8EBlEPzEhCWqr55Bbbfb09MT2JMb1JBnVszM3kVEjfdlb2Y6H1eOx1DgWDdDisMv8sM/wD6OP8AbwuTokjbMHC6tXiyijXvyP0xv+4ZP+8/3owyUPJvU1PAq65CsBhWMg0HZqGxOtiBXp4kLQ9jg7o+VycanNZyFpA5HbSyqCybkkIosC/iBvsGJscQdeMc2Zk1FipA0TPsQWGoB0VdTHUQpIA2s4PWPQ5iWvtGXsQSQkkBiuony4XcgqQKN8Y5+cWXJvieXLQmOfKRrl1KMssezg6/kYEX9ed1r0wTmJzHDGZWljmlAOjtiiaUuAx9Lbg2dzgL7HmaGZly8UyqdUtOrRWRpV2jUaCQfoQbv0wd1jq7TxDUAzqFlU0KqRF1CqG11v6f0wjxhlo6bcd6C+h9ZDsxddA8VFatSgm9tzZpDikdZz2YkzErn53PZkZbCyMhpSx41HSGO/1+mHfTWFSExll1DSWLeJAfawfS/wCuI8r8bSlEy5VWilULoKjQGcmtC1VLY2bUTzYO5pFWQfyMegwSSKyPn44prDgjzVtiW1/iJY1b77CsA9Sz0+YcqYEOYD6JwX0hgtnU5JAUBV0ljWoEG96xv0rprStBHLnI2VDRjDeSql0qE7MVtgAa59cT/GHS4cjKvakYrPG6uJjqYEBSpNbsrWasbEEXxjGRBD14TAyZnMTwrq0IIBqGwG3iV2r1s3WMgly8jyIkk8nbUuXJ2IFWRbWaFmuTVYrii4QqyaG1k3R42o2PyrBPSG7bS9yd9LwyItBmpnWlPPod79MaOv8AJSf0Du1DBYI+q5Bflzme+mmJh+v9rj3qvxDI6T5aZyUJVVkq5BfHHzHgX6WTvimrlW9c01VXDcew3xZehHVmiUbmlBYDcMNJ1A3tVn+RwJazeLKaX0O1Sco1SsX9Ud2kQyUUjk0xlRW67+Vk2KF3xscPfh34Yy+YiY5qURCIASDKqou7oyFgba/bYihimo0g7mqQaIpKDE7EgkGvWyt4snwpBNrmnWSSCKKNtUgTXTlfEPGRTArdWPYggkHDJ4+Tn1PuWxYIep5eFcjAxmZwe5GFCBCqjWUY6gWO/IFfMACK3I6S7jKwyxw3LFmQ8cKg1Iuii+nevJdzpr/axH8YdQyjyZaTLGPtRx0KUBl4pXU8sG1Ec7Ee2IM51WHTG8STiZGPenUHQ4dfFNj4kEAAete+CqqxNz3VQq7AWO5JyBJqZoo9iD6gg7WDY/uxB1aIxvFFq1ARsQSK2csaP1qv7vTG0uUm7xCxOSW1KrKQxDm1NHej7/ngHqUkhzEne1LJZsMD6+lHjm8TiV1MVQd03rbAUZSNqG3qfQ18o+uHvS+sNMp1s6JGPJ4tJY/UBls+O9frikEajSqLrcLvdeuLD0XND7OIgLaRiCAN6AIA97O2Lqbrng53pxTuuRi3WMlHurZpwSfvG8Sffg7/AMsTJ1LLP5qhkIBsyKxIAv1F4VdM6DJnZ1y0GlPAtpd9k0+59ySB/P2wTl/h10kaIMidhwJpmelRiT8+9hdtIIBs174MdeRp6CsNi6wiAiH7MgPPnIL9vxC8QjrDpRRskv10A+p41Mdv+uB3+C300mfyDqd98wB6fUYC6j8NvaAzQELGo1oxdTzwVXnesH1W3gHpJcjlM0jyJJLPFNJrW1jjFaAd+BfBPHthl0yaIGQrwJZBsK0rqJA3+h49MVjK9OEK7Ohfy5NDjbmuN8M+kZnQoB7bhtRKh1Nknm8Rks2VjLG0uKuSCAr3/ECu31onf24wR3R/F/Vf8MVTpPUZ0kWKSMyqT/aM+k1Q+lUK9t8Wah/Cv+8H+GESb7KN10Isn1Foco2dees5/aRw9pdI1eK0Se5dHUSD7Xe+Iep5SN5l7UTmXMFpHUAyK+pSZCFrx0tVc8/TCSbqoHb1pC4kWr7WgjegA13XsONiKGB+l59Yv7QM7FiERXKhRvqJYG6Ow03W3rthln4DNRisOxl0vMMkI70UqEu/cEYADUdtaAggruBj2bqmXICd2aOgFA7NkV7EtiLO9bhlQukXbmrfSCxkI4DXq1Ai9zf9MDZl5oRHGY316S5qY03PAUmh4mt9wLoYDg7F3Ug8dQy7gq0mYkBA3WEBrUigPKqPB/XGDqGks0QJXdpRLVqq86bGx3+pwRmukuEMRfMNNGV1u8hMT6tyignYoA3kSbKEV7V/L2HNKDQbUG4I+t8gHn2wKaDdgcuWUkyxmX0dWYDb6kgfxA170cWf446m2Ykyyuih1gXce2pje/0vCvP9ScZd4RTx14rvcYJ1WAQCVsmvQXe2JMw0j6O826qI7EdeIO11uecFNUBrODPsJ3BkjH/1H/DAp6OlWcxF/P8A6Ym6r02RppSYJv7Rj4xuQ3sBQ298BdN6VMkjFoZQgjmsvGwABhk3JOw/njJRXRSf1GrOk3x8IMgiVK05mDYc68Pfg3tpmVbuxvoRn0q2/gpY/lspxVsz06mUiga1D+lYN6VlAjs6+TFDs7AEEneze+1/8cD2+A+pqtvPKp4XBmUNRjuRoVM7MARZZjYCnfcWT/LnDHpHX5I87L22ZzKSjfKFJCMBYO21CrOFGUyc+YnEUABcs5TUwoAGy1k+FHfb13xPnIgqqpgRJImIeVWa7bhZGsrYO+ofqcG6diVaoC7uXWKPRFIcwSrEsQVNjypeKsgDg++LN8KSZ2BnMa9p51BTutpiKq6l5Dvo1LQXixqFYrkWTzBMrHLljlv7QULWybLgbkAjkDg/XEmTzFgKzE5QDXIpFaDKVDBWbyYkqp8bG11sSMkYt37QusStnB2yJoyO5GyPbshHrY+VX1UtA2RikzTR5icPIWUMRacta0psm/Tev0wyzkq3PFAVqFDoaVdLiOOtr/iLXQrfkgXWGvxA6/u7LxiBZO2yt3oXvT3QWfUVFWSfUiqAw21ciZ46NutdQiSOKWGCNHQ3E0a6GunJJvevxb+oGE+Ze5mXtrCxJlChSKJUAqT6eVkem/1GI8/0eXWNYV0rtB7GoAtpDEBiL59SMS9XCK0bJJ4qjRlWsklARq1VRvbb0O2M8MWGUNPhARdwZiiJEcuGH4l7VFR6Ahn1Em+BgLNZZO9IZW1Mz27vt3L4NEc7/l+QIwqy+YrL1wryUR66SqAkH9KxL8SdNdIVbv8AcDEF4whAjNGtzyN6vbc+u2NHgMs4D45VSR1LAFlCXGu408cA7XV7e+Iknkcf5vG7MBZCKW2s0SPTn29cViNq1Amn/Cw/xHpi3fsvnUSTq7AL2ibYsADqWj4nVwD6+uDuBstgEvwrnSplny8iRotEkcKOfy29B/LCmWUkwhVKgXX89tx6XzjsE8sJR0Oli0bCliIIZgRrDMS2xA2G+xxyOKQqkRG7EMNyTflvQ9bG36jC7k+B5aU4feqLNkFDDTr8qBoDUpAq2AuhV1t9Thn+7G/gH+7/APNirZCMkrpsaNgK1Fb9b59x9LrB/dzP8Tf/AJ4ZQvJN6ijhm3xD1rMIwkESgTKsjEBWGsAWQRxY0mjvucK+m9KknW4lLMCh1aaAaTX6+1qBvtub9MPcllcrPtmc20a62EYjTTqUHxZ2Cssdg8UT70MMm6fH08xx5fOyqZnV3lcIYWi8vlI1A7EWbrb04wirstsk3UFZVurZBIQIwZEkKiSRywKDxa60iwdQK1htn55ozlnzSENHSodITXGp4auSFauQRZBxDJ/n2dhihFx6yoO/kN+SasBU1V+eGPXkhlMYLZrx+7VmWPtAg77BiwUnc4DlT5DCDl1ZHBnR9m6hG87mQyIsJY+ehWZgTzzqIJJ5Y4UNnIWADKxikBXWoqiTV/WucG9F6dMI3aGJS6TCIoziwxYBiRYJ5+bgDEMcIzEjJK9O26BFUKhRTz6VtRb03Jwrlm2BJvCEtgOlKRpTQyklgxK0x39DzXG+GfT5x2wGssCVskk7Egf3YV5eKTxA7b1ZABGptO9C9nq+N7HF4yNyVLXQa2+gsn+mC0ByrkNzPWWIZ2igJO5PaFn+uAV60++iGBSVZbWOmpgQ3Bv5Sd8ERoTlx/mruTJq72piHRdmjAUVV8sDf0wJLHKrmRImgG4AGpQorcW29V/fjR+S/wBRKDa9NUeDrDMw1KjenG9cDB6ZddAmRCoDFG3BolDQG/rfsMRy9MVMuzK6ObXSy3qPN7emn29ecFRZepUlhVGKBHKKWZQyldm3JJN/ocLhu0UUpxjtl2N/hfobxK0+ZiljkSH/ADeJVKvMdibseQI2oUfyxkmSkJ7AjjSaWRSxYUVJQGiAb3smvc4K+Lus5jMrlYJZkhzDyanBYr2j5BTYJ0gq249dIwl6j0rNZQHMZhakZu3pLljsKMr2SSDVKDV8jjDOmrRCFp0yLofV3GhmZQ2pKYfORrGtG/Ew0g0D7n3w7611ESPBFNF2svE4QqHApfJ0Kxjc+LCyQaI/PHv7OkyU87x5tYpF7epZCe2YyD5Ub3v3vavrisdS6RmypllUtUevVGQ2hS5sNVkUWJ9gMMuKJscRdJhzHajRqeUs80xJJYjc2BtW/AA+uF+cvLytl8kXlU0jUpIlkUUxVRvXrXIonBfwxA0Gdg1nUDCzHQNyCjEgbbN41dc1i49U6a/SVSfKw5iSMxMZJBwrmVXTUoPiAiaWYVdjjjBinFWZtS5wVBek5lf83lPYmWPZJWCk6vlo7gWQNzQH64U9TR4sv22W9LsLBVlVrOrgm9iPLYcYafFfxY+aYPNCgZokV9PJAJNFiCaO2+5AwZ1iHLjLTFAzBJFikWNVCn8SnX8+nSoUWBupr6mU9zsSOmo4RWoIgyxBYzdMQpNluL0mt+Dt9MNuifERRmGYIMTBUI4IFm9vUr7H8/TA/wAPdLLAuJJIKoxUbDMbKiwQQBVE82RhVmEB0tr7rSNqNHzDN6H1Js4SUU1tY0W4y3IFymSDyhGaxr0lh7XVi8XrpiJkc2JFLLCE09zSGb5SDcY2NncmvyxRGjKyHUCpRjq2Iojkb7g3tXIxasrnkCMkisxEeoafVWrb3O5qsOo32BypcF06t8bwwIprMuj7qyCFFawDqoDVR1fT1xzbOhswySRoQCzlaI9Tqr044w4kz+Wk0xyBwUFIhjOw24Ck+g9vTHnTfswayRQdtFqT4/lWxu8O9P5RP1fKZvF8N5pCo8dR2JVgdReyPSuAdjXK7Y2/dp/0lP5Li9T5JWc1GgNk2FUVfAPlzwLrE3Zj/wCwH8ov8ccK+okj0XpaL5T/AAc2y4BBZJeyh3RGBZiDvZKmq5W6slScGjPxqkcRjjzJi1FWfWqgEkkaAfL1+ax9MKcrBlpFjkm19k6kVI28tS6G0ljdLUg3reiNjhoM9kyvbbLaQFADpMxkQb6WAOpCLBtD+d7jHVBRWWcrk08Mn/eECrHmMrEctmIZLKKzNE2oVqVTdNRIrYbYWdYzeYzMXdAMcbOdKAUrMK1GxVtfp6e2Pc30uZU1rDmHylBjKIWCkhuAxFBa3u6x0L4i62W6dDNNqKlwwoLqQ0zbWKvSCpI97wNdxcrih9BuKqX/AIUjpfU6RtUqpNJr2YHyfatwOKjXy9CxwN0HMCOSaSULRmV200RodyrqNrJZWNC9wMK+gyd7MokcTNI0jMg+YkkHYigNucN3kIlSI0v3m4pQwdO4D5c6QboA1xgO0ThLdKmOev8AxZebEcUOUULKCZZUBMjbBiKFRqQKJAugKPpitv1PKxyGkOgNfa+YKRRrUwOtQbqxuKvD/wCHvhOKbN6ZNMUSecxLDySjSJV2Tp1GiSBv9MXH91/D8dfK9iwzkvQFbnUdgARzWF3JIOpUZOPh0V7pXxG00a6HeNBahA+m6PNLsB+ntht8Pd7PZgR/aJBBEbmLObNh10Ldg2K5A2JOLJkoOhyeKx5Z72Hgpva9tIPsd8e9ezOVyfT5Gy0UKx6daaCNMjGvlPtwSR+WFTT4NGSeCvftKyeUkmjUmOBnJZz8uqMKBTUNpC58QeRyeBit57oOXiGXMAKTtIrKC7Me2zaClAEUGBOrYmyN6wMMxNK02bY2yKzuxu2byXSNO+wQbD0G+wwo+IPid5kWiImDqfA0SVHjQX5EXUxoepvDIdz89Dv4j6TloIY2ZYs3I7kSS/eIw/EqhNQXTQI18m/TnEGZVpry2pU7skRcnyVeb1Eb0oIIo73vionqTyUzEuyrpGry/QfTf1usOfhfpkk/elaGR00liyMFDlN+1XqGJAJ9ADW+CovsG9Je1EPUoI8pmNKSR5irAMR2YEEG/wCHmquwQfzxafhnp7SJHEXdYpkZlkQC9AOlh/D3A50H6EHCD4dg78gWQoI31ABFrQAtqy15bMRsbsA4I6f1FlOSjUoRl/lPoS7anDA+ukHcfxYEUm6H1r27n/bCOudDMMsY6dOZ1MU0XmVuIx13FB28hrDA/UVeCMv+0ftxrAuXa1UJTyWHUpR1bXZJLE/XDr4niycyasoctHmXGoaGAB10JFm8iFJuwWo+B5xzfreXfvhmCgt4jtjwtaWkomwABwSN/wBMUumQSdXRPk80omhJXUEcMoPDFQaDEg2S1HmjxWGGfJzDTzRwMcxrGtVN8KbOnckgL6e5wnzOX7egWSyvwT6hthXpXGHPwV12QZwyb+KyTaU2JIUEgfUgVf1ON6b7eCi1ldrk8y8RjW5ImR2i7g8U4Kn7yi1Vdb8mjtgbLTrHCIZI4jXkJU+a/oaBUjn2vFs63kO5mZoFASINZcOArxsBJqC6QPAHQHJCKNPrsU03R8p2ZgJUeRCWVonLOqkLRK6KkXy5WqsXfo0G4u1wJJQlBp/d0D9Q6qsnSUgJGpZGcal8mPcO+uvmIO9nesVtZW0NdeCD+RZfX+fGLZL0GJpJoUcwwwsF85A7vwRLstKr6lPFDf8AQXqPwx2rYzMsVBXldQVJBvxCMTpHBJAwG3yIopYYlyucB+7nDECtD/8AvIt/T1Zd90PobFHG2Ybs0js3gdyqh1Ng01agKINjfcf0meJVdQJWeVtQdWUDSRW4IPPjx9Bh50R3fLTogUxzkrN7hgAVYfoS1HjywEt0sBk9kbCs91lkGsB2j0gsyojAb+u49aAwr/yyT2l/3af82Pc90BpFRe5sg0jwqx7EA4D/AMmJP4//AMP+uD+l+Ar635/Be+pZKT7OTnp4J4ZhpikjUaopBu1sVVq0g8Egk1VG8UOTM9OSMBEleXYMGY8gbnagVJ4F7YzGYE41JoEJNwTHSftKzrOXDowujEYwVI9iav1qgeLxW5M7L3iglYRGyEY2ihhutG12FgbcAYzGYA8m2gf4WzXaz0MjV4y2x+m4YivoT/TDHOv9/KyMSpmd0c8kM+xo7jxJNfU4zGYEmIuLG+ZjPZiDkE05O1A/eMimloGglYFSxejSpN0QAN/fjf8ALGYzCJLaLfu/k1kijZ9JRaJoS2uoHjVpHAvbHnxbLI6RAsWUQRtpLDSGshqA2Gorv+WMxmJw+5HTqRVJluzEafYnHyRLF5spBLSOtiJbsG2OpvQAAWTuaEOm5ipKgYKihmYiqVhSsbo0fQ1jMZikewbSBIdKTO0bGRNO9jQAQQWajZJIUAcVqPOOi9NyTZSVllmLDLxxa9qUxzgUqjfdX9b3G+2MxmDyg7UU3NdIlRXZYplCagNSk+JvyqtSbCjdVYGIUHiGIIGkk7bFTfn6nY163tW2MxmETyPJWrDupgf2Ud9qGNFQpa6m21EgAEsxO4aztgxnfMR5XLu57xd9JK+RA9yPL5DQ/LGYzG03bG1koxdeQLO/DZMkrRyCSKMnRIG+ZgRuRfzk8j1onCfL5dsuRJrG7aRpO9cv+VptjMZhtGbk5J9MhrQUVFrsYL12L7S4kjL5b8CHnxANWTtdc71ti8QdQJyMp0qqaAxGgWNVncgWaoe+MxmKSb2/35NpPa7K31HPwrnstJb3RinWNfLgGOlFMSNS/rGPXHkjkqjCPWssuhQqOGpWrSV7iqGa9JFLZFkk3WYzBWUJqz3T3eQbqeXzaGJigoMxDFURgdtmFWG3ANbHbc42yLv3HEsjHRIWZVUs96D76VRhTHc87cY9xmEj5M30NOgyrOS0rmRhVqzlNgOQqkarJBIvbHn2iP8A0Zv/ABv+fGYzDucl2KoxfR//2Q=="/>
          <p:cNvSpPr>
            <a:spLocks noChangeAspect="1" noChangeArrowheads="1"/>
          </p:cNvSpPr>
          <p:nvPr/>
        </p:nvSpPr>
        <p:spPr bwMode="auto">
          <a:xfrm>
            <a:off x="168539" y="-1393825"/>
            <a:ext cx="2951163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6390" name="Picture 13" descr="https://encrypted-tbn1.gstatic.com/images?q=tbn:ANd9GcQ6zmdJNjquICbhn4DKDa-jqvc2YhCUv6jZU0L-F9aD9fF0FyFyD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4800600"/>
            <a:ext cx="231484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itle 1"/>
          <p:cNvSpPr>
            <a:spLocks noGrp="1"/>
          </p:cNvSpPr>
          <p:nvPr>
            <p:ph type="title"/>
          </p:nvPr>
        </p:nvSpPr>
        <p:spPr bwMode="auto">
          <a:xfrm>
            <a:off x="1898650" y="274638"/>
            <a:ext cx="569595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solidFill>
                  <a:srgbClr val="00B0F0"/>
                </a:solidFill>
              </a:rPr>
              <a:t>Indian </a:t>
            </a:r>
            <a:r>
              <a:rPr lang="en-US" altLang="en-US" sz="3200" b="1" dirty="0" smtClean="0">
                <a:solidFill>
                  <a:srgbClr val="00B0F0"/>
                </a:solidFill>
              </a:rPr>
              <a:t>Scenario of Fuels</a:t>
            </a:r>
            <a:br>
              <a:rPr lang="en-US" altLang="en-US" sz="3200" b="1" dirty="0" smtClean="0">
                <a:solidFill>
                  <a:srgbClr val="00B0F0"/>
                </a:solidFill>
              </a:rPr>
            </a:br>
            <a:endParaRPr lang="en-US" altLang="en-US" sz="3200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85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Summary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46138"/>
            <a:ext cx="8915400" cy="5478462"/>
          </a:xfrm>
        </p:spPr>
        <p:txBody>
          <a:bodyPr/>
          <a:lstStyle/>
          <a:p>
            <a:pPr marL="274320" lvl="1" indent="-27432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Classification of fuels:  Primary, secondary</a:t>
            </a:r>
          </a:p>
          <a:p>
            <a:pPr marL="274320" lvl="1" indent="-27432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Characteristics of a good fuel: Low ash, high CV, low moisture, moderate ignition temperature, etc.</a:t>
            </a:r>
          </a:p>
          <a:p>
            <a:pPr marL="274320" lvl="1" indent="-27432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Coal analysis: </a:t>
            </a:r>
          </a:p>
          <a:p>
            <a:pPr marL="0" lvl="1" indent="0" algn="just">
              <a:lnSpc>
                <a:spcPct val="15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Proximate analysis - </a:t>
            </a:r>
            <a:r>
              <a:rPr lang="en-US" sz="2400" dirty="0"/>
              <a:t>measuring moisture (M), volatile </a:t>
            </a:r>
            <a:r>
              <a:rPr lang="en-US" sz="2400" dirty="0" smtClean="0"/>
              <a:t>	matter </a:t>
            </a:r>
            <a:r>
              <a:rPr lang="en-US" sz="2400" dirty="0"/>
              <a:t>(VM), ash (A), and fixed carbon (FC) </a:t>
            </a:r>
            <a:r>
              <a:rPr lang="en-US" sz="2400" dirty="0" smtClean="0"/>
              <a:t>content</a:t>
            </a:r>
          </a:p>
          <a:p>
            <a:pPr marL="0" lvl="1" indent="0" algn="just">
              <a:lnSpc>
                <a:spcPct val="150000"/>
              </a:lnSpc>
              <a:buNone/>
            </a:pPr>
            <a:r>
              <a:rPr lang="en-US" sz="2400" dirty="0" smtClean="0"/>
              <a:t>	Ultimate analysis </a:t>
            </a:r>
            <a:r>
              <a:rPr lang="en-US" sz="2400" dirty="0"/>
              <a:t>- quantitative analysis of various </a:t>
            </a:r>
            <a:r>
              <a:rPr lang="en-US" sz="2400" dirty="0" smtClean="0"/>
              <a:t>	elements 	present </a:t>
            </a:r>
            <a:r>
              <a:rPr lang="en-US" sz="2400" dirty="0"/>
              <a:t>in the coal sample, such as carbon, </a:t>
            </a:r>
            <a:r>
              <a:rPr lang="en-US" sz="2400" dirty="0" smtClean="0"/>
              <a:t>	hydrogen</a:t>
            </a:r>
            <a:r>
              <a:rPr lang="en-US" sz="2400" dirty="0"/>
              <a:t>, sulfur, </a:t>
            </a:r>
            <a:r>
              <a:rPr lang="en-US" sz="2400" dirty="0" smtClean="0"/>
              <a:t>	oxygen</a:t>
            </a:r>
            <a:r>
              <a:rPr lang="en-US" sz="2400" dirty="0"/>
              <a:t>, and nitrogen</a:t>
            </a:r>
          </a:p>
        </p:txBody>
      </p:sp>
    </p:spTree>
    <p:extLst>
      <p:ext uri="{BB962C8B-B14F-4D97-AF65-F5344CB8AC3E}">
        <p14:creationId xmlns:p14="http://schemas.microsoft.com/office/powerpoint/2010/main" val="28498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533400" y="2136775"/>
            <a:ext cx="883285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4320" indent="-274320" algn="just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India is a country with more than 1.25 billion people accounting for more than 17% of world’s </a:t>
            </a:r>
            <a:r>
              <a:rPr lang="en-US" sz="2400" dirty="0" smtClean="0">
                <a:latin typeface="+mn-lt"/>
              </a:rPr>
              <a:t>population </a:t>
            </a:r>
            <a:endParaRPr lang="en-US" sz="2400" dirty="0">
              <a:latin typeface="+mn-lt"/>
            </a:endParaRPr>
          </a:p>
          <a:p>
            <a:pPr marL="274320" indent="-274320" algn="just">
              <a:buFont typeface="Arial" pitchFamily="34" charset="0"/>
              <a:buChar char="•"/>
              <a:defRPr/>
            </a:pPr>
            <a:endParaRPr lang="en-US" sz="2400" dirty="0">
              <a:latin typeface="+mn-lt"/>
            </a:endParaRPr>
          </a:p>
          <a:p>
            <a:pPr marL="274320" indent="-274320" algn="just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It faces a formidable challenge in providing adequate energy supplies to users at a reasonable </a:t>
            </a:r>
            <a:r>
              <a:rPr lang="en-US" sz="2400" dirty="0" smtClean="0">
                <a:latin typeface="+mn-lt"/>
              </a:rPr>
              <a:t>cost</a:t>
            </a:r>
            <a:endParaRPr lang="en-US" sz="2400" dirty="0">
              <a:latin typeface="+mn-lt"/>
            </a:endParaRPr>
          </a:p>
          <a:p>
            <a:pPr marL="274320" indent="-274320" algn="just">
              <a:buFont typeface="Arial" pitchFamily="34" charset="0"/>
              <a:buChar char="•"/>
              <a:defRPr/>
            </a:pPr>
            <a:endParaRPr lang="en-US" sz="2400" dirty="0">
              <a:latin typeface="+mn-lt"/>
            </a:endParaRPr>
          </a:p>
          <a:p>
            <a:pPr marL="274320" indent="-274320" algn="just"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India’s </a:t>
            </a:r>
            <a:r>
              <a:rPr lang="en-US" sz="2400" dirty="0">
                <a:latin typeface="+mn-lt"/>
              </a:rPr>
              <a:t>nominal GDP crossed the US $ </a:t>
            </a:r>
            <a:r>
              <a:rPr lang="en-US" sz="2400" dirty="0" smtClean="0"/>
              <a:t>2.308 </a:t>
            </a:r>
            <a:r>
              <a:rPr lang="en-US" sz="2400" dirty="0"/>
              <a:t>trillion </a:t>
            </a:r>
            <a:r>
              <a:rPr lang="en-US" sz="2400" dirty="0" smtClean="0">
                <a:latin typeface="+mn-lt"/>
              </a:rPr>
              <a:t>mark </a:t>
            </a:r>
            <a:r>
              <a:rPr lang="en-US" sz="2400" dirty="0">
                <a:latin typeface="+mn-lt"/>
              </a:rPr>
              <a:t>in </a:t>
            </a:r>
            <a:r>
              <a:rPr lang="en-US" sz="2400" dirty="0" smtClean="0">
                <a:latin typeface="+mn-lt"/>
              </a:rPr>
              <a:t>2014-15 </a:t>
            </a:r>
            <a:r>
              <a:rPr lang="en-US" sz="2400" dirty="0">
                <a:latin typeface="+mn-lt"/>
              </a:rPr>
              <a:t>which means that the annual growth rate of nominal GDP during the period is </a:t>
            </a:r>
            <a:r>
              <a:rPr lang="en-US" sz="2400" dirty="0" smtClean="0">
                <a:latin typeface="+mn-lt"/>
              </a:rPr>
              <a:t>7.3%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  <a:p>
            <a:pPr algn="just">
              <a:defRPr/>
            </a:pPr>
            <a:endParaRPr lang="en-US" sz="2400" dirty="0">
              <a:latin typeface="Arial" pitchFamily="34" charset="0"/>
            </a:endParaRPr>
          </a:p>
          <a:p>
            <a:pPr algn="just"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08050" y="6211889"/>
            <a:ext cx="8997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Ref: Journal of Sustainable Energy &amp; Environment 3 (2012) 7-17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228600"/>
            <a:ext cx="2452687" cy="184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 bwMode="auto">
          <a:xfrm>
            <a:off x="762000" y="510972"/>
            <a:ext cx="569595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solidFill>
                  <a:srgbClr val="00B0F0"/>
                </a:solidFill>
              </a:rPr>
              <a:t>Indian </a:t>
            </a:r>
            <a:r>
              <a:rPr lang="en-US" altLang="en-US" sz="3200" b="1" dirty="0" smtClean="0">
                <a:solidFill>
                  <a:srgbClr val="00B0F0"/>
                </a:solidFill>
              </a:rPr>
              <a:t>Scenario of Fuels</a:t>
            </a:r>
            <a:br>
              <a:rPr lang="en-US" altLang="en-US" sz="3200" b="1" dirty="0" smtClean="0">
                <a:solidFill>
                  <a:srgbClr val="00B0F0"/>
                </a:solidFill>
              </a:rPr>
            </a:br>
            <a:endParaRPr lang="en-US" altLang="en-US" sz="3200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 bwMode="auto">
          <a:xfrm>
            <a:off x="908051" y="2362200"/>
            <a:ext cx="8334110" cy="403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altLang="en-US" sz="2400" dirty="0" smtClean="0"/>
              <a:t>In the last six decades, India’s energy use has increased 16 times and the installed electricity capacity by 84 times</a:t>
            </a:r>
          </a:p>
          <a:p>
            <a:pPr algn="just" eaLnBrk="1" hangingPunct="1"/>
            <a:endParaRPr lang="en-US" altLang="en-US" sz="1200" dirty="0" smtClean="0"/>
          </a:p>
          <a:p>
            <a:pPr algn="just"/>
            <a:r>
              <a:rPr lang="en-US" altLang="en-US" sz="2400" dirty="0" smtClean="0"/>
              <a:t>March 2015, </a:t>
            </a:r>
            <a:r>
              <a:rPr lang="en-US" sz="2400" dirty="0" smtClean="0"/>
              <a:t>energy </a:t>
            </a:r>
            <a:r>
              <a:rPr lang="en-US" sz="2400" dirty="0"/>
              <a:t>consumption in India is the fourth biggest after China, USA and Russia</a:t>
            </a:r>
            <a:endParaRPr lang="en-US" altLang="en-US" sz="1200" dirty="0" smtClean="0"/>
          </a:p>
          <a:p>
            <a:pPr algn="just" eaLnBrk="1" hangingPunct="1"/>
            <a:r>
              <a:rPr lang="en-US" altLang="en-US" sz="2400" dirty="0" smtClean="0"/>
              <a:t>In recent years, India’s energy consumption has been increasing at a relatively fast rate due to population growth and economic development </a:t>
            </a:r>
          </a:p>
          <a:p>
            <a:pPr algn="just" eaLnBrk="1" hangingPunct="1"/>
            <a:endParaRPr lang="en-US" altLang="en-US" sz="2400" dirty="0" smtClean="0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908050" y="6211889"/>
            <a:ext cx="8997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Ref: Journal of Sustainable Energy &amp; Environment 3 (2012) 7-17</a:t>
            </a:r>
          </a:p>
        </p:txBody>
      </p:sp>
      <p:pic>
        <p:nvPicPr>
          <p:cNvPr id="18436" name="Picture 6" descr="https://encrypted-tbn2.gstatic.com/images?q=tbn:ANd9GcS_m_8mEY3_lle9l3agADMeXhKK7yOoMHFkfYTHMf8P1Q7M2iAhQ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076"/>
            <a:ext cx="1950244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 bwMode="auto">
          <a:xfrm>
            <a:off x="3886200" y="381000"/>
            <a:ext cx="569595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solidFill>
                  <a:srgbClr val="00B0F0"/>
                </a:solidFill>
              </a:rPr>
              <a:t>Indian </a:t>
            </a:r>
            <a:r>
              <a:rPr lang="en-US" altLang="en-US" sz="3200" b="1" dirty="0" smtClean="0">
                <a:solidFill>
                  <a:srgbClr val="00B0F0"/>
                </a:solidFill>
              </a:rPr>
              <a:t>Scenario of Fuels</a:t>
            </a:r>
            <a:br>
              <a:rPr lang="en-US" altLang="en-US" sz="3200" b="1" dirty="0" smtClean="0">
                <a:solidFill>
                  <a:srgbClr val="00B0F0"/>
                </a:solidFill>
              </a:rPr>
            </a:br>
            <a:endParaRPr lang="en-US" altLang="en-US" sz="3200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1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 bwMode="auto">
          <a:xfrm>
            <a:off x="577850" y="2362201"/>
            <a:ext cx="8997950" cy="3724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altLang="en-US" sz="2400" dirty="0" smtClean="0"/>
              <a:t>With rapid urbanization and improving standards of living for millions of Indian households, the demand is likely to grow significantly</a:t>
            </a:r>
          </a:p>
          <a:p>
            <a:pPr algn="just" eaLnBrk="1" hangingPunct="1"/>
            <a:endParaRPr lang="en-US" altLang="en-US" sz="1200" dirty="0" smtClean="0"/>
          </a:p>
          <a:p>
            <a:pPr algn="just" eaLnBrk="1" hangingPunct="1"/>
            <a:r>
              <a:rPr lang="en-US" altLang="en-US" sz="2400" dirty="0" smtClean="0"/>
              <a:t>By 2020, India will occupy the status of the 3rd largest energy consumer from its fourth position behind US, China and Russia currently</a:t>
            </a:r>
          </a:p>
          <a:p>
            <a:pPr algn="just" eaLnBrk="1" hangingPunct="1"/>
            <a:r>
              <a:rPr lang="en-US" altLang="en-US" sz="2400" dirty="0" smtClean="0"/>
              <a:t>Despite having notable fossil fuel resources, the country has become increasingly dependent on energy imports</a:t>
            </a:r>
          </a:p>
          <a:p>
            <a:pPr algn="just" eaLnBrk="1" hangingPunct="1"/>
            <a:endParaRPr lang="en-US" altLang="en-US" sz="2400" dirty="0" smtClean="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908050" y="6211889"/>
            <a:ext cx="8997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Ref: Journal of Sustainable Energy &amp; Environment 3 (2012) 7-17</a:t>
            </a:r>
          </a:p>
        </p:txBody>
      </p:sp>
      <p:pic>
        <p:nvPicPr>
          <p:cNvPr id="19460" name="Picture 6" descr="https://encrypted-tbn2.gstatic.com/images?q=tbn:ANd9GcRXDMv8l_HSA2th0l6lx8iQLD1XScscHMnSERANeeKwsVEk7rmyP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348773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3879850" y="457200"/>
            <a:ext cx="5695950" cy="63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dirty="0" smtClean="0">
                <a:solidFill>
                  <a:srgbClr val="00B0F0"/>
                </a:solidFill>
              </a:rPr>
              <a:t>Indian Scenario of Fuels</a:t>
            </a:r>
            <a:br>
              <a:rPr lang="en-US" altLang="en-US" sz="3200" b="1" dirty="0" smtClean="0">
                <a:solidFill>
                  <a:srgbClr val="00B0F0"/>
                </a:solidFill>
              </a:rPr>
            </a:br>
            <a:endParaRPr lang="en-US" altLang="en-US" sz="3200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3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 bwMode="auto">
          <a:xfrm>
            <a:off x="908050" y="2362200"/>
            <a:ext cx="8750300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altLang="en-US" sz="2400" dirty="0" smtClean="0"/>
              <a:t>Millions of Indian citizens have no access to frequent electricity</a:t>
            </a:r>
          </a:p>
          <a:p>
            <a:pPr algn="just" eaLnBrk="1" hangingPunct="1"/>
            <a:endParaRPr lang="en-US" altLang="en-US" sz="1200" dirty="0" smtClean="0"/>
          </a:p>
          <a:p>
            <a:pPr algn="just" eaLnBrk="1" hangingPunct="1"/>
            <a:r>
              <a:rPr lang="en-US" altLang="en-US" sz="2400" dirty="0" smtClean="0"/>
              <a:t> Over one third of India's rural population lacked electricity, as did 6% of the urban population</a:t>
            </a:r>
          </a:p>
          <a:p>
            <a:pPr algn="just" eaLnBrk="1" hangingPunct="1"/>
            <a:r>
              <a:rPr lang="en-US" altLang="en-US" sz="2400" dirty="0" smtClean="0"/>
              <a:t>Of those who did have access to electricity in India, the supply was intermittent and unreliable </a:t>
            </a:r>
          </a:p>
          <a:p>
            <a:pPr algn="just" eaLnBrk="1" hangingPunct="1"/>
            <a:endParaRPr lang="en-US" altLang="en-US" sz="1200" dirty="0" smtClean="0"/>
          </a:p>
          <a:p>
            <a:pPr algn="just" eaLnBrk="1" hangingPunct="1"/>
            <a:r>
              <a:rPr lang="en-US" altLang="en-US" sz="2400" dirty="0" smtClean="0"/>
              <a:t>Blackouts and power shedding is interrupting irrigation and manufacturing across the country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908050" y="6211889"/>
            <a:ext cx="8997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Ref: Journal of Sustainable Energy &amp; Environment 3 (2012) 7-17</a:t>
            </a:r>
          </a:p>
        </p:txBody>
      </p:sp>
      <p:pic>
        <p:nvPicPr>
          <p:cNvPr id="20484" name="Picture 6" descr="https://encrypted-tbn3.gstatic.com/images?q=tbn:ANd9GcRaAOHwGVJ4tBhzfA-TQjsPyetEYiGC1PQGqW48u6_KI1LFR0TR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787400"/>
            <a:ext cx="255905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AutoShape 8" descr="data:image/jpeg;base64,/9j/4AAQSkZJRgABAQAAAQABAAD/2wCEAAkGBxQTEhQUEBAVEBQUFA8UFBQPEA8PEBQQFBQWFhQUFBQYHCggGBolHBQUITEhJSkrLi4uFx8zODMsNygtLisBCgoKDg0OGhAQGywlHCQsLCwsLC8sLCwsLCwsLCwsLCwsLCwsLCwsLCwsLCwsLCwsLCwsLCwsLCwsLCwsLCwsLP/AABEIALcBEwMBIgACEQEDEQH/xAAcAAABBQEBAQAAAAAAAAAAAAAAAQIDBAUGBwj/xABDEAACAQIDBAcFBQUFCQAAAAAAAQIDEQQhMQUSQVEGEyJhcYGRMqGxwfBCUoLR4QcUFSOiYnKSo/EzQ1ODk7LC0uL/xAAaAQACAwEBAAAAAAAAAAAAAAAAAwECBAUG/8QAJREAAgICAQUAAQUAAAAAAAAAAAECEQMSIQQTMUFRIjJScZGx/9oADAMBAAIRAxEAPwDw4AAAAAAAAAAAAAAAAUAIAAFEAAAAAkehREKQAoCBcCRRRtxbgAojC4AAgqEHIAFQqBCogsCQ9CJD0irLIkiiWCGUyeCKsbFEtNFulEgpIu0YCZM0RRYpQL1CmQYeBpUKZnmzRFAqYFpUwE7F6PIgADtnBAAAAAAAAAAFAAFQJF+jhLRcnydirkkMhBy8FBgIBJQBQAAHIURMLgArY0AABQAUCQFEFIABUAqAlCochqQ5EFh6Q9IZFk0EUZdD6aLMEQxRbpxyKSY6CJaSL1GJUpI0KERE2aYouYaBqYamVMNA1cNTMmRj4oljSAtRgAjYueEgAHojzwAAAAoBYdukEiRQ9RCMS3Ro8WVboZCDkPwWDba4F3aD3YNLl7hKNW2iu+Rfw1BOLlUe83dPklyRnlLm2dHHjSjrH2cmBd2hgXDNZxejKRpTTVo5k4ODpgAASVAAFAAFEsKACgAEEiipAOggZKQqgKoFvDK7VuCd/EbV9plNh/bWtkCgOUS7OilFO1nlx4iU8O2r5epXYntlRRHJF+jh00275CKl3EbE9sgpz5l+gQdT3E2EjaVueRWQyKa8l2jA0cNArUoZmjh4GWbNUUXcNE1sNAoYaBrYaBjyMcieEMhC5CGQGfYLPnYAA9QefAnoYdyIS7gqy0eqvYrJuuBmJJy5I6kYaK9/cQl2vRVstSqiEy+SNMlw5p4WCepmwLeHqC5qzRgaXk06mz75wk0hasHFKK04skwlchxteT9hXuZ1bdG96RjsUtoV9+KpxslF6vVsynh2bK3lrBNeAnVJ52tfgOjLVUYZ4+47ZjOixFTNDFRsQwQxTtCJYknRW6ph1b5F9Ux/UBuW7FmZYDSlhyP91DdFX08ikBfWCGTwXJhuiHgmioXcDh1JO9+GhX6l8UaOzMTQjG1WFSUm37G4lbhm3cib44JxxW35DqeHUH7Sd+4Z+5zeaje/Jo6/C7Kw1SCknNLR3nSlZ8Vm9Sej0ZpZ7lWef9lSX9MjI+oS/k39lNJHKVMLJxSUbvLTwLNHCScbOOfJWXE6xdG7qyqf4qdRE9DotPjUg/OpH3WFvqVRbtUcphNmyzute/42LENkS5emZ2+F6Nyyzi/x3+JsYforKTXpkxMur54LaRS5PLamypL7JTq4KUdY2PXMb0YktVpwy1Oa2nsGa1WV1wXgWh1VumQ4RkuDmcJ2kn6+Jp0YEFTBqlVSjkpJ5PW64l+nAmb+ExRbw8DVwceZn4dGrh48uBjyMYXVECSKFM9kHzUPiwjbv8hPA9WcEk3E1lqNXJ5CK5NJp8fPiQXRHK643Q6EG9PcJFuLtqvkS024vehmuKIZZJMdCLJ4Mlo1FLOPD2k9V3+A3HvdcUlwF3boelStCvE7tr8eWZWq1953c3HuV0kiCtUd7LhkJ1z8fFIsoFJ5m+GX8LUmnlUvHjxLsqiMSNdrTIX94lzKvHZeGdRRcxsiKlIrSqN6iRk0WUeBby3KzYpFqEUVcFs6pOCkqijfRWbyLK2NV41UvJiZV9NkJuv0kjSGNIb/AASpb/bL0kH8Bqcaq/qK/j9LPJP9ok6iSIqdW4YjYU1e1RT7rNX95UoXi7Sy8S6UWuGLeSV/kqNKOG3hf4RfhbvRcwUk1bjwfeGJ2m6c91xeiztx7hW0rpGp48etyNfYOGpxpqMqjhbi32Hnfll4FtbKpzlanOLvp/Ke6/xZFHB14ySlTtfiuDX5lyW0nSgp3nuN23IytaXcZZbbcPka8cFG64FpYRp5OP8AmQ+ZrYSjLLtf5lRehl0+lkXZJVV371/c2a2z+kCf26nnGD+Yuaye0UU4PwjrNhYZu15N/ik/idzs7DJJM43YO0VJrtN+KSO6wc7xyI6KClm/IxdZJ1wVNp4e92cHtuLjft28/wBD0PaFSyPPukG0Em/5lvw3+RHVRSzPUnpG9eTiNpVFJWyk3KKTWbi73vfyJoIrVse6k2pyulK8cox7r5LPUtUi7VKjYnZdw6NXCIzMOa2EMuQll1RAkjoKZ7KnzJF8h6nzZGKeuOEnQ/XmOVNc7EaY6Ee8qWXJNFwtndvhbmCX2o8NUNUVzfoSRqJPmuZUYTU82pQyfH53Gzm5Szd2sr6adxZwiUJXXHUgqU1GckvFX78yl8j3zT/soy1YhLOk4rPJtrLuIRyMb8iiiCgACoQdBXaXPIgEdbg5btOmlqox9WrlmnBvOTyXPQZRbyUI6JZv8izDDTk+1LK9vhojBJnWiuBnWXaSzsSxg+XuJaWHs8u/lfj+Rep4d2vf6uLckhiRnrDN6rg9eYz+FxmrSSevfxZu08L2ra66+CLEME7Re7w0tpmhfdonVHLz6OTjnRd01fck+HcxKOB6zsVYuMs/ayeX3WdzhMI7LLS604fSLMtnqWqvbPNIq+pfstGo8ejzahgp4evFaxn7L0T/AFJNuY3sKnldy3nbglc9BxuyFUg1btK8oNr2Z2yPIsVKTnJz9relvLlK+aHYZLK7flC5z0hqvZLSka+BxNjDiy1QqGicbEQlR3+xNqbrWZ6j0U2o6l0k2kldpZJ8L+/0PAsLi7cT1P8AZ90jhSouM3nOTlnyXZVvQxtLFNZH4L5U8kGkrZ0fSra+43Fpx5XVrrmjyzbm0d5vM0+n3STrcRJRfZgoxXpd+9+44bFYq5MYbzc/pMFpBL2FTE2dzodn4hSSaOPqzNDYWNtLdej08fr4DcmO4hCdM7fDM1sIYmFka+Fkc3IjQzWi8gIoyyAzlT5pFQgI9acEdEt4egnm3nyK1KVifwKMbCvJbw8Xna1+TWQRklvRqxss2rLK4U3dK2qL0WpLetfhJc0Kbo0xjfgpQmnGLXG6s9chMQu0n3fAilTcZxT0vK391kuKTUo+a8mT7ITdclfaEtO/MqE2KeduRCNj4M03cmAogpJUU0NgYfrMRTjr2ru+lo5szzpeg9G9WcvuwSX4nd/9ovLLWDY3DHaaR2lLAIt0dnx5rz5lelN8UyxSm+RyG2dngsYfZUF9q99eRo0dnU+5lGE27ZZIv0aluAmTf0guUsDAt08NAz6FW7ds12bW87l2gxTshluFCJLHDx5fXoQRZNFvkUKkyw8eXv8A0PFP2i4JUsfVSjuqahUXfvRzf+JSPaaEnvNPLLLyf6nnn7YsBnQrLip0n5dqP/kaujlWSvovIrR5qmSwkRDkzrmdFuFQ6bZlZt0k39mPoclBnTUam7vy+5CTXio5GfMuKNOF+zNx+M36k5X1lJ+V8ilKZFvDXIYo0hbdjpMbCdnll8nzGiSZeijO92DjesgnxWUlykvq/mdFhpnmmwNodXUV32ZWUu5/Zf1zPQ8JUOX1OPVmvHLZGzGeQhVUwMdFqPnoAA9UcAVE1ORCh0WQ0Wi6LtGVmX6E9134PUy4u5dw8rqzEyRqxy9Em0aOj5Xt/dZS6xyhnqsvTM1ILfg4vVXt4GVBOMXdWs2EPFFsnm/RVnK7uIIFxxiFFG3FuADkdx0Do2o1ZvjUUV4Riv8A2OGTPRujNHq8NT/tLff4s/hYzdU6hRr6ON5L+Gr1yv79H4/kWqU19X8CKEU1csQjc5jOoT06y5+5+PyLlGa5/H64lalFJ3L1CStpx94mRBaw8ez2fIs0oO2q4c+X+pFgkt3su6u9edy3S+sxTKsfCm/r65FiFN930/8AQSmixTRQq2JRebT1ST0MD9pOA63Z9RrWm4VV4Rfa/pbOkgndcrP1HYnCqpRnTlpKEoPwaaL45ayTKs+aGCJ8Xg5wclKMluuUW3F2vF2efkQHeTTXAhqnyWMKu1Fd6NbEVbUaj+9ux9Xn7kY+Gfavy+kWtpVrUoL70m/KK/8AoXNXJDYSqDZSuI2RxqDrjRV2KmAgoEBc7nortLfhuyfahZO+rj9mXut4o4Yt7LxzpVIz4LKS5wev5+QnNj3jRfHLVnqkZ5AUaOITimndNJprimBydTaeICAB6U88A6I0AAmpTsWISs7lNMmpu+pRobCRrUqualHLvfEZtii8nFXT+viRYWpdOPoX8I7pwk7cmJf4uzXxONff9ObAsY7DbkrcPrIrmhO1ZgkmnTAUQAAcer0obsYxS9mMY5cElY8ppSs01qmmr5q6zOxwXTBtfzKavzi3Z+VsjL1MJSqjZ0k4xbs7DDyeS3eX19cyxCtZ2s/rM5el0xpLWEvLP4otQ6aYfjGp47q/MwPDP4b+7D6dRGpyT8PDP5lqjPK9nrb5HLUum2EX/EX/AC7lmj06wn3qn/SkKeHJ+1h3IfTr8E8sss5d+jLtKnpm8jlMJ0wwmkZT4vOlUWviiar01or2ITqPvtBfXkKeKd+C1X4OwhFc2Z+L6Q0KTcVKVSS1VPNJ6Zy0OKx3SarW7N+qg9Y073a5OWrKtGokSsNfqGRw35N+pturOrvqTppJKMVK8Uvmyy8dUn/vG3xUpOxzksTxRD/Ee8l42/BoUYo6XGTk1ZQ6y/BWdvG/A4LaHRWunOapxjG8mo9ZBytysjXpbXkr8eOt36FWGOxNV2jSqdrRunU3V3uTVkNwxnj8UUyxhNUzn8Ji6caUqc1uycrqVtUkluvlp7xu1sXSlRhGNnNSvdcI2zu/QTH4KSlJTTUk3e/MzamGa0OjGMW9rOXNyScaIEyenIjVFk0KY1meKY9MVCWFRUaFwTASQAaOG21WpxUISW6tLq7Svewhn3Ap24/Cdn9MOJM6asQxRIovQ1swIK1O1rERI23q9CMEQxUPhIjFAEy1Cdiwq9zPUiSEyriNhko0m1LKWfiZ+Kw+7pmiSFQKlfgVjaY2bjJc+SmkSxoN9wJkkZl2xEYr2OhhVxfoTLCx5v1I1MeqhRtj4qHwkjho9/qSrCQ5P1ZBvi9cU5GLT4T/ALvBfZ9W2PjNLRJeRVdYY6watlt4rwjSjiO8mp4rvMbrhVWIeMldRR0NPHF2njbrU5VYgkp41oXLDY+PVfTpP3vvKlaq28mYzxeZIq9+OZCxUWfUpmlQxc6b3pPTwZYfS2tpvZcr5mBQxln24qouUs0aM9t07WjhaUcmm1CKYSxJvmNlY9RxxKjSpuVRKVTNvTO7twzI54cuYGFqcLr7EfgOmkLunwT55ZkVcOV5U7GtWiUqkBiYtxKckNsTTImXRRoYxGLca2WKMZcAYAVMiI6MuINCVNB5j8DUxtxWIWIAUQAIFFTGgBI9SByGgQFjripjQAmyRSHKZFcEyKJ2J98RzIwuRRbYfvBcZcTeJojYfcXeIt4QKI2JXUE6wYKkFEbMeqjFU3wJsLgpT7lzfyOg2fhI09Fd8W9Rc5qI7HjlL+DBhgqstKcn+Fo29jbCmpxnVslHPdvd34X4I1qU89DRWeXvM088qo14+ninbGuxG6V02vs624Rf6jpp6XIpVLXztfJ+F7/IQjSV6pQqlyrIpVB0RcitUIZEsyGQ1CmMYxjpMYywtiXAbcCxWzLlIa5XABxjYgABJAogAAAAAAAKAAACgBBIBcUAAS4XAAAQUAAAFQAAEtKi2X8NhYrVXfeACpNmjHFeTRolykxQESNcSxTnZovwqq2QAJkhsWNq1MipVncACKBkFWRVqMQBiFsrzkQyYANQtkbYxsALC2NAAJKn/9k=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0486" name="AutoShape 10" descr="data:image/jpeg;base64,/9j/4AAQSkZJRgABAQAAAQABAAD/2wCEAAkGBxQTEhQUEBAVEBQUFA8UFBQPEA8PEBQQFBQWFhQUFBQYHCggGBolHBQUITEhJSkrLi4uFx8zODMsNygtLisBCgoKDg0OGhAQGywlHCQsLCwsLC8sLCwsLCwsLCwsLCwsLCwsLCwsLCwsLCwsLCwsLCwsLCwsLCwsLCwsLCwsLP/AABEIALcBEwMBIgACEQEDEQH/xAAcAAABBQEBAQAAAAAAAAAAAAAAAQIDBAUGBwj/xABDEAACAQIDBAcFBQUFCQAAAAAAAQIDEQQhMQUSQVEGEyJhcYGRMqGxwfBCUoLR4QcUFSOiYnKSo/EzQ1ODk7LC0uL/xAAaAQACAwEBAAAAAAAAAAAAAAAAAwECBAUG/8QAJREAAgICAQUAAQUAAAAAAAAAAAECEQMSIQQTMUFRIjJScZGx/9oADAMBAAIRAxEAPwDw4AAAAAAAAAAAAAAAAUAIAAFEAAAAAkehREKQAoCBcCRRRtxbgAojC4AAgqEHIAFQqBCogsCQ9CJD0irLIkiiWCGUyeCKsbFEtNFulEgpIu0YCZM0RRYpQL1CmQYeBpUKZnmzRFAqYFpUwE7F6PIgADtnBAAAAAAAAAAFAAFQJF+jhLRcnydirkkMhBy8FBgIBJQBQAAHIURMLgArY0AABQAUCQFEFIABUAqAlCochqQ5EFh6Q9IZFk0EUZdD6aLMEQxRbpxyKSY6CJaSL1GJUpI0KERE2aYouYaBqYamVMNA1cNTMmRj4oljSAtRgAjYueEgAHojzwAAAAoBYdukEiRQ9RCMS3Ro8WVboZCDkPwWDba4F3aD3YNLl7hKNW2iu+Rfw1BOLlUe83dPklyRnlLm2dHHjSjrH2cmBd2hgXDNZxejKRpTTVo5k4ODpgAASVAAFAAFEsKACgAEEiipAOggZKQqgKoFvDK7VuCd/EbV9plNh/bWtkCgOUS7OilFO1nlx4iU8O2r5epXYntlRRHJF+jh00275CKl3EbE9sgpz5l+gQdT3E2EjaVueRWQyKa8l2jA0cNArUoZmjh4GWbNUUXcNE1sNAoYaBrYaBjyMcieEMhC5CGQGfYLPnYAA9QefAnoYdyIS7gqy0eqvYrJuuBmJJy5I6kYaK9/cQl2vRVstSqiEy+SNMlw5p4WCepmwLeHqC5qzRgaXk06mz75wk0hasHFKK04skwlchxteT9hXuZ1bdG96RjsUtoV9+KpxslF6vVsynh2bK3lrBNeAnVJ52tfgOjLVUYZ4+47ZjOixFTNDFRsQwQxTtCJYknRW6ph1b5F9Ux/UBuW7FmZYDSlhyP91DdFX08ikBfWCGTwXJhuiHgmioXcDh1JO9+GhX6l8UaOzMTQjG1WFSUm37G4lbhm3cib44JxxW35DqeHUH7Sd+4Z+5zeaje/Jo6/C7Kw1SCknNLR3nSlZ8Vm9Sej0ZpZ7lWef9lSX9MjI+oS/k39lNJHKVMLJxSUbvLTwLNHCScbOOfJWXE6xdG7qyqf4qdRE9DotPjUg/OpH3WFvqVRbtUcphNmyzute/42LENkS5emZ2+F6Nyyzi/x3+JsYforKTXpkxMur54LaRS5PLamypL7JTq4KUdY2PXMb0YktVpwy1Oa2nsGa1WV1wXgWh1VumQ4RkuDmcJ2kn6+Jp0YEFTBqlVSjkpJ5PW64l+nAmb+ExRbw8DVwceZn4dGrh48uBjyMYXVECSKFM9kHzUPiwjbv8hPA9WcEk3E1lqNXJ5CK5NJp8fPiQXRHK643Q6EG9PcJFuLtqvkS024vehmuKIZZJMdCLJ4Mlo1FLOPD2k9V3+A3HvdcUlwF3boelStCvE7tr8eWZWq1953c3HuV0kiCtUd7LhkJ1z8fFIsoFJ5m+GX8LUmnlUvHjxLsqiMSNdrTIX94lzKvHZeGdRRcxsiKlIrSqN6iRk0WUeBby3KzYpFqEUVcFs6pOCkqijfRWbyLK2NV41UvJiZV9NkJuv0kjSGNIb/AASpb/bL0kH8Bqcaq/qK/j9LPJP9ok6iSIqdW4YjYU1e1RT7rNX95UoXi7Sy8S6UWuGLeSV/kqNKOG3hf4RfhbvRcwUk1bjwfeGJ2m6c91xeiztx7hW0rpGp48etyNfYOGpxpqMqjhbi32Hnfll4FtbKpzlanOLvp/Ke6/xZFHB14ySlTtfiuDX5lyW0nSgp3nuN23IytaXcZZbbcPka8cFG64FpYRp5OP8AmQ+ZrYSjLLtf5lRehl0+lkXZJVV371/c2a2z+kCf26nnGD+Yuaye0UU4PwjrNhYZu15N/ik/idzs7DJJM43YO0VJrtN+KSO6wc7xyI6KClm/IxdZJ1wVNp4e92cHtuLjft28/wBD0PaFSyPPukG0Em/5lvw3+RHVRSzPUnpG9eTiNpVFJWyk3KKTWbi73vfyJoIrVse6k2pyulK8cox7r5LPUtUi7VKjYnZdw6NXCIzMOa2EMuQll1RAkjoKZ7KnzJF8h6nzZGKeuOEnQ/XmOVNc7EaY6Ee8qWXJNFwtndvhbmCX2o8NUNUVzfoSRqJPmuZUYTU82pQyfH53Gzm5Szd2sr6adxZwiUJXXHUgqU1GckvFX78yl8j3zT/soy1YhLOk4rPJtrLuIRyMb8iiiCgACoQdBXaXPIgEdbg5btOmlqox9WrlmnBvOTyXPQZRbyUI6JZv8izDDTk+1LK9vhojBJnWiuBnWXaSzsSxg+XuJaWHs8u/lfj+Rep4d2vf6uLckhiRnrDN6rg9eYz+FxmrSSevfxZu08L2ra66+CLEME7Re7w0tpmhfdonVHLz6OTjnRd01fck+HcxKOB6zsVYuMs/ayeX3WdzhMI7LLS604fSLMtnqWqvbPNIq+pfstGo8ejzahgp4evFaxn7L0T/AFJNuY3sKnldy3nbglc9BxuyFUg1btK8oNr2Z2yPIsVKTnJz9relvLlK+aHYZLK7flC5z0hqvZLSka+BxNjDiy1QqGicbEQlR3+xNqbrWZ6j0U2o6l0k2kldpZJ8L+/0PAsLi7cT1P8AZ90jhSouM3nOTlnyXZVvQxtLFNZH4L5U8kGkrZ0fSra+43Fpx5XVrrmjyzbm0d5vM0+n3STrcRJRfZgoxXpd+9+44bFYq5MYbzc/pMFpBL2FTE2dzodn4hSSaOPqzNDYWNtLdej08fr4DcmO4hCdM7fDM1sIYmFka+Fkc3IjQzWi8gIoyyAzlT5pFQgI9acEdEt4egnm3nyK1KVifwKMbCvJbw8Xna1+TWQRklvRqxss2rLK4U3dK2qL0WpLetfhJc0Kbo0xjfgpQmnGLXG6s9chMQu0n3fAilTcZxT0vK391kuKTUo+a8mT7ITdclfaEtO/MqE2KeduRCNj4M03cmAogpJUU0NgYfrMRTjr2ru+lo5szzpeg9G9WcvuwSX4nd/9ovLLWDY3DHaaR2lLAIt0dnx5rz5lelN8UyxSm+RyG2dngsYfZUF9q99eRo0dnU+5lGE27ZZIv0aluAmTf0guUsDAt08NAz6FW7ds12bW87l2gxTshluFCJLHDx5fXoQRZNFvkUKkyw8eXv8A0PFP2i4JUsfVSjuqahUXfvRzf+JSPaaEnvNPLLLyf6nnn7YsBnQrLip0n5dqP/kaujlWSvovIrR5qmSwkRDkzrmdFuFQ6bZlZt0k39mPoclBnTUam7vy+5CTXio5GfMuKNOF+zNx+M36k5X1lJ+V8ilKZFvDXIYo0hbdjpMbCdnll8nzGiSZeijO92DjesgnxWUlykvq/mdFhpnmmwNodXUV32ZWUu5/Zf1zPQ8JUOX1OPVmvHLZGzGeQhVUwMdFqPnoAA9UcAVE1ORCh0WQ0Wi6LtGVmX6E9134PUy4u5dw8rqzEyRqxy9Em0aOj5Xt/dZS6xyhnqsvTM1ILfg4vVXt4GVBOMXdWs2EPFFsnm/RVnK7uIIFxxiFFG3FuADkdx0Do2o1ZvjUUV4Riv8A2OGTPRujNHq8NT/tLff4s/hYzdU6hRr6ON5L+Gr1yv79H4/kWqU19X8CKEU1csQjc5jOoT06y5+5+PyLlGa5/H64lalFJ3L1CStpx94mRBaw8ez2fIs0oO2q4c+X+pFgkt3su6u9edy3S+sxTKsfCm/r65FiFN930/8AQSmixTRQq2JRebT1ST0MD9pOA63Z9RrWm4VV4Rfa/pbOkgndcrP1HYnCqpRnTlpKEoPwaaL45ayTKs+aGCJ8Xg5wclKMluuUW3F2vF2efkQHeTTXAhqnyWMKu1Fd6NbEVbUaj+9ux9Xn7kY+Gfavy+kWtpVrUoL70m/KK/8AoXNXJDYSqDZSuI2RxqDrjRV2KmAgoEBc7nortLfhuyfahZO+rj9mXut4o4Yt7LxzpVIz4LKS5wev5+QnNj3jRfHLVnqkZ5AUaOITimndNJprimBydTaeICAB6U88A6I0AAmpTsWISs7lNMmpu+pRobCRrUqualHLvfEZtii8nFXT+viRYWpdOPoX8I7pwk7cmJf4uzXxONff9ObAsY7DbkrcPrIrmhO1ZgkmnTAUQAAcer0obsYxS9mMY5cElY8ppSs01qmmr5q6zOxwXTBtfzKavzi3Z+VsjL1MJSqjZ0k4xbs7DDyeS3eX19cyxCtZ2s/rM5el0xpLWEvLP4otQ6aYfjGp47q/MwPDP4b+7D6dRGpyT8PDP5lqjPK9nrb5HLUum2EX/EX/AC7lmj06wn3qn/SkKeHJ+1h3IfTr8E8sss5d+jLtKnpm8jlMJ0wwmkZT4vOlUWviiar01or2ITqPvtBfXkKeKd+C1X4OwhFc2Z+L6Q0KTcVKVSS1VPNJ6Zy0OKx3SarW7N+qg9Y073a5OWrKtGokSsNfqGRw35N+pturOrvqTppJKMVK8Uvmyy8dUn/vG3xUpOxzksTxRD/Ee8l42/BoUYo6XGTk1ZQ6y/BWdvG/A4LaHRWunOapxjG8mo9ZBytysjXpbXkr8eOt36FWGOxNV2jSqdrRunU3V3uTVkNwxnj8UUyxhNUzn8Ji6caUqc1uycrqVtUkluvlp7xu1sXSlRhGNnNSvdcI2zu/QTH4KSlJTTUk3e/MzamGa0OjGMW9rOXNyScaIEyenIjVFk0KY1meKY9MVCWFRUaFwTASQAaOG21WpxUISW6tLq7Svewhn3Ap24/Cdn9MOJM6asQxRIovQ1swIK1O1rERI23q9CMEQxUPhIjFAEy1Cdiwq9zPUiSEyriNhko0m1LKWfiZ+Kw+7pmiSFQKlfgVjaY2bjJc+SmkSxoN9wJkkZl2xEYr2OhhVxfoTLCx5v1I1MeqhRtj4qHwkjho9/qSrCQ5P1ZBvi9cU5GLT4T/ALvBfZ9W2PjNLRJeRVdYY6watlt4rwjSjiO8mp4rvMbrhVWIeMldRR0NPHF2njbrU5VYgkp41oXLDY+PVfTpP3vvKlaq28mYzxeZIq9+OZCxUWfUpmlQxc6b3pPTwZYfS2tpvZcr5mBQxln24qouUs0aM9t07WjhaUcmm1CKYSxJvmNlY9RxxKjSpuVRKVTNvTO7twzI54cuYGFqcLr7EfgOmkLunwT55ZkVcOV5U7GtWiUqkBiYtxKckNsTTImXRRoYxGLca2WKMZcAYAVMiI6MuINCVNB5j8DUxtxWIWIAUQAIFFTGgBI9SByGgQFjripjQAmyRSHKZFcEyKJ2J98RzIwuRRbYfvBcZcTeJojYfcXeIt4QKI2JXUE6wYKkFEbMeqjFU3wJsLgpT7lzfyOg2fhI09Fd8W9Rc5qI7HjlL+DBhgqstKcn+Fo29jbCmpxnVslHPdvd34X4I1qU89DRWeXvM088qo14+ninbGuxG6V02vs624Rf6jpp6XIpVLXztfJ+F7/IQjSV6pQqlyrIpVB0RcitUIZEsyGQ1CmMYxjpMYywtiXAbcCxWzLlIa5XABxjYgABJAogAAAAAAAKAAACgBBIBcUAAS4XAAAQUAAAFQAAEtKi2X8NhYrVXfeACpNmjHFeTRolykxQESNcSxTnZovwqq2QAJkhsWNq1MipVncACKBkFWRVqMQBiFsrzkQyYANQtkbYxsALC2NAAJKn/9k=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0487" name="AutoShape 12" descr="data:image/jpeg;base64,/9j/4AAQSkZJRgABAQAAAQABAAD/2wCEAAkGBxQTEhQUEBAVEBQUFA8UFBQPEA8PEBQQFBQWFhQUFBQYHCggGBolHBQUITEhJSkrLi4uFx8zODMsNygtLisBCgoKDg0OGhAQGywlHCQsLCwsLC8sLCwsLCwsLCwsLCwsLCwsLCwsLCwsLCwsLCwsLCwsLCwsLCwsLCwsLCwsLP/AABEIALcBEwMBIgACEQEDEQH/xAAcAAABBQEBAQAAAAAAAAAAAAAAAQIDBAUGBwj/xABDEAACAQIDBAcFBQUFCQAAAAAAAQIDEQQhMQUSQVEGEyJhcYGRMqGxwfBCUoLR4QcUFSOiYnKSo/EzQ1ODk7LC0uL/xAAaAQACAwEBAAAAAAAAAAAAAAAAAwECBAUG/8QAJREAAgICAQUAAQUAAAAAAAAAAAECEQMSIQQTMUFRIjJScZGx/9oADAMBAAIRAxEAPwDw4AAAAAAAAAAAAAAAAUAIAAFEAAAAAkehREKQAoCBcCRRRtxbgAojC4AAgqEHIAFQqBCogsCQ9CJD0irLIkiiWCGUyeCKsbFEtNFulEgpIu0YCZM0RRYpQL1CmQYeBpUKZnmzRFAqYFpUwE7F6PIgADtnBAAAAAAAAAAFAAFQJF+jhLRcnydirkkMhBy8FBgIBJQBQAAHIURMLgArY0AABQAUCQFEFIABUAqAlCochqQ5EFh6Q9IZFk0EUZdD6aLMEQxRbpxyKSY6CJaSL1GJUpI0KERE2aYouYaBqYamVMNA1cNTMmRj4oljSAtRgAjYueEgAHojzwAAAAoBYdukEiRQ9RCMS3Ro8WVboZCDkPwWDba4F3aD3YNLl7hKNW2iu+Rfw1BOLlUe83dPklyRnlLm2dHHjSjrH2cmBd2hgXDNZxejKRpTTVo5k4ODpgAASVAAFAAFEsKACgAEEiipAOggZKQqgKoFvDK7VuCd/EbV9plNh/bWtkCgOUS7OilFO1nlx4iU8O2r5epXYntlRRHJF+jh00275CKl3EbE9sgpz5l+gQdT3E2EjaVueRWQyKa8l2jA0cNArUoZmjh4GWbNUUXcNE1sNAoYaBrYaBjyMcieEMhC5CGQGfYLPnYAA9QefAnoYdyIS7gqy0eqvYrJuuBmJJy5I6kYaK9/cQl2vRVstSqiEy+SNMlw5p4WCepmwLeHqC5qzRgaXk06mz75wk0hasHFKK04skwlchxteT9hXuZ1bdG96RjsUtoV9+KpxslF6vVsynh2bK3lrBNeAnVJ52tfgOjLVUYZ4+47ZjOixFTNDFRsQwQxTtCJYknRW6ph1b5F9Ux/UBuW7FmZYDSlhyP91DdFX08ikBfWCGTwXJhuiHgmioXcDh1JO9+GhX6l8UaOzMTQjG1WFSUm37G4lbhm3cib44JxxW35DqeHUH7Sd+4Z+5zeaje/Jo6/C7Kw1SCknNLR3nSlZ8Vm9Sej0ZpZ7lWef9lSX9MjI+oS/k39lNJHKVMLJxSUbvLTwLNHCScbOOfJWXE6xdG7qyqf4qdRE9DotPjUg/OpH3WFvqVRbtUcphNmyzute/42LENkS5emZ2+F6Nyyzi/x3+JsYforKTXpkxMur54LaRS5PLamypL7JTq4KUdY2PXMb0YktVpwy1Oa2nsGa1WV1wXgWh1VumQ4RkuDmcJ2kn6+Jp0YEFTBqlVSjkpJ5PW64l+nAmb+ExRbw8DVwceZn4dGrh48uBjyMYXVECSKFM9kHzUPiwjbv8hPA9WcEk3E1lqNXJ5CK5NJp8fPiQXRHK643Q6EG9PcJFuLtqvkS024vehmuKIZZJMdCLJ4Mlo1FLOPD2k9V3+A3HvdcUlwF3boelStCvE7tr8eWZWq1953c3HuV0kiCtUd7LhkJ1z8fFIsoFJ5m+GX8LUmnlUvHjxLsqiMSNdrTIX94lzKvHZeGdRRcxsiKlIrSqN6iRk0WUeBby3KzYpFqEUVcFs6pOCkqijfRWbyLK2NV41UvJiZV9NkJuv0kjSGNIb/AASpb/bL0kH8Bqcaq/qK/j9LPJP9ok6iSIqdW4YjYU1e1RT7rNX95UoXi7Sy8S6UWuGLeSV/kqNKOG3hf4RfhbvRcwUk1bjwfeGJ2m6c91xeiztx7hW0rpGp48etyNfYOGpxpqMqjhbi32Hnfll4FtbKpzlanOLvp/Ke6/xZFHB14ySlTtfiuDX5lyW0nSgp3nuN23IytaXcZZbbcPka8cFG64FpYRp5OP8AmQ+ZrYSjLLtf5lRehl0+lkXZJVV371/c2a2z+kCf26nnGD+Yuaye0UU4PwjrNhYZu15N/ik/idzs7DJJM43YO0VJrtN+KSO6wc7xyI6KClm/IxdZJ1wVNp4e92cHtuLjft28/wBD0PaFSyPPukG0Em/5lvw3+RHVRSzPUnpG9eTiNpVFJWyk3KKTWbi73vfyJoIrVse6k2pyulK8cox7r5LPUtUi7VKjYnZdw6NXCIzMOa2EMuQll1RAkjoKZ7KnzJF8h6nzZGKeuOEnQ/XmOVNc7EaY6Ee8qWXJNFwtndvhbmCX2o8NUNUVzfoSRqJPmuZUYTU82pQyfH53Gzm5Szd2sr6adxZwiUJXXHUgqU1GckvFX78yl8j3zT/soy1YhLOk4rPJtrLuIRyMb8iiiCgACoQdBXaXPIgEdbg5btOmlqox9WrlmnBvOTyXPQZRbyUI6JZv8izDDTk+1LK9vhojBJnWiuBnWXaSzsSxg+XuJaWHs8u/lfj+Rep4d2vf6uLckhiRnrDN6rg9eYz+FxmrSSevfxZu08L2ra66+CLEME7Re7w0tpmhfdonVHLz6OTjnRd01fck+HcxKOB6zsVYuMs/ayeX3WdzhMI7LLS604fSLMtnqWqvbPNIq+pfstGo8ejzahgp4evFaxn7L0T/AFJNuY3sKnldy3nbglc9BxuyFUg1btK8oNr2Z2yPIsVKTnJz9relvLlK+aHYZLK7flC5z0hqvZLSka+BxNjDiy1QqGicbEQlR3+xNqbrWZ6j0U2o6l0k2kldpZJ8L+/0PAsLi7cT1P8AZ90jhSouM3nOTlnyXZVvQxtLFNZH4L5U8kGkrZ0fSra+43Fpx5XVrrmjyzbm0d5vM0+n3STrcRJRfZgoxXpd+9+44bFYq5MYbzc/pMFpBL2FTE2dzodn4hSSaOPqzNDYWNtLdej08fr4DcmO4hCdM7fDM1sIYmFka+Fkc3IjQzWi8gIoyyAzlT5pFQgI9acEdEt4egnm3nyK1KVifwKMbCvJbw8Xna1+TWQRklvRqxss2rLK4U3dK2qL0WpLetfhJc0Kbo0xjfgpQmnGLXG6s9chMQu0n3fAilTcZxT0vK391kuKTUo+a8mT7ITdclfaEtO/MqE2KeduRCNj4M03cmAogpJUU0NgYfrMRTjr2ru+lo5szzpeg9G9WcvuwSX4nd/9ovLLWDY3DHaaR2lLAIt0dnx5rz5lelN8UyxSm+RyG2dngsYfZUF9q99eRo0dnU+5lGE27ZZIv0aluAmTf0guUsDAt08NAz6FW7ds12bW87l2gxTshluFCJLHDx5fXoQRZNFvkUKkyw8eXv8A0PFP2i4JUsfVSjuqahUXfvRzf+JSPaaEnvNPLLLyf6nnn7YsBnQrLip0n5dqP/kaujlWSvovIrR5qmSwkRDkzrmdFuFQ6bZlZt0k39mPoclBnTUam7vy+5CTXio5GfMuKNOF+zNx+M36k5X1lJ+V8ilKZFvDXIYo0hbdjpMbCdnll8nzGiSZeijO92DjesgnxWUlykvq/mdFhpnmmwNodXUV32ZWUu5/Zf1zPQ8JUOX1OPVmvHLZGzGeQhVUwMdFqPnoAA9UcAVE1ORCh0WQ0Wi6LtGVmX6E9134PUy4u5dw8rqzEyRqxy9Em0aOj5Xt/dZS6xyhnqsvTM1ILfg4vVXt4GVBOMXdWs2EPFFsnm/RVnK7uIIFxxiFFG3FuADkdx0Do2o1ZvjUUV4Riv8A2OGTPRujNHq8NT/tLff4s/hYzdU6hRr6ON5L+Gr1yv79H4/kWqU19X8CKEU1csQjc5jOoT06y5+5+PyLlGa5/H64lalFJ3L1CStpx94mRBaw8ez2fIs0oO2q4c+X+pFgkt3su6u9edy3S+sxTKsfCm/r65FiFN930/8AQSmixTRQq2JRebT1ST0MD9pOA63Z9RrWm4VV4Rfa/pbOkgndcrP1HYnCqpRnTlpKEoPwaaL45ayTKs+aGCJ8Xg5wclKMluuUW3F2vF2efkQHeTTXAhqnyWMKu1Fd6NbEVbUaj+9ux9Xn7kY+Gfavy+kWtpVrUoL70m/KK/8AoXNXJDYSqDZSuI2RxqDrjRV2KmAgoEBc7nortLfhuyfahZO+rj9mXut4o4Yt7LxzpVIz4LKS5wev5+QnNj3jRfHLVnqkZ5AUaOITimndNJprimBydTaeICAB6U88A6I0AAmpTsWISs7lNMmpu+pRobCRrUqualHLvfEZtii8nFXT+viRYWpdOPoX8I7pwk7cmJf4uzXxONff9ObAsY7DbkrcPrIrmhO1ZgkmnTAUQAAcer0obsYxS9mMY5cElY8ppSs01qmmr5q6zOxwXTBtfzKavzi3Z+VsjL1MJSqjZ0k4xbs7DDyeS3eX19cyxCtZ2s/rM5el0xpLWEvLP4otQ6aYfjGp47q/MwPDP4b+7D6dRGpyT8PDP5lqjPK9nrb5HLUum2EX/EX/AC7lmj06wn3qn/SkKeHJ+1h3IfTr8E8sss5d+jLtKnpm8jlMJ0wwmkZT4vOlUWviiar01or2ITqPvtBfXkKeKd+C1X4OwhFc2Z+L6Q0KTcVKVSS1VPNJ6Zy0OKx3SarW7N+qg9Y073a5OWrKtGokSsNfqGRw35N+pturOrvqTppJKMVK8Uvmyy8dUn/vG3xUpOxzksTxRD/Ee8l42/BoUYo6XGTk1ZQ6y/BWdvG/A4LaHRWunOapxjG8mo9ZBytysjXpbXkr8eOt36FWGOxNV2jSqdrRunU3V3uTVkNwxnj8UUyxhNUzn8Ji6caUqc1uycrqVtUkluvlp7xu1sXSlRhGNnNSvdcI2zu/QTH4KSlJTTUk3e/MzamGa0OjGMW9rOXNyScaIEyenIjVFk0KY1meKY9MVCWFRUaFwTASQAaOG21WpxUISW6tLq7Svewhn3Ap24/Cdn9MOJM6asQxRIovQ1swIK1O1rERI23q9CMEQxUPhIjFAEy1Cdiwq9zPUiSEyriNhko0m1LKWfiZ+Kw+7pmiSFQKlfgVjaY2bjJc+SmkSxoN9wJkkZl2xEYr2OhhVxfoTLCx5v1I1MeqhRtj4qHwkjho9/qSrCQ5P1ZBvi9cU5GLT4T/ALvBfZ9W2PjNLRJeRVdYY6watlt4rwjSjiO8mp4rvMbrhVWIeMldRR0NPHF2njbrU5VYgkp41oXLDY+PVfTpP3vvKlaq28mYzxeZIq9+OZCxUWfUpmlQxc6b3pPTwZYfS2tpvZcr5mBQxln24qouUs0aM9t07WjhaUcmm1CKYSxJvmNlY9RxxKjSpuVRKVTNvTO7twzI54cuYGFqcLr7EfgOmkLunwT55ZkVcOV5U7GtWiUqkBiYtxKckNsTTImXRRoYxGLca2WKMZcAYAVMiI6MuINCVNB5j8DUxtxWIWIAUQAIFFTGgBI9SByGgQFjripjQAmyRSHKZFcEyKJ2J98RzIwuRRbYfvBcZcTeJojYfcXeIt4QKI2JXUE6wYKkFEbMeqjFU3wJsLgpT7lzfyOg2fhI09Fd8W9Rc5qI7HjlL+DBhgqstKcn+Fo29jbCmpxnVslHPdvd34X4I1qU89DRWeXvM088qo14+ninbGuxG6V02vs624Rf6jpp6XIpVLXztfJ+F7/IQjSV6pQqlyrIpVB0RcitUIZEsyGQ1CmMYxjpMYywtiXAbcCxWzLlIa5XABxjYgABJAogAAAAAAAKAAACgBBIBcUAAS4XAAAQUAAAFQAAEtKi2X8NhYrVXfeACpNmjHFeTRolykxQESNcSxTnZovwqq2QAJkhsWNq1MipVncACKBkFWRVqMQBiFsrzkQyYANQtkbYxsALC2NAAJKn/9k=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13420" y="609601"/>
            <a:ext cx="286789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 bwMode="auto">
          <a:xfrm>
            <a:off x="1922585" y="129631"/>
            <a:ext cx="569595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solidFill>
                  <a:srgbClr val="00B0F0"/>
                </a:solidFill>
              </a:rPr>
              <a:t>Indian </a:t>
            </a:r>
            <a:r>
              <a:rPr lang="en-US" altLang="en-US" sz="3200" b="1" dirty="0" smtClean="0">
                <a:solidFill>
                  <a:srgbClr val="00B0F0"/>
                </a:solidFill>
              </a:rPr>
              <a:t>Scenario of Fuels</a:t>
            </a:r>
            <a:br>
              <a:rPr lang="en-US" altLang="en-US" sz="3200" b="1" dirty="0" smtClean="0">
                <a:solidFill>
                  <a:srgbClr val="00B0F0"/>
                </a:solidFill>
              </a:rPr>
            </a:br>
            <a:endParaRPr lang="en-US" altLang="en-US" sz="3200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0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 bwMode="auto">
          <a:xfrm>
            <a:off x="908050" y="2286000"/>
            <a:ext cx="883285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altLang="en-US" sz="2400" dirty="0" smtClean="0"/>
              <a:t>Electricity sector in India had an installed capacity of 271.722 GW in the year 2014-15</a:t>
            </a:r>
          </a:p>
          <a:p>
            <a:pPr algn="just" eaLnBrk="1" hangingPunct="1"/>
            <a:r>
              <a:rPr lang="en-US" altLang="en-US" sz="2400" dirty="0" smtClean="0"/>
              <a:t>Installed capacity became world's third largest in the year 2013 with 4.8% global share in electricity generation surpassing Japan and Russia</a:t>
            </a:r>
          </a:p>
          <a:p>
            <a:pPr algn="just" eaLnBrk="1" hangingPunct="1"/>
            <a:r>
              <a:rPr lang="en-US" altLang="en-US" sz="2400" dirty="0" smtClean="0"/>
              <a:t>Non Renewable Power Plants constitute about 70% of the installed capacity, and Renewable Power Plants constitute the remaining nearly 30 % of total installed Capacity</a:t>
            </a:r>
          </a:p>
          <a:p>
            <a:pPr algn="just"/>
            <a:r>
              <a:rPr lang="en-US" altLang="en-US" sz="2400" dirty="0" smtClean="0"/>
              <a:t>Total annual generation of electricity from all types of sources was </a:t>
            </a:r>
            <a:r>
              <a:rPr lang="en-US" sz="2400" dirty="0"/>
              <a:t>1048.673 </a:t>
            </a:r>
            <a:r>
              <a:rPr lang="en-US" sz="2400" dirty="0" smtClean="0"/>
              <a:t>Billion Units </a:t>
            </a:r>
            <a:r>
              <a:rPr lang="en-US" altLang="en-US" sz="2400" dirty="0" smtClean="0"/>
              <a:t>in 2014-15</a:t>
            </a:r>
          </a:p>
          <a:p>
            <a:pPr algn="just" eaLnBrk="1" hangingPunct="1"/>
            <a:endParaRPr lang="en-US" altLang="en-US" sz="2400" dirty="0" smtClean="0"/>
          </a:p>
          <a:p>
            <a:pPr algn="just" eaLnBrk="1" hangingPunct="1"/>
            <a:endParaRPr lang="en-US" altLang="en-US" sz="2400" dirty="0" smtClean="0"/>
          </a:p>
          <a:p>
            <a:pPr algn="just" eaLnBrk="1" hangingPunct="1"/>
            <a:endParaRPr lang="en-US" altLang="en-US" sz="2400" dirty="0" smtClean="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568450" y="6211889"/>
            <a:ext cx="7924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dirty="0" smtClean="0"/>
              <a:t>Ref: </a:t>
            </a:r>
            <a:r>
              <a:rPr lang="en-US" altLang="en-US" sz="1200" dirty="0" smtClean="0">
                <a:hlinkClick r:id="rId2"/>
              </a:rPr>
              <a:t>http</a:t>
            </a:r>
            <a:r>
              <a:rPr lang="en-US" altLang="en-US" sz="1200" dirty="0">
                <a:hlinkClick r:id="rId2"/>
              </a:rPr>
              <a:t>://</a:t>
            </a:r>
            <a:r>
              <a:rPr lang="en-US" altLang="en-US" sz="1200" dirty="0" smtClean="0">
                <a:hlinkClick r:id="rId2"/>
              </a:rPr>
              <a:t>powermin.nic.in/power-sector-glance-all-india</a:t>
            </a:r>
            <a:endParaRPr lang="en-US" altLang="en-US" sz="1200" dirty="0" smtClean="0"/>
          </a:p>
          <a:p>
            <a:endParaRPr lang="en-US" altLang="en-US" sz="1200" dirty="0"/>
          </a:p>
        </p:txBody>
      </p:sp>
      <p:sp>
        <p:nvSpPr>
          <p:cNvPr id="21509" name="AutoShape 8" descr="data:image/jpeg;base64,/9j/4AAQSkZJRgABAQAAAQABAAD/2wCEAAkGBxMSEhQUExQUFBUVFRQWGBcVFxcWFxQXFxUWFhQXFBccHCggGRwlHBcWITEhJSkrLi4uFx8zODMsNygtLisBCgoKDg0OGhAQGywkICQsNCwsLCwvLCwsLCwsLCwsLCwsLCwsLCwsLCwsLCwsLCwsLCwsLDQvLCw0LCwsLCwsLP/AABEIALcBEwMBIgACEQEDEQH/xAAbAAABBQEBAAAAAAAAAAAAAAAEAAECAwUGB//EAEcQAAIBAgQDBQUEBgkDAwUAAAECEQADBBIhMUFRYQUTInGBBjKRobFCctHwFCNSYsHhFTNDU4KSorLxFiRzY5PSNESDwtP/xAAZAQADAQEBAAAAAAAAAAAAAAAAAQIDBAX/xAAuEQACAgEDAwIEBgMBAAAAAAAAAQIREgMhMRNBUSJhBIGR8HGhwdHh8TJSsRT/2gAMAwEAAhEDEQA/ADT2cedSTs486rPaBqaY+ur1EbBC9nVfb7Poe1jAeYo23iBzqW2UqJJgzRCYans3utEq/WobZSSKFsGrFs1bnpG7U2w2GW1VmSqTiulROMFFMLReyiqnHWqHxA50Pcu08RWX3POhLo8qgWpmZatITYPcShbtqi7l8DrQty7O1aJMzbQI9qoG1RGU04WrskFWxVgw1FCKWai2FFKWgOFSa1NW5jT5qLAG/RqrbD0UWqp2qk2IGfDUNcsRxo41S4FUmIFWi7NrnVTCnF0ihgi5k510tyxn7IX/ANO8T8WI/wD3rlBcNdf2Ddz9mYtOKEv5CFI+aNWOpaSfuXE5RbYHCpEiorcq1QKtgSVulTDdKSmlNSUSmlSpUhmAbrikMU3/ABRHD8ih7nOK2Rgwm3jn/wCRRdvGt0rJt3YOlEG+D18xScPYaka6dpEcKIXtQDckVzxxMaR9RVTXZ4n5UukmHUo6wdqD9qpf0p+8PjXIi6edWKeZo6KDrM6hu1T0NVt2mDyrnDNNJo6SF1WdCccDVbY7rWFnNRLGq6SJ6jNh+0aHuY81na05U1SghZsKOLpfplCRTEU8ULJhwxxpxjCfQSfKs+tHFKbNoWmWHuZLrHiEynuk6bliN9V5VMklS8lRbdvwQ/TTUxj6BzU9ViicmaAxhPGpjE1mgVIUsUPM0f0gVFr1AZqbMaMAzDTdqOfrQk0qeIZBDHrUGfrVWUmrreAuNEKdaNkFsfDAuwVYnqYHqTXZ+z3Z/dWMQ129bW1eQ2c2oAbUKZIA4kb1m9ndijDS95e8uxpZkhbYkENiGG23uDU1me0qXL/cd5cZlAJNpfBZt6sqKiLwCgb864dXUlKWMeP1OuEYqCb5AMbbey2Vgeatrldfsuh+0pGoPWqV7QjhXQ9l465bUW3CX7H91d1y/wDifdD8vKjW9nbGI1wjANubF2M4+4+zD4+db9VLaa/YywfMTlx2l0qSY0nhRWI7LZGKsuUjcEQR6VAYeOVVcewU+463DypU/pTUhmUWNIk0eLNS/RTxFVmjPFmblplQ1rrYA4Vatj90/CjqCwMMqafu63u56U/cjiKfVQumzACVIKa6IBP2QflU+4tnUwKXV9g6ZzqzTwa6V8NaA097U9I0jXnM1l3DB0AojqKXAS03HkzxbPKn7k0aDNM9smryJxATbqOSiilLJTsVA1Iir8lWIAOE0WFBfsz2cty41y6P1Nhe8ufvR7iebHSOQNA43Em9de4/vOxY9J2A6AQPSum7bdcPh7eFUeNovX/vESiHyEadAeNc6Pu1nGWTy+hclWwNAp/KiAhPCprhutaWRRTbtE0TawYPA1bbsxxp2tvwNQ5FJEzg0A2A86Eu4dOFErh5PiDH1rQw+DQa5T61OVF42Yg7OY7fOmTs5ydBXS3BI00q7A4dSwDOFH7RnhvoNzUvXpblLRt7GRgeynJCgMWOwEfEk7Dqa6FLSYTXW5fI3EkJ93TT70TyA3p7dxVdjbdsp0E6EjTeOMinN1a53OU+VRthGPDswsU95zJJAmcoBAH8Sepk1tYbs4Ds+7cIl3IEncKrgAfEE/CovcB4VuIs4E+v++ib2X4glycB3TcKkUuCDERqDxHUV0Cooqu6matM7JxAk7eFwC3i071RoLi6XU8j9ryPzoHtPs/KA9q4LlttiNGXo6HUGj3wIqn9E9KTdbw/gcVb9Rii23WlXUk2G1awMx3yXGRfRYMUqvq+xOBzYWrko/8ARBzqxMGOJqckKmCJeA4Vb3oPMUaLKjlRHcjIreALJUEbyPEc3+YR5dKhyRaRl5etQdTWoUXnTplp5Cox2wek0FdskHc10ptoeE0kw44CKpalEvTsy0sOcETBMYhfh3R/jFZgsufsn4V3tvCOcK/hOXMrg6cNG9I/jWOtkc6UdXkHpnPp2bcOymiU7GucQPKa3002qbFuEU3qtgtNIyx2QhC/q8se9+sY5tunh4/Gi/6Oww/sD/7rn+IpNiSNyJ6aikuKWo9Xl/Vlenjb6Ig+As/ZsoPvd6fpeFB4q8uGXvDhbV2GWAr3V4zJDMRw2k+VaYxS9KO7PspezqwDDu3IBE6xE/M1E8q5ZUcfCMjF9msWNx9WueOQSw8WpAMCY224UOez+ldJgGFxTaMT71s/vcV8j9aBe5G+lVGb4E4oyR2bVg7OWjWuinF4CrykTjEETs9eVXLhFHCre+nakWpWwpERaUbCmZai7HgKhLUDskbI5U4sCnQGrAaTGQCCpwKfNTUANpW/Z1wLf4v91YNb+FH/AGTf4vrUT7FRObc1Ubpq826ibVakFDXqra5V5sVW1qjYNyjPSqzuqemG5Vew5H2vlQrd51rYQg8qmR0qVOgcLMe1aPGa2MJhi2Guj9h7dweuZG+o+FV5RyqvHdrDCJJVrjXIVbSGGfMcoZvCcqSfeMa7camc9hxgJMPPGi7OEUVdYwysqlXGeBmRoUg8QrTlb41TiGZDBUqeTCDU5WOkgjuwKZ4CzvyUESx8zoo6n4Gg0vNM1EW4EAQOQ0FKnZVqgfEYO65QXb5VMudbNk5VRu8aS7GTd1AIJ4g6RWsoDiRAcbqNm62//j8JoS9gvAlzWWzIPuqQR/qZvlVS2yOdEYqtiXJ2XnEAcaou43lNObU6mSSSSSeev40v0ccq0VdyZX2AXYsadbFHLYpHDnnVZEYgww1bnssh7x527pvqtZoskca1/ZkfrW/8bfVamb9JUVuZNsMIMmRBEcKL7S/WKLqgSfDcHJ+DeTD5g0HrVlkaiScpImN4pO+UNeGDCyxq1MOeQogrBIkEAnUcetSHnTyFiVLabpT5Dzq0DrTkdRSsdFGSnyGrc450u8FO2GxVkPOphafMKWYUAOBSpZhTg0hiDVuYM/8AaP8A4qwzRNrty1bttZYtnaYhSR4tBJ2FZ6jSW5rpwlN1FWCtUDVhPPSlFXZmUkVWyUSRUSKdhQLkpURSosKBkCUQpU8RUhhV51IYQc6hyRSRZaFsAknUGMscYGpkRGvXXyIqNvC27hbMAdGc8yyLKkncwQPgKT4OdSZJ4nc1f2dhoZv/AB3f9hqdqH3BJXpVjXCVyZjlkGJ0EGdOXpVBw9MUqqTJTaLmYSTAA4ATp8SagaripZqaQNh2Kt/9vZ+9d/3UEE61o4n/AOmsn95/qfwrPDUoiY+XrSy04qQU1QEMlI26tymmoFRT3ZrU9mki8fuN/Cgs/lRGBXM0d61nQnOuUHy8QI1qZN4sqKVq2Ai1Ti3VVztGymjXVBGhkidOYFD/APUWHmAxc8lVvjJAEdarcmkHdzTmzWPiPayyphUd/gB8dZoC77ZN9myo+8xb6AU6Ytjpu5NL9HrlX9o8RGZylsHUKq+NhzAYmB+8fQGs7EduYq6TDuBwFuRHw1JppMWx3n6NVN27aT3riL95lH1NeeXFvt7/AHh++W/jUbOCd2CqFLHYB0k+k0/mHyO6ftjDAgd7mJMAKGeTyGUGh+1PaGxYbIc7MNwgBynkxJGvQTXPOyYVSqXEOIOjvDkWea2oU+Lm3Dz2xSlsb3CfuqT/ALitJDo6W97aL9iyT5uB8gp+tB3fbS8fdS2PMMT6aj6VigWudw+Sqvp75qJu29sjnzuAAD0t/wAaoRoXvajFN/aZR0VY+ME/Og7vbOJYZTfvRuQLjAf5QYqlsUg2tJHCWuH6OBUrOId3W2lu1mYgDwZtToPfzUfIZt+yHZ5uObr6x4VzTO3iOvQhf8R5V3NYGHx6WhlVSQsLKqFDRuQAABJk6DjU7nboUkFSI/a8J+dYdRF4m7NQY1zr+0g5L6uKqPtICYGUk7eKefIdKMgxOkLU1cmfaY8h8aVLqIMSiz7UXPDtGxJrq+z+0xcQE6GvKlxkQOG8D8fhTYbE3nb9Xndt4UTHnGw61nkaUeuXO01XdgPM0Z2R2ktx2W2Udsj+HNGmUydAfpXlD9n4q8ZdTPNmAj51v+xeDfB4g3rhVh3dxAqkzLiBJiKWbewJHZDFjbbz0PwqXfCuKw/ZRUy953OgJ0BMdSTV13BIdJePvkfSKtSfcHGPY7AMp4U8ryrkbVpU90fFi31JqTXidz8ST8Ksg7fGPaGHtklAczTqAY8W/Tasl+0LA+0PST9K5ot1HwJ/hpUA/JhpynT/ABZdPSnGNCbs6Ju2bI2Vj5Df40O/bw+zaYnz+pAisMNOmYnouaPjufzrULjoPeYnooHzMx9auiTYPbl06BFnlqfnI+lC3e2b37a+S5YHmdT8KzyykasVX7oAP+qW+cVV36DYt5lRPp4oH1606EE4jFXW1e+VHIF9ui8fMn1oR7q8C0/tRLH/ABEiPQD1qVu0reIlgs+8xABPGNyx6D1im/TLST3atM++XUPHTwkJ6a9eFMYzWET+szA8FEB+kjXKPPXoag+KEQqQvLMYP3oAJPn6RVJvW/2WP/5B/wDCiLaW8ud0yIdiWlnjcW10zeegHOdKPxEU23LmFtKT0zHQbnVoA6nSrmxQTbI7c8iZE+74fEeu3Kd6ovdqLBVLSqhOxZyW5Z2DjNHLbpVAx4/u7f8ArP1uUWFF1zGuTOdpOpIMSesb1U1123Zj5kmmbtL9y1/ln6saJ7MN7EPktJamJJ7q1CDizkoYFF0GLKcJhHuuERSWPATtzOmg60bjcfbwym1YIa4dLl4EetuzyH73T4E4/txbS9zhiumly+EVTdOshVCxl1OvEepbG/pa4PthfJVEfBN6W7HSQFPkPLh8DvU1Rzsp6b6D4GiT2ze4XrvSHYfSo/0rdOnfXDzOe4aq2KitcLcOyOR9wmT/AJatHZV87Wb2u5Ftvwqt+0rv7bdJa4f41Q7MRr4ifvHy3/O1G4UGjsnEf3N3TaVI+MmisHhWwqPfuqVZgbduYJlvfceQ09TWTawRdltqoLMwUaHcmOe34VpdtXVVltWbqqlkZBGdczTLscoO5+pqZXwNJEexTba7nYMUsq11yWGoTUCI1JbKN+dBXsWHYsUcsxLHxDcnX7HMn4VpXLhtYQDv/HffNJN3+qt6KPdkS+swJHOsdnJ/+4B9b3l+x51KKLMzHawx88568I6VLDB8xm0VhbmoW5pFtoiWg6mg3tht7qHzF3j/AIOlTw1pQLrZ0b9WRAzr71xF3ZQNiaHwCH8X/qf+0Pxpqo7mfsD/AD/zpqm4+w6Y1ooRqB6EfhWnhsbcCqttyoH2SFK/QGfWse2Rufrr6VoW70DQRI1k6ET/ACrz5NrguLD7fbWJtHxol0fuyjfMn4VentfamHV7Z6rI3jhJoZMXAJiRoNzAESOXzNSexauboM28e9x2EMYpR12v8kW0nwzYw3a9q57lxD0kA9dDrRBu9Pr9Pz51xuI7CRhuBwIEQo4kz+NDrgMVbk23bKBqVca66ACdT5cK6I68GQ4s7c3hyB+PzMwPnUe9HKeepA9WNcSvtBiEYB8rAA6MuXgddNeVFWPa1WP622VH7jaDUfZK6c/St1JEUdV3ynQKW6AwP9smovdT7U/dUggeoED51jWu3bFw5VfJP2WUrPESfFPqa0EyQCpF4kAjKZWDxgHM3wA86pNC3CQQ4MZkTjoAvqS0k9NTyqkPbGzEnmUEei5vr8KExFxifETOwERHQCBHkKt7oJ/WEz+wvvf4jqE9ZPTjVWItWx3jaPJiSSraAcSYgDqdKkFtJ/aW3eT73eBB19zx/IedBYjFlhAhV3yrtPMzqx6kmhSfyP5GgDRvLnMtdtsdh+sAgcAAQIHQaUrOBd2CoUdjsq3EJPHQTVOFwZZc7sLdsGC7ZpJ/Ztr9tug9Yp7+PAUpZGRDoxLKbl0fvngP3Bpzmnb7AGpgCgnKt5yNAGVrafe8Uu3T3eebahb2AxLsWZXYncn5AeLQdB6VlkHz8lB+dRyjiB6ginQg5uy7/wDdXfRGP0NVPg7o3t3B5o9DhwOQ8sw/4Fa/YmEu3iW7x7VlNbl3vCAoG4Xr+I5gEewyrsjsS7ffKAUC6s7hgqDedSJOh+HACQX2rjwidxh8y2ftucwe+eJPJen/ABT9s+07OBbsd4llNAwYm5cPNm1IHSep4AZR7cxI2vXQeR1jzk1KTe7HZQbgnf5tpVT3BzEeba0aPaPEn+2MczbtmfiDSPtFiBqblszsO5tf/wA6rcnYCzeUnq2gqAYbCI4mWrS/6iu7EWGJ52V+GgFI9tk6fo+DbnNvj/nFG49jOzcdOgk+gqu2h1MCeGvHid/zNaf9NyY/RcER9xvU/wBZRGG7RW4y21wVpixCiM67n1gcaLYEuwLBs2r2JZRmg27Ov2299tJ2Bif3jyrIe1vKkn7/ABO8ynU1qe3dt7ly3Yw8LZsgwFYDxneYiY11/e6Vyq9m4gbFtNjm/nXJLV3tMuktmbfaOMF1gWTIFVUVQ8hUQaDVJ3k8aEyDgJEge+PQ+71oVbGJ/aM7e8PmKk9i/wCDU5pJJJAG8iSdNqlar/2HsEG2kDeeInbT7mtMzAKyhWM5JJO0awIHOPh8I4G24JFyV0nMTo066Hj50e6lNFPQlYIPPUb1EtaXDYbA9tjAgaeQFNRGT90Hr+RSrG0Vk/JiWhGui/M68quUgatOu06SOE6VULwUaTm5iTA1nWd9vhTC5IHhXTnE68zvWzRmH2sRMRmMbAgQTw8+vpVz4lYhQum87zx6+nChUvqAMwLARA5ERHi5biBVr4kgk5Bbke6pPOdRJI2HyPWsmt+B3sFNiJUAEtMeEDKo4c5Ma/KrcbbCqqgN+14iFjQad3p0k/OrbPaCBWC5B7sNdBZ2yrHhCg5GmSCTpmHKazzinuqVyLltqNYynSADM+IwQBvudN6ySd8Uim9i42FuE5rRPhmc3ugGCSd/TjQj+zgZv1YuRqSCphBI95zHP5VfhMTMJlUZjlzakjXiJgieJB204VtXbrZAwtXPEV1DSpYZSSEVoC5pMQNQgJGoolqTg6Q1T5OZvdhEHXKIAkTPIZfMcaysVhcjcRy5xvpXT4rDlY0BkEe8TlM67gc99RR1rCDEOq9xcO4OaBCiIymBpGvqIrX/ANGKt8Cq9kczh+279pVCXGHUktEFtp6H5Crv+pWkk2bZWTA1Uj1U6/CtHtv2etrcC2bqM0QUAbSBAE8WJ4aQSNOQb9ilQAYJ145ogGdp02iJ41pDXhJWv2E4tOmW2vaCwdGW6nqHUekAx61s4LE4UkjOty4CQttgUUkCSWKzmA5AjbU1wuLs5WCnQwDB0IkA6zx/EVSkqwOo2II0410KT8k0jvsV310yQX0gC2ysFHAKiTlHSgrqwYaQeTLr+NcpfYrceGZQGJ0JFFWfaPEpoLpK/st4l8o41cZtdgcTdZR+6fUj6xNOtqNs3o0/GB8qy7ftN/eWLL9VHdn0CR861rXa3Z63ELi4yQrEK3hJInKRlLaHQ+L4VfVXcWJpdkdj94pvXnNvDp7zuNX191N5M6aDoNdq+3+3+/C20C2sOnuWwIzRszkDf1gSdySSV2v2quPM2ryrZtARaKsoQHwqXyZgSdpgADQACspuy7hPhFu5yyMhPooIb5URknywaaAvRSeQO3z3p+7PI9T+RSxWEa3o9t06sGX/AHCh7bLwJAHkfXcfCtbJovJJMktHL8n51F34kr0kfyOlP3k/b06z/ERNIa6nKegy+gEa0gIEmJGUk+Q8zrFPBiIWTyOseQPH871IqNSykfETyAqNtAx1nmTI2+HpVUKyyzhRlMgieU7dZnf+FdD7M4VLKXMSwMgFLUx7x99tp0GnqawcLhO9uKi+87BRpoJ01g7D6CtX2s7UWzdTB2PEtoAEwdWOpOh3O58xWGvKo0ioLe2DYlzJJ1ncnnvtVGZuG3wNSvXNYiATvtrz6VB0IGgJ8tZHnXlmj5GeQf5fGTSL8N/z1pkI069fz1pswNMksVQBwHxn61C5dAj+cev41Bb3T8+nlSuXJ/PX6UUOya2Q2obT/Gfopp6YOf3vlSoplUjn2Egb0xUdYo/F4VLaoC2d2APgYQsxAKlcx0I1kDlMUKbmg02gSBBgbA8DqeOu2tdCle6IaoJweIVoTNHAEwAOumvCmuW8mhMcjBgg7EHiDz40NZZZ0AmI4GD50fgmRSTcTMY8PBQ0jUwRI6cp3qZbbhyPgsFbZWe7cZSICIi5i8n3iSYAA1jjG4q+/jXYt3YCW20yKMoaSNWEnTQGNhw40FfQ5vECsyY0HPYcNjUxg7rnQcBqZEAxB8o41OKbtsdvgMVVAWcq/aGmraxJ9QdPOrcSt28Ce8zgA+8W05mJgbk/HShcVgmTL3jDRSddeHh4GenCfjTLf8WWyHuQM05SIEeIkSQBJ3PLhMVNd0HsbN7GWhbS2LQzWmT9YSW7yBDxKjQ8iCupOvFu1e1w91u6LAEMoE+IuzAMQRMg5dl0MzAJoRcI5AdwyHVQDvmIn3RtpHxpWrV5WTJAYEBTMNMxI/POsVpwW/6lOUgfBvcS6IAJBGsB1UggzmEry571qpjBbfMT+szEZh4hDDgsDXfXrQuMtXrbnPcVgh2VldVg6Kq7RCgeQ+N2CwYvOdACzEgzCD3jEn3Rw9aqWMlb4oFadIV/B2jbm6Gl8rEhVEEhgstBzGJgEzDSIFc72l2eAZSYG+32YLQRpG8Vv9p9nX/CWZWBGgFzPMSrEluMaaaaRvNFdi4a3bl7y94AuYKgQTJgDKWUNMNufTSiOrhHK79h1bo4y/g7rh3FtgqyzaGQPDqw3A8S67a0MEOyiTGsa9f4ivXO0e3MKVZiozAG2ysqrebKSoADNmI8THSYDGZMrXH3LFq5bCKIKqSQoChJtggZt3AJuCTqYB1NPR+LlNeqNDnBR4dnH3bRBg6aDzmJjpUMprWxGDIGbMGnLwPhjTxaRr0nrVKQIjxAsOWu06cNSN+XWu1SMwJbpXMFJAYQRO45Gnt3mX3WYeRNRuLB+fnOtNwqgNTB+0eKt6JdaOUkD5RRye1ZP9bYs3OZKKCesgBv9Vc44ikv40UOzsR2jgyis9lrYJ/s3bj0YXKmtnB3PcxDL0dFYT1ZWn/TXPYhZsW+p/hQN2AFXpJ8zH8IpxnLyJpeDs/6GaP1d2y3lcNsk8T+tCVG/wBl4pB/VXCNyyr3i/5hI+fE1yGExDW2VlYjKytEmDBBgjYjpWvjvaS+903Ui3IUQoiCBG4g/OrWrJCxR1vs0Bh7N7HXVjIGS1pBLbMRwnZQeZIrl+yQzu95yMzsd9dSZJGu3AdBVWP7fxGLRLNx2YBwZLM3+4nQbx0FaioEVV0IiBG+nEazERXNrzv5hxsWXLc8Y6/OmNjcySdBvUHQHUT58BGvAUPads0TrzGxjY/P5bVzVYNsIK+U686hc100Mc9f5caWcbzuevSovcgyx3/hQgTItbHQeRjrUUA5zVqsPzz6VSGAPD8KYFpEcDSqB1/4n6UqB2jLwWPRSxa2LpZSozMRlJPvbGT51C0NdoB5k/PjQ4YA6DrrqfWpoRtqTxiYmujFcoVhye7MAab8td+dULfKEMJzAyCCdCuoII1HnTphWA6sJABk6mNt+FW4fDaGQT5+EfHfhU7AMuKzA+E5hmOddSSYnNM6b7AEzqa0cFaygs+afsgaTyJNVYMMc5tgAIudi0ZQAwAmdzJ0HGi27Uthk0d1E5tFtzrpl97hBM+VZyfZFJFpwyuQHVlkGMup0BPuz03kAb1J8RcwYe3byiGi4SqtmJUZAZg3CAJ90ZSTzp+z7K4lWAYLlEnMTA5naAOGp3IimTAplDsHuSVUXLcuFAABBUxsuWNQOtYyabqXHgtJ1a+pnYfvABM6jrM8eHKD6V0GGbwygl4hczZFPvZ2BlR4QCdTx5SKBvYi9db+qa2pKLlygDQaAJAhixuNpzA6ky/hLeeymV8rgqXuNIDOQGFpcoIygsSSAJkSY1WpPantf37BGPgyu0GWXzq6uARlQIqZgQASoAygAGd5LcOPQ4FVs4EFmIFwhmBCmCQpUpIzTCMAYIEzuDAtplYuuHJQICO8ulYZDK3B/VypYuxgngOgrKv9pkki091QSigCUVkWzkLFMx1aWHkeEwM2nqJR4rf78DXp3NLtLI6KSpS47C4Ltx1AdTIYGFECYhQOZpzgSgW6LuUqUZSAVZ8+Yh0zD3fCYPL4UPjcSzSbl4taEhApuP3roPsZwzLqyySFEDTbS5O0VPdm+gcm2ElSGbwXECyuYZQFzDYFvFETmAlJRVcfe2/2v+DpsGbskAwcrEKToM08SS22kfnSjTgbaIO98K3JKsNZI4Mo2Go34EUFYh7hNrMoBOUiVYAmZ3kHYb02IwwGu5iDz0Osn0+Va+p9yNl2D4w4k2ryh0zMBcAUMFCyULSsxm0JkiNN6zu0cJau/rO5FkZlEWwBAJzqSIEyCPERtHKoDDXgNbNwCWBBttoQJiI1MAnXatBsJfuZgC6jKLptrcZ1C5VyzMxsuhiNuAqV6XeXz/oe77HO9o9lR7qk+EHwsGBHhjQTlMaR8hxAwHZ1xg2W27OCqhQpJkgnbnt6TXZ2MIxhVUyAWM+Eb668J/DzrRtdnOAQcg74GHyq4BUEsqvOUSogtpEb6Vc/ilBU+QULPP8AtLse/a8d1CBucrLcKCQoL5Scs8JiazA34elem3rGFvJcXO73LWYMSYN5AZfJJYZcvhXXUrMRrWA/s8MQ1xxdsqUgQoCK4AYAKpyydACdOfnWl8WmvXtXt/Y3pu9jBYzZTpv5QJHrtQZujXQGRrPPeQeG+3Sult+zFxgU8auq5skK8kqrKoCmeckZtpiubxGFdACykTMHgY5GumGpCeyZDTXJRFWtZIEghhEnKZgTGvL+dVwf4/n0q/C2GdgojidZgftE8q0ZJp9hYXQvoTBgQdhqSeQ316Vp2lYDNwkLEsTBBYMunu6AbzrU++7oJlYiBl8JOmkFZEaHWoXdkXMdBoCTMHUCZ5HfWuOTcmNpCTNB4A8TM/CeOtRbeN4+IkH8DU0YMNYgc9wOOxkxvVTOTx9eu+/xpCFpAnUfHnqOFUnXg2nX886ldcyeQiCTxOsH4U2jDjoInXbh+fOqB12GW2W2qxVI/Pyqi1MnfaZ59Y9B8auLDTrMT8ooYkJRHAceFPUSp6/GnoK2KsZh0tEIQuwBHi0kSBtHHhNS7rIM2VfgPMUqVX4GK1gMRcyHPkWXKtm93KoZj4ddo4cqvwWCNxYw6m4FUG47tBDQCSo08Op5nQ+qpVhrajjFtdq/Ns1hBNpPuQx721s5UayxaDIt3BcYEkkkkhRtAMEweGtD5Lb5Etqc5U5mdpXMAzPAA/ZEzptEHcqlWuOMW78szu3Rt4261q2D3rG6gFhgkhVIljMjU5FRZWNRMmsi32s/eZpB4wygqdpzJtEAf5QOApUqz0IJxtj1G8grs7tBFvuMwcTcGcq0AgFka2BDpqo1mf4p7yd7bNi7czi0M7SwYXCoDQ5MnQDhHClSrTpK79hZdgkWbl5gL126+YoAgaS5DDRixA0kwSTr50sHhhcz21tQbStdc5tctv3gIgHdR1PIU9KubUm4J12VlpW0K3hFMsFB8/nodKvsWRcYKtsFydAIGYgTxiNOtPSq9STjFy8IUVbSNfFezNxLDszhGSQVEsrKcux33PEcPWg8NbKtd7gy1uwzl2UQmWM2QTvEieZpUq83Q+InqaMpy8/LsdGppxjNRRC17Vi0QEu96Rlg92VzMQzXe9zSzEZhEFQSBvFXr2oP0dWIm0bxcoCDdJBYL+sZQsZ1SRB86elXfq/Dacaru1+pzx1JP6FV3tt7rhsqXStou6PqoBbVApXLmECXG+YwBAqAx1y547rTbsLZNyGaGILhHKx7xMgmCYA3pUqzenCOyXhfV/yPJvn3/JELmD/SzcvJ+rJb+rzGTdCTcykCIGpEmh8d3qZVxCLft27ZyrmCG0S+QBmCywzCYXjHlSpVMZvqdPsuPbtzyXiscivBdprbRBbS4WFzNcDXMqMVUjKiroIBJDbg86jibXfKwKACc2rFmA8REE8tvjtSpV14KMrRknlSZh4nshxOg0HPWJAXzEVZ2bhzbJLb6/Aa0qVaubaoiapmil86cDIg9Jj5yKjdwsSZMHqBA5CB1j4UqVZ8McVaKEfQSNf48RpU8aqBVZHzjKpaFZDbb7SGT4ojcaa01KqrckozSCI4bcDpofSlaGwJOo3AG+kjXzpqVMC5tZ4xxPoR8opERw3Gm3HjNKlSRUUgcjpy4n8aVKlVEH//2Q==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2400"/>
          </a:p>
        </p:txBody>
      </p:sp>
      <p:sp>
        <p:nvSpPr>
          <p:cNvPr id="21510" name="AutoShape 10" descr="data:image/jpeg;base64,/9j/4AAQSkZJRgABAQAAAQABAAD/2wCEAAkGBxMSEhQUExQUFBUVFRQWGBcVFxcWFxQXFxUWFhQXFBccHCggGRwlHBcWITEhJSkrLi4uFx8zODMsNygtLisBCgoKDg0OGhAQGywkICQsNCwsLCwvLCwsLCwsLCwsLCwsLCwsLCwsLCwsLCwsLCwsLCwsLDQvLCw0LCwsLCwsLP/AABEIALcBEwMBIgACEQEDEQH/xAAbAAABBQEBAAAAAAAAAAAAAAAEAAECAwUGB//EAEcQAAIBAgQDBQUEBgkDAwUAAAECEQADBBIhMUFRYQUTInGBBjKRobFCctHwFCNSYsHhFTNDU4KSorLxFiRzY5PSNESDwtP/xAAZAQADAQEBAAAAAAAAAAAAAAAAAQIDBAX/xAAuEQACAgEDAwIEBgMBAAAAAAAAAQIREgMhMRNBUSJhBIGR8HGhwdHh8TJSsRT/2gAMAwEAAhEDEQA/ADT2cedSTs486rPaBqaY+ur1EbBC9nVfb7Poe1jAeYo23iBzqW2UqJJgzRCYans3utEq/WobZSSKFsGrFs1bnpG7U2w2GW1VmSqTiulROMFFMLReyiqnHWqHxA50Pcu08RWX3POhLo8qgWpmZatITYPcShbtqi7l8DrQty7O1aJMzbQI9qoG1RGU04WrskFWxVgw1FCKWai2FFKWgOFSa1NW5jT5qLAG/RqrbD0UWqp2qk2IGfDUNcsRxo41S4FUmIFWi7NrnVTCnF0ihgi5k510tyxn7IX/ANO8T8WI/wD3rlBcNdf2Ddz9mYtOKEv5CFI+aNWOpaSfuXE5RbYHCpEiorcq1QKtgSVulTDdKSmlNSUSmlSpUhmAbrikMU3/ABRHD8ih7nOK2Rgwm3jn/wCRRdvGt0rJt3YOlEG+D18xScPYaka6dpEcKIXtQDckVzxxMaR9RVTXZ4n5UukmHUo6wdqD9qpf0p+8PjXIi6edWKeZo6KDrM6hu1T0NVt2mDyrnDNNJo6SF1WdCccDVbY7rWFnNRLGq6SJ6jNh+0aHuY81na05U1SghZsKOLpfplCRTEU8ULJhwxxpxjCfQSfKs+tHFKbNoWmWHuZLrHiEynuk6bliN9V5VMklS8lRbdvwQ/TTUxj6BzU9ViicmaAxhPGpjE1mgVIUsUPM0f0gVFr1AZqbMaMAzDTdqOfrQk0qeIZBDHrUGfrVWUmrreAuNEKdaNkFsfDAuwVYnqYHqTXZ+z3Z/dWMQ129bW1eQ2c2oAbUKZIA4kb1m9ndijDS95e8uxpZkhbYkENiGG23uDU1me0qXL/cd5cZlAJNpfBZt6sqKiLwCgb864dXUlKWMeP1OuEYqCb5AMbbey2Vgeatrldfsuh+0pGoPWqV7QjhXQ9l465bUW3CX7H91d1y/wDifdD8vKjW9nbGI1wjANubF2M4+4+zD4+db9VLaa/YywfMTlx2l0qSY0nhRWI7LZGKsuUjcEQR6VAYeOVVcewU+463DypU/pTUhmUWNIk0eLNS/RTxFVmjPFmblplQ1rrYA4Vatj90/CjqCwMMqafu63u56U/cjiKfVQumzACVIKa6IBP2QflU+4tnUwKXV9g6ZzqzTwa6V8NaA097U9I0jXnM1l3DB0AojqKXAS03HkzxbPKn7k0aDNM9smryJxATbqOSiilLJTsVA1Iir8lWIAOE0WFBfsz2cty41y6P1Nhe8ufvR7iebHSOQNA43Em9de4/vOxY9J2A6AQPSum7bdcPh7eFUeNovX/vESiHyEadAeNc6Pu1nGWTy+hclWwNAp/KiAhPCprhutaWRRTbtE0TawYPA1bbsxxp2tvwNQ5FJEzg0A2A86Eu4dOFErh5PiDH1rQw+DQa5T61OVF42Yg7OY7fOmTs5ydBXS3BI00q7A4dSwDOFH7RnhvoNzUvXpblLRt7GRgeynJCgMWOwEfEk7Dqa6FLSYTXW5fI3EkJ93TT70TyA3p7dxVdjbdsp0E6EjTeOMinN1a53OU+VRthGPDswsU95zJJAmcoBAH8Sepk1tYbs4Ds+7cIl3IEncKrgAfEE/CovcB4VuIs4E+v++ib2X4glycB3TcKkUuCDERqDxHUV0Cooqu6matM7JxAk7eFwC3i071RoLi6XU8j9ryPzoHtPs/KA9q4LlttiNGXo6HUGj3wIqn9E9KTdbw/gcVb9Rii23WlXUk2G1awMx3yXGRfRYMUqvq+xOBzYWrko/8ARBzqxMGOJqckKmCJeA4Vb3oPMUaLKjlRHcjIreALJUEbyPEc3+YR5dKhyRaRl5etQdTWoUXnTplp5Cox2wek0FdskHc10ptoeE0kw44CKpalEvTsy0sOcETBMYhfh3R/jFZgsufsn4V3tvCOcK/hOXMrg6cNG9I/jWOtkc6UdXkHpnPp2bcOymiU7GucQPKa3002qbFuEU3qtgtNIyx2QhC/q8se9+sY5tunh4/Gi/6Oww/sD/7rn+IpNiSNyJ6aikuKWo9Xl/Vlenjb6Ig+As/ZsoPvd6fpeFB4q8uGXvDhbV2GWAr3V4zJDMRw2k+VaYxS9KO7PspezqwDDu3IBE6xE/M1E8q5ZUcfCMjF9msWNx9WueOQSw8WpAMCY224UOez+ldJgGFxTaMT71s/vcV8j9aBe5G+lVGb4E4oyR2bVg7OWjWuinF4CrykTjEETs9eVXLhFHCre+nakWpWwpERaUbCmZai7HgKhLUDskbI5U4sCnQGrAaTGQCCpwKfNTUANpW/Z1wLf4v91YNb+FH/AGTf4vrUT7FRObc1Ubpq826ibVakFDXqra5V5sVW1qjYNyjPSqzuqemG5Vew5H2vlQrd51rYQg8qmR0qVOgcLMe1aPGa2MJhi2Guj9h7dweuZG+o+FV5RyqvHdrDCJJVrjXIVbSGGfMcoZvCcqSfeMa7camc9hxgJMPPGi7OEUVdYwysqlXGeBmRoUg8QrTlb41TiGZDBUqeTCDU5WOkgjuwKZ4CzvyUESx8zoo6n4Gg0vNM1EW4EAQOQ0FKnZVqgfEYO65QXb5VMudbNk5VRu8aS7GTd1AIJ4g6RWsoDiRAcbqNm62//j8JoS9gvAlzWWzIPuqQR/qZvlVS2yOdEYqtiXJ2XnEAcaou43lNObU6mSSSSSeev40v0ccq0VdyZX2AXYsadbFHLYpHDnnVZEYgww1bnssh7x527pvqtZoskca1/ZkfrW/8bfVamb9JUVuZNsMIMmRBEcKL7S/WKLqgSfDcHJ+DeTD5g0HrVlkaiScpImN4pO+UNeGDCyxq1MOeQogrBIkEAnUcetSHnTyFiVLabpT5Dzq0DrTkdRSsdFGSnyGrc450u8FO2GxVkPOphafMKWYUAOBSpZhTg0hiDVuYM/8AaP8A4qwzRNrty1bttZYtnaYhSR4tBJ2FZ6jSW5rpwlN1FWCtUDVhPPSlFXZmUkVWyUSRUSKdhQLkpURSosKBkCUQpU8RUhhV51IYQc6hyRSRZaFsAknUGMscYGpkRGvXXyIqNvC27hbMAdGc8yyLKkncwQPgKT4OdSZJ4nc1f2dhoZv/AB3f9hqdqH3BJXpVjXCVyZjlkGJ0EGdOXpVBw9MUqqTJTaLmYSTAA4ATp8SagaripZqaQNh2Kt/9vZ+9d/3UEE61o4n/AOmsn95/qfwrPDUoiY+XrSy04qQU1QEMlI26tymmoFRT3ZrU9mki8fuN/Cgs/lRGBXM0d61nQnOuUHy8QI1qZN4sqKVq2Ai1Ti3VVztGymjXVBGhkidOYFD/APUWHmAxc8lVvjJAEdarcmkHdzTmzWPiPayyphUd/gB8dZoC77ZN9myo+8xb6AU6Ytjpu5NL9HrlX9o8RGZylsHUKq+NhzAYmB+8fQGs7EduYq6TDuBwFuRHw1JppMWx3n6NVN27aT3riL95lH1NeeXFvt7/AHh++W/jUbOCd2CqFLHYB0k+k0/mHyO6ftjDAgd7mJMAKGeTyGUGh+1PaGxYbIc7MNwgBynkxJGvQTXPOyYVSqXEOIOjvDkWea2oU+Lm3Dz2xSlsb3CfuqT/ALitJDo6W97aL9iyT5uB8gp+tB3fbS8fdS2PMMT6aj6VigWudw+Sqvp75qJu29sjnzuAAD0t/wAaoRoXvajFN/aZR0VY+ME/Og7vbOJYZTfvRuQLjAf5QYqlsUg2tJHCWuH6OBUrOId3W2lu1mYgDwZtToPfzUfIZt+yHZ5uObr6x4VzTO3iOvQhf8R5V3NYGHx6WhlVSQsLKqFDRuQAABJk6DjU7nboUkFSI/a8J+dYdRF4m7NQY1zr+0g5L6uKqPtICYGUk7eKefIdKMgxOkLU1cmfaY8h8aVLqIMSiz7UXPDtGxJrq+z+0xcQE6GvKlxkQOG8D8fhTYbE3nb9Xndt4UTHnGw61nkaUeuXO01XdgPM0Z2R2ktx2W2Udsj+HNGmUydAfpXlD9n4q8ZdTPNmAj51v+xeDfB4g3rhVh3dxAqkzLiBJiKWbewJHZDFjbbz0PwqXfCuKw/ZRUy953OgJ0BMdSTV13BIdJePvkfSKtSfcHGPY7AMp4U8ryrkbVpU90fFi31JqTXidz8ST8Ksg7fGPaGHtklAczTqAY8W/Tasl+0LA+0PST9K5ot1HwJ/hpUA/JhpynT/ABZdPSnGNCbs6Ju2bI2Vj5Df40O/bw+zaYnz+pAisMNOmYnouaPjufzrULjoPeYnooHzMx9auiTYPbl06BFnlqfnI+lC3e2b37a+S5YHmdT8KzyykasVX7oAP+qW+cVV36DYt5lRPp4oH1606EE4jFXW1e+VHIF9ui8fMn1oR7q8C0/tRLH/ABEiPQD1qVu0reIlgs+8xABPGNyx6D1im/TLST3atM++XUPHTwkJ6a9eFMYzWET+szA8FEB+kjXKPPXoag+KEQqQvLMYP3oAJPn6RVJvW/2WP/5B/wDCiLaW8ud0yIdiWlnjcW10zeegHOdKPxEU23LmFtKT0zHQbnVoA6nSrmxQTbI7c8iZE+74fEeu3Kd6ovdqLBVLSqhOxZyW5Z2DjNHLbpVAx4/u7f8ArP1uUWFF1zGuTOdpOpIMSesb1U1123Zj5kmmbtL9y1/ln6saJ7MN7EPktJamJJ7q1CDizkoYFF0GLKcJhHuuERSWPATtzOmg60bjcfbwym1YIa4dLl4EetuzyH73T4E4/txbS9zhiumly+EVTdOshVCxl1OvEepbG/pa4PthfJVEfBN6W7HSQFPkPLh8DvU1Rzsp6b6D4GiT2ze4XrvSHYfSo/0rdOnfXDzOe4aq2KitcLcOyOR9wmT/AJatHZV87Wb2u5Ftvwqt+0rv7bdJa4f41Q7MRr4ifvHy3/O1G4UGjsnEf3N3TaVI+MmisHhWwqPfuqVZgbduYJlvfceQ09TWTawRdltqoLMwUaHcmOe34VpdtXVVltWbqqlkZBGdczTLscoO5+pqZXwNJEexTba7nYMUsq11yWGoTUCI1JbKN+dBXsWHYsUcsxLHxDcnX7HMn4VpXLhtYQDv/HffNJN3+qt6KPdkS+swJHOsdnJ/+4B9b3l+x51KKLMzHawx88568I6VLDB8xm0VhbmoW5pFtoiWg6mg3tht7qHzF3j/AIOlTw1pQLrZ0b9WRAzr71xF3ZQNiaHwCH8X/qf+0Pxpqo7mfsD/AD/zpqm4+w6Y1ooRqB6EfhWnhsbcCqttyoH2SFK/QGfWse2Rufrr6VoW70DQRI1k6ET/ACrz5NrguLD7fbWJtHxol0fuyjfMn4VentfamHV7Z6rI3jhJoZMXAJiRoNzAESOXzNSexauboM28e9x2EMYpR12v8kW0nwzYw3a9q57lxD0kA9dDrRBu9Pr9Pz51xuI7CRhuBwIEQo4kz+NDrgMVbk23bKBqVca66ACdT5cK6I68GQ4s7c3hyB+PzMwPnUe9HKeepA9WNcSvtBiEYB8rAA6MuXgddNeVFWPa1WP622VH7jaDUfZK6c/St1JEUdV3ynQKW6AwP9smovdT7U/dUggeoED51jWu3bFw5VfJP2WUrPESfFPqa0EyQCpF4kAjKZWDxgHM3wA86pNC3CQQ4MZkTjoAvqS0k9NTyqkPbGzEnmUEei5vr8KExFxifETOwERHQCBHkKt7oJ/WEz+wvvf4jqE9ZPTjVWItWx3jaPJiSSraAcSYgDqdKkFtJ/aW3eT73eBB19zx/IedBYjFlhAhV3yrtPMzqx6kmhSfyP5GgDRvLnMtdtsdh+sAgcAAQIHQaUrOBd2CoUdjsq3EJPHQTVOFwZZc7sLdsGC7ZpJ/Ztr9tug9Yp7+PAUpZGRDoxLKbl0fvngP3Bpzmnb7AGpgCgnKt5yNAGVrafe8Uu3T3eebahb2AxLsWZXYncn5AeLQdB6VlkHz8lB+dRyjiB6ginQg5uy7/wDdXfRGP0NVPg7o3t3B5o9DhwOQ8sw/4Fa/YmEu3iW7x7VlNbl3vCAoG4Xr+I5gEewyrsjsS7ffKAUC6s7hgqDedSJOh+HACQX2rjwidxh8y2ftucwe+eJPJen/ABT9s+07OBbsd4llNAwYm5cPNm1IHSep4AZR7cxI2vXQeR1jzk1KTe7HZQbgnf5tpVT3BzEeba0aPaPEn+2MczbtmfiDSPtFiBqblszsO5tf/wA6rcnYCzeUnq2gqAYbCI4mWrS/6iu7EWGJ52V+GgFI9tk6fo+DbnNvj/nFG49jOzcdOgk+gqu2h1MCeGvHid/zNaf9NyY/RcER9xvU/wBZRGG7RW4y21wVpixCiM67n1gcaLYEuwLBs2r2JZRmg27Ov2299tJ2Bif3jyrIe1vKkn7/ABO8ynU1qe3dt7ly3Yw8LZsgwFYDxneYiY11/e6Vyq9m4gbFtNjm/nXJLV3tMuktmbfaOMF1gWTIFVUVQ8hUQaDVJ3k8aEyDgJEge+PQ+71oVbGJ/aM7e8PmKk9i/wCDU5pJJJAG8iSdNqlar/2HsEG2kDeeInbT7mtMzAKyhWM5JJO0awIHOPh8I4G24JFyV0nMTo066Hj50e6lNFPQlYIPPUb1EtaXDYbA9tjAgaeQFNRGT90Hr+RSrG0Vk/JiWhGui/M68quUgatOu06SOE6VULwUaTm5iTA1nWd9vhTC5IHhXTnE68zvWzRmH2sRMRmMbAgQTw8+vpVz4lYhQum87zx6+nChUvqAMwLARA5ERHi5biBVr4kgk5Bbke6pPOdRJI2HyPWsmt+B3sFNiJUAEtMeEDKo4c5Ma/KrcbbCqqgN+14iFjQad3p0k/OrbPaCBWC5B7sNdBZ2yrHhCg5GmSCTpmHKazzinuqVyLltqNYynSADM+IwQBvudN6ySd8Uim9i42FuE5rRPhmc3ugGCSd/TjQj+zgZv1YuRqSCphBI95zHP5VfhMTMJlUZjlzakjXiJgieJB204VtXbrZAwtXPEV1DSpYZSSEVoC5pMQNQgJGoolqTg6Q1T5OZvdhEHXKIAkTPIZfMcaysVhcjcRy5xvpXT4rDlY0BkEe8TlM67gc99RR1rCDEOq9xcO4OaBCiIymBpGvqIrX/ANGKt8Cq9kczh+279pVCXGHUktEFtp6H5Crv+pWkk2bZWTA1Uj1U6/CtHtv2etrcC2bqM0QUAbSBAE8WJ4aQSNOQb9ilQAYJ145ogGdp02iJ41pDXhJWv2E4tOmW2vaCwdGW6nqHUekAx61s4LE4UkjOty4CQttgUUkCSWKzmA5AjbU1wuLs5WCnQwDB0IkA6zx/EVSkqwOo2II0410KT8k0jvsV310yQX0gC2ysFHAKiTlHSgrqwYaQeTLr+NcpfYrceGZQGJ0JFFWfaPEpoLpK/st4l8o41cZtdgcTdZR+6fUj6xNOtqNs3o0/GB8qy7ftN/eWLL9VHdn0CR861rXa3Z63ELi4yQrEK3hJInKRlLaHQ+L4VfVXcWJpdkdj94pvXnNvDp7zuNX191N5M6aDoNdq+3+3+/C20C2sOnuWwIzRszkDf1gSdySSV2v2quPM2ryrZtARaKsoQHwqXyZgSdpgADQACspuy7hPhFu5yyMhPooIb5URknywaaAvRSeQO3z3p+7PI9T+RSxWEa3o9t06sGX/AHCh7bLwJAHkfXcfCtbJovJJMktHL8n51F34kr0kfyOlP3k/b06z/ERNIa6nKegy+gEa0gIEmJGUk+Q8zrFPBiIWTyOseQPH871IqNSykfETyAqNtAx1nmTI2+HpVUKyyzhRlMgieU7dZnf+FdD7M4VLKXMSwMgFLUx7x99tp0GnqawcLhO9uKi+87BRpoJ01g7D6CtX2s7UWzdTB2PEtoAEwdWOpOh3O58xWGvKo0ioLe2DYlzJJ1ncnnvtVGZuG3wNSvXNYiATvtrz6VB0IGgJ8tZHnXlmj5GeQf5fGTSL8N/z1pkI069fz1pswNMksVQBwHxn61C5dAj+cev41Bb3T8+nlSuXJ/PX6UUOya2Q2obT/Gfopp6YOf3vlSoplUjn2Egb0xUdYo/F4VLaoC2d2APgYQsxAKlcx0I1kDlMUKbmg02gSBBgbA8DqeOu2tdCle6IaoJweIVoTNHAEwAOumvCmuW8mhMcjBgg7EHiDz40NZZZ0AmI4GD50fgmRSTcTMY8PBQ0jUwRI6cp3qZbbhyPgsFbZWe7cZSICIi5i8n3iSYAA1jjG4q+/jXYt3YCW20yKMoaSNWEnTQGNhw40FfQ5vECsyY0HPYcNjUxg7rnQcBqZEAxB8o41OKbtsdvgMVVAWcq/aGmraxJ9QdPOrcSt28Ce8zgA+8W05mJgbk/HShcVgmTL3jDRSddeHh4GenCfjTLf8WWyHuQM05SIEeIkSQBJ3PLhMVNd0HsbN7GWhbS2LQzWmT9YSW7yBDxKjQ8iCupOvFu1e1w91u6LAEMoE+IuzAMQRMg5dl0MzAJoRcI5AdwyHVQDvmIn3RtpHxpWrV5WTJAYEBTMNMxI/POsVpwW/6lOUgfBvcS6IAJBGsB1UggzmEry571qpjBbfMT+szEZh4hDDgsDXfXrQuMtXrbnPcVgh2VldVg6Kq7RCgeQ+N2CwYvOdACzEgzCD3jEn3Rw9aqWMlb4oFadIV/B2jbm6Gl8rEhVEEhgstBzGJgEzDSIFc72l2eAZSYG+32YLQRpG8Vv9p9nX/CWZWBGgFzPMSrEluMaaaaRvNFdi4a3bl7y94AuYKgQTJgDKWUNMNufTSiOrhHK79h1bo4y/g7rh3FtgqyzaGQPDqw3A8S67a0MEOyiTGsa9f4ivXO0e3MKVZiozAG2ysqrebKSoADNmI8THSYDGZMrXH3LFq5bCKIKqSQoChJtggZt3AJuCTqYB1NPR+LlNeqNDnBR4dnH3bRBg6aDzmJjpUMprWxGDIGbMGnLwPhjTxaRr0nrVKQIjxAsOWu06cNSN+XWu1SMwJbpXMFJAYQRO45Gnt3mX3WYeRNRuLB+fnOtNwqgNTB+0eKt6JdaOUkD5RRye1ZP9bYs3OZKKCesgBv9Vc44ikv40UOzsR2jgyis9lrYJ/s3bj0YXKmtnB3PcxDL0dFYT1ZWn/TXPYhZsW+p/hQN2AFXpJ8zH8IpxnLyJpeDs/6GaP1d2y3lcNsk8T+tCVG/wBl4pB/VXCNyyr3i/5hI+fE1yGExDW2VlYjKytEmDBBgjYjpWvjvaS+903Ui3IUQoiCBG4g/OrWrJCxR1vs0Bh7N7HXVjIGS1pBLbMRwnZQeZIrl+yQzu95yMzsd9dSZJGu3AdBVWP7fxGLRLNx2YBwZLM3+4nQbx0FaioEVV0IiBG+nEazERXNrzv5hxsWXLc8Y6/OmNjcySdBvUHQHUT58BGvAUPads0TrzGxjY/P5bVzVYNsIK+U686hc100Mc9f5caWcbzuevSovcgyx3/hQgTItbHQeRjrUUA5zVqsPzz6VSGAPD8KYFpEcDSqB1/4n6UqB2jLwWPRSxa2LpZSozMRlJPvbGT51C0NdoB5k/PjQ4YA6DrrqfWpoRtqTxiYmujFcoVhye7MAab8td+dULfKEMJzAyCCdCuoII1HnTphWA6sJABk6mNt+FW4fDaGQT5+EfHfhU7AMuKzA+E5hmOddSSYnNM6b7AEzqa0cFaygs+afsgaTyJNVYMMc5tgAIudi0ZQAwAmdzJ0HGi27Uthk0d1E5tFtzrpl97hBM+VZyfZFJFpwyuQHVlkGMup0BPuz03kAb1J8RcwYe3byiGi4SqtmJUZAZg3CAJ90ZSTzp+z7K4lWAYLlEnMTA5naAOGp3IimTAplDsHuSVUXLcuFAABBUxsuWNQOtYyabqXHgtJ1a+pnYfvABM6jrM8eHKD6V0GGbwygl4hczZFPvZ2BlR4QCdTx5SKBvYi9db+qa2pKLlygDQaAJAhixuNpzA6ky/hLeeymV8rgqXuNIDOQGFpcoIygsSSAJkSY1WpPantf37BGPgyu0GWXzq6uARlQIqZgQASoAygAGd5LcOPQ4FVs4EFmIFwhmBCmCQpUpIzTCMAYIEzuDAtplYuuHJQICO8ulYZDK3B/VypYuxgngOgrKv9pkki091QSigCUVkWzkLFMx1aWHkeEwM2nqJR4rf78DXp3NLtLI6KSpS47C4Ltx1AdTIYGFECYhQOZpzgSgW6LuUqUZSAVZ8+Yh0zD3fCYPL4UPjcSzSbl4taEhApuP3roPsZwzLqyySFEDTbS5O0VPdm+gcm2ElSGbwXECyuYZQFzDYFvFETmAlJRVcfe2/2v+DpsGbskAwcrEKToM08SS22kfnSjTgbaIO98K3JKsNZI4Mo2Go34EUFYh7hNrMoBOUiVYAmZ3kHYb02IwwGu5iDz0Osn0+Va+p9yNl2D4w4k2ryh0zMBcAUMFCyULSsxm0JkiNN6zu0cJau/rO5FkZlEWwBAJzqSIEyCPERtHKoDDXgNbNwCWBBttoQJiI1MAnXatBsJfuZgC6jKLptrcZ1C5VyzMxsuhiNuAqV6XeXz/oe77HO9o9lR7qk+EHwsGBHhjQTlMaR8hxAwHZ1xg2W27OCqhQpJkgnbnt6TXZ2MIxhVUyAWM+Eb668J/DzrRtdnOAQcg74GHyq4BUEsqvOUSogtpEb6Vc/ilBU+QULPP8AtLse/a8d1CBucrLcKCQoL5Scs8JiazA34elem3rGFvJcXO73LWYMSYN5AZfJJYZcvhXXUrMRrWA/s8MQ1xxdsqUgQoCK4AYAKpyydACdOfnWl8WmvXtXt/Y3pu9jBYzZTpv5QJHrtQZujXQGRrPPeQeG+3Sult+zFxgU8auq5skK8kqrKoCmeckZtpiubxGFdACykTMHgY5GumGpCeyZDTXJRFWtZIEghhEnKZgTGvL+dVwf4/n0q/C2GdgojidZgftE8q0ZJp9hYXQvoTBgQdhqSeQ316Vp2lYDNwkLEsTBBYMunu6AbzrU++7oJlYiBl8JOmkFZEaHWoXdkXMdBoCTMHUCZ5HfWuOTcmNpCTNB4A8TM/CeOtRbeN4+IkH8DU0YMNYgc9wOOxkxvVTOTx9eu+/xpCFpAnUfHnqOFUnXg2nX886ldcyeQiCTxOsH4U2jDjoInXbh+fOqB12GW2W2qxVI/Pyqi1MnfaZ59Y9B8auLDTrMT8ooYkJRHAceFPUSp6/GnoK2KsZh0tEIQuwBHi0kSBtHHhNS7rIM2VfgPMUqVX4GK1gMRcyHPkWXKtm93KoZj4ddo4cqvwWCNxYw6m4FUG47tBDQCSo08Op5nQ+qpVhrajjFtdq/Ns1hBNpPuQx721s5UayxaDIt3BcYEkkkkhRtAMEweGtD5Lb5Etqc5U5mdpXMAzPAA/ZEzptEHcqlWuOMW78szu3Rt4261q2D3rG6gFhgkhVIljMjU5FRZWNRMmsi32s/eZpB4wygqdpzJtEAf5QOApUqz0IJxtj1G8grs7tBFvuMwcTcGcq0AgFka2BDpqo1mf4p7yd7bNi7czi0M7SwYXCoDQ5MnQDhHClSrTpK79hZdgkWbl5gL126+YoAgaS5DDRixA0kwSTr50sHhhcz21tQbStdc5tctv3gIgHdR1PIU9KubUm4J12VlpW0K3hFMsFB8/nodKvsWRcYKtsFydAIGYgTxiNOtPSq9STjFy8IUVbSNfFezNxLDszhGSQVEsrKcux33PEcPWg8NbKtd7gy1uwzl2UQmWM2QTvEieZpUq83Q+InqaMpy8/LsdGppxjNRRC17Vi0QEu96Rlg92VzMQzXe9zSzEZhEFQSBvFXr2oP0dWIm0bxcoCDdJBYL+sZQsZ1SRB86elXfq/Dacaru1+pzx1JP6FV3tt7rhsqXStou6PqoBbVApXLmECXG+YwBAqAx1y547rTbsLZNyGaGILhHKx7xMgmCYA3pUqzenCOyXhfV/yPJvn3/JELmD/SzcvJ+rJb+rzGTdCTcykCIGpEmh8d3qZVxCLft27ZyrmCG0S+QBmCywzCYXjHlSpVMZvqdPsuPbtzyXiscivBdprbRBbS4WFzNcDXMqMVUjKiroIBJDbg86jibXfKwKACc2rFmA8REE8tvjtSpV14KMrRknlSZh4nshxOg0HPWJAXzEVZ2bhzbJLb6/Aa0qVaubaoiapmil86cDIg9Jj5yKjdwsSZMHqBA5CB1j4UqVZ8McVaKEfQSNf48RpU8aqBVZHzjKpaFZDbb7SGT4ojcaa01KqrckozSCI4bcDpofSlaGwJOo3AG+kjXzpqVMC5tZ4xxPoR8opERw3Gm3HjNKlSRUUgcjpy4n8aVKlVEH//2Q==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2400"/>
          </a:p>
        </p:txBody>
      </p:sp>
      <p:sp>
        <p:nvSpPr>
          <p:cNvPr id="21511" name="AutoShape 12" descr="data:image/jpeg;base64,/9j/4AAQSkZJRgABAQAAAQABAAD/2wCEAAkGBxMSEhQUExQUFBUVFRQWGBcVFxcWFxQXFxUWFhQXFBccHCggGRwlHBcWITEhJSkrLi4uFx8zODMsNygtLisBCgoKDg0OGhAQGywkICQsNCwsLCwvLCwsLCwsLCwsLCwsLCwsLCwsLCwsLCwsLCwsLCwsLDQvLCw0LCwsLCwsLP/AABEIALcBEwMBIgACEQEDEQH/xAAbAAABBQEBAAAAAAAAAAAAAAAEAAECAwUGB//EAEcQAAIBAgQDBQUEBgkDAwUAAAECEQADBBIhMUFRYQUTInGBBjKRobFCctHwFCNSYsHhFTNDU4KSorLxFiRzY5PSNESDwtP/xAAZAQADAQEBAAAAAAAAAAAAAAAAAQIDBAX/xAAuEQACAgEDAwIEBgMBAAAAAAAAAQIREgMhMRNBUSJhBIGR8HGhwdHh8TJSsRT/2gAMAwEAAhEDEQA/ADT2cedSTs486rPaBqaY+ur1EbBC9nVfb7Poe1jAeYo23iBzqW2UqJJgzRCYans3utEq/WobZSSKFsGrFs1bnpG7U2w2GW1VmSqTiulROMFFMLReyiqnHWqHxA50Pcu08RWX3POhLo8qgWpmZatITYPcShbtqi7l8DrQty7O1aJMzbQI9qoG1RGU04WrskFWxVgw1FCKWai2FFKWgOFSa1NW5jT5qLAG/RqrbD0UWqp2qk2IGfDUNcsRxo41S4FUmIFWi7NrnVTCnF0ihgi5k510tyxn7IX/ANO8T8WI/wD3rlBcNdf2Ddz9mYtOKEv5CFI+aNWOpaSfuXE5RbYHCpEiorcq1QKtgSVulTDdKSmlNSUSmlSpUhmAbrikMU3/ABRHD8ih7nOK2Rgwm3jn/wCRRdvGt0rJt3YOlEG+D18xScPYaka6dpEcKIXtQDckVzxxMaR9RVTXZ4n5UukmHUo6wdqD9qpf0p+8PjXIi6edWKeZo6KDrM6hu1T0NVt2mDyrnDNNJo6SF1WdCccDVbY7rWFnNRLGq6SJ6jNh+0aHuY81na05U1SghZsKOLpfplCRTEU8ULJhwxxpxjCfQSfKs+tHFKbNoWmWHuZLrHiEynuk6bliN9V5VMklS8lRbdvwQ/TTUxj6BzU9ViicmaAxhPGpjE1mgVIUsUPM0f0gVFr1AZqbMaMAzDTdqOfrQk0qeIZBDHrUGfrVWUmrreAuNEKdaNkFsfDAuwVYnqYHqTXZ+z3Z/dWMQ129bW1eQ2c2oAbUKZIA4kb1m9ndijDS95e8uxpZkhbYkENiGG23uDU1me0qXL/cd5cZlAJNpfBZt6sqKiLwCgb864dXUlKWMeP1OuEYqCb5AMbbey2Vgeatrldfsuh+0pGoPWqV7QjhXQ9l465bUW3CX7H91d1y/wDifdD8vKjW9nbGI1wjANubF2M4+4+zD4+db9VLaa/YywfMTlx2l0qSY0nhRWI7LZGKsuUjcEQR6VAYeOVVcewU+463DypU/pTUhmUWNIk0eLNS/RTxFVmjPFmblplQ1rrYA4Vatj90/CjqCwMMqafu63u56U/cjiKfVQumzACVIKa6IBP2QflU+4tnUwKXV9g6ZzqzTwa6V8NaA097U9I0jXnM1l3DB0AojqKXAS03HkzxbPKn7k0aDNM9smryJxATbqOSiilLJTsVA1Iir8lWIAOE0WFBfsz2cty41y6P1Nhe8ufvR7iebHSOQNA43Em9de4/vOxY9J2A6AQPSum7bdcPh7eFUeNovX/vESiHyEadAeNc6Pu1nGWTy+hclWwNAp/KiAhPCprhutaWRRTbtE0TawYPA1bbsxxp2tvwNQ5FJEzg0A2A86Eu4dOFErh5PiDH1rQw+DQa5T61OVF42Yg7OY7fOmTs5ydBXS3BI00q7A4dSwDOFH7RnhvoNzUvXpblLRt7GRgeynJCgMWOwEfEk7Dqa6FLSYTXW5fI3EkJ93TT70TyA3p7dxVdjbdsp0E6EjTeOMinN1a53OU+VRthGPDswsU95zJJAmcoBAH8Sepk1tYbs4Ds+7cIl3IEncKrgAfEE/CovcB4VuIs4E+v++ib2X4glycB3TcKkUuCDERqDxHUV0Cooqu6matM7JxAk7eFwC3i071RoLi6XU8j9ryPzoHtPs/KA9q4LlttiNGXo6HUGj3wIqn9E9KTdbw/gcVb9Rii23WlXUk2G1awMx3yXGRfRYMUqvq+xOBzYWrko/8ARBzqxMGOJqckKmCJeA4Vb3oPMUaLKjlRHcjIreALJUEbyPEc3+YR5dKhyRaRl5etQdTWoUXnTplp5Cox2wek0FdskHc10ptoeE0kw44CKpalEvTsy0sOcETBMYhfh3R/jFZgsufsn4V3tvCOcK/hOXMrg6cNG9I/jWOtkc6UdXkHpnPp2bcOymiU7GucQPKa3002qbFuEU3qtgtNIyx2QhC/q8se9+sY5tunh4/Gi/6Oww/sD/7rn+IpNiSNyJ6aikuKWo9Xl/Vlenjb6Ig+As/ZsoPvd6fpeFB4q8uGXvDhbV2GWAr3V4zJDMRw2k+VaYxS9KO7PspezqwDDu3IBE6xE/M1E8q5ZUcfCMjF9msWNx9WueOQSw8WpAMCY224UOez+ldJgGFxTaMT71s/vcV8j9aBe5G+lVGb4E4oyR2bVg7OWjWuinF4CrykTjEETs9eVXLhFHCre+nakWpWwpERaUbCmZai7HgKhLUDskbI5U4sCnQGrAaTGQCCpwKfNTUANpW/Z1wLf4v91YNb+FH/AGTf4vrUT7FRObc1Ubpq826ibVakFDXqra5V5sVW1qjYNyjPSqzuqemG5Vew5H2vlQrd51rYQg8qmR0qVOgcLMe1aPGa2MJhi2Guj9h7dweuZG+o+FV5RyqvHdrDCJJVrjXIVbSGGfMcoZvCcqSfeMa7camc9hxgJMPPGi7OEUVdYwysqlXGeBmRoUg8QrTlb41TiGZDBUqeTCDU5WOkgjuwKZ4CzvyUESx8zoo6n4Gg0vNM1EW4EAQOQ0FKnZVqgfEYO65QXb5VMudbNk5VRu8aS7GTd1AIJ4g6RWsoDiRAcbqNm62//j8JoS9gvAlzWWzIPuqQR/qZvlVS2yOdEYqtiXJ2XnEAcaou43lNObU6mSSSSSeev40v0ccq0VdyZX2AXYsadbFHLYpHDnnVZEYgww1bnssh7x527pvqtZoskca1/ZkfrW/8bfVamb9JUVuZNsMIMmRBEcKL7S/WKLqgSfDcHJ+DeTD5g0HrVlkaiScpImN4pO+UNeGDCyxq1MOeQogrBIkEAnUcetSHnTyFiVLabpT5Dzq0DrTkdRSsdFGSnyGrc450u8FO2GxVkPOphafMKWYUAOBSpZhTg0hiDVuYM/8AaP8A4qwzRNrty1bttZYtnaYhSR4tBJ2FZ6jSW5rpwlN1FWCtUDVhPPSlFXZmUkVWyUSRUSKdhQLkpURSosKBkCUQpU8RUhhV51IYQc6hyRSRZaFsAknUGMscYGpkRGvXXyIqNvC27hbMAdGc8yyLKkncwQPgKT4OdSZJ4nc1f2dhoZv/AB3f9hqdqH3BJXpVjXCVyZjlkGJ0EGdOXpVBw9MUqqTJTaLmYSTAA4ATp8SagaripZqaQNh2Kt/9vZ+9d/3UEE61o4n/AOmsn95/qfwrPDUoiY+XrSy04qQU1QEMlI26tymmoFRT3ZrU9mki8fuN/Cgs/lRGBXM0d61nQnOuUHy8QI1qZN4sqKVq2Ai1Ti3VVztGymjXVBGhkidOYFD/APUWHmAxc8lVvjJAEdarcmkHdzTmzWPiPayyphUd/gB8dZoC77ZN9myo+8xb6AU6Ytjpu5NL9HrlX9o8RGZylsHUKq+NhzAYmB+8fQGs7EduYq6TDuBwFuRHw1JppMWx3n6NVN27aT3riL95lH1NeeXFvt7/AHh++W/jUbOCd2CqFLHYB0k+k0/mHyO6ftjDAgd7mJMAKGeTyGUGh+1PaGxYbIc7MNwgBynkxJGvQTXPOyYVSqXEOIOjvDkWea2oU+Lm3Dz2xSlsb3CfuqT/ALitJDo6W97aL9iyT5uB8gp+tB3fbS8fdS2PMMT6aj6VigWudw+Sqvp75qJu29sjnzuAAD0t/wAaoRoXvajFN/aZR0VY+ME/Og7vbOJYZTfvRuQLjAf5QYqlsUg2tJHCWuH6OBUrOId3W2lu1mYgDwZtToPfzUfIZt+yHZ5uObr6x4VzTO3iOvQhf8R5V3NYGHx6WhlVSQsLKqFDRuQAABJk6DjU7nboUkFSI/a8J+dYdRF4m7NQY1zr+0g5L6uKqPtICYGUk7eKefIdKMgxOkLU1cmfaY8h8aVLqIMSiz7UXPDtGxJrq+z+0xcQE6GvKlxkQOG8D8fhTYbE3nb9Xndt4UTHnGw61nkaUeuXO01XdgPM0Z2R2ktx2W2Udsj+HNGmUydAfpXlD9n4q8ZdTPNmAj51v+xeDfB4g3rhVh3dxAqkzLiBJiKWbewJHZDFjbbz0PwqXfCuKw/ZRUy953OgJ0BMdSTV13BIdJePvkfSKtSfcHGPY7AMp4U8ryrkbVpU90fFi31JqTXidz8ST8Ksg7fGPaGHtklAczTqAY8W/Tasl+0LA+0PST9K5ot1HwJ/hpUA/JhpynT/ABZdPSnGNCbs6Ju2bI2Vj5Df40O/bw+zaYnz+pAisMNOmYnouaPjufzrULjoPeYnooHzMx9auiTYPbl06BFnlqfnI+lC3e2b37a+S5YHmdT8KzyykasVX7oAP+qW+cVV36DYt5lRPp4oH1606EE4jFXW1e+VHIF9ui8fMn1oR7q8C0/tRLH/ABEiPQD1qVu0reIlgs+8xABPGNyx6D1im/TLST3atM++XUPHTwkJ6a9eFMYzWET+szA8FEB+kjXKPPXoag+KEQqQvLMYP3oAJPn6RVJvW/2WP/5B/wDCiLaW8ud0yIdiWlnjcW10zeegHOdKPxEU23LmFtKT0zHQbnVoA6nSrmxQTbI7c8iZE+74fEeu3Kd6ovdqLBVLSqhOxZyW5Z2DjNHLbpVAx4/u7f8ArP1uUWFF1zGuTOdpOpIMSesb1U1123Zj5kmmbtL9y1/ln6saJ7MN7EPktJamJJ7q1CDizkoYFF0GLKcJhHuuERSWPATtzOmg60bjcfbwym1YIa4dLl4EetuzyH73T4E4/txbS9zhiumly+EVTdOshVCxl1OvEepbG/pa4PthfJVEfBN6W7HSQFPkPLh8DvU1Rzsp6b6D4GiT2ze4XrvSHYfSo/0rdOnfXDzOe4aq2KitcLcOyOR9wmT/AJatHZV87Wb2u5Ftvwqt+0rv7bdJa4f41Q7MRr4ifvHy3/O1G4UGjsnEf3N3TaVI+MmisHhWwqPfuqVZgbduYJlvfceQ09TWTawRdltqoLMwUaHcmOe34VpdtXVVltWbqqlkZBGdczTLscoO5+pqZXwNJEexTba7nYMUsq11yWGoTUCI1JbKN+dBXsWHYsUcsxLHxDcnX7HMn4VpXLhtYQDv/HffNJN3+qt6KPdkS+swJHOsdnJ/+4B9b3l+x51KKLMzHawx88568I6VLDB8xm0VhbmoW5pFtoiWg6mg3tht7qHzF3j/AIOlTw1pQLrZ0b9WRAzr71xF3ZQNiaHwCH8X/qf+0Pxpqo7mfsD/AD/zpqm4+w6Y1ooRqB6EfhWnhsbcCqttyoH2SFK/QGfWse2Rufrr6VoW70DQRI1k6ET/ACrz5NrguLD7fbWJtHxol0fuyjfMn4VentfamHV7Z6rI3jhJoZMXAJiRoNzAESOXzNSexauboM28e9x2EMYpR12v8kW0nwzYw3a9q57lxD0kA9dDrRBu9Pr9Pz51xuI7CRhuBwIEQo4kz+NDrgMVbk23bKBqVca66ACdT5cK6I68GQ4s7c3hyB+PzMwPnUe9HKeepA9WNcSvtBiEYB8rAA6MuXgddNeVFWPa1WP622VH7jaDUfZK6c/St1JEUdV3ynQKW6AwP9smovdT7U/dUggeoED51jWu3bFw5VfJP2WUrPESfFPqa0EyQCpF4kAjKZWDxgHM3wA86pNC3CQQ4MZkTjoAvqS0k9NTyqkPbGzEnmUEei5vr8KExFxifETOwERHQCBHkKt7oJ/WEz+wvvf4jqE9ZPTjVWItWx3jaPJiSSraAcSYgDqdKkFtJ/aW3eT73eBB19zx/IedBYjFlhAhV3yrtPMzqx6kmhSfyP5GgDRvLnMtdtsdh+sAgcAAQIHQaUrOBd2CoUdjsq3EJPHQTVOFwZZc7sLdsGC7ZpJ/Ztr9tug9Yp7+PAUpZGRDoxLKbl0fvngP3Bpzmnb7AGpgCgnKt5yNAGVrafe8Uu3T3eebahb2AxLsWZXYncn5AeLQdB6VlkHz8lB+dRyjiB6ginQg5uy7/wDdXfRGP0NVPg7o3t3B5o9DhwOQ8sw/4Fa/YmEu3iW7x7VlNbl3vCAoG4Xr+I5gEewyrsjsS7ffKAUC6s7hgqDedSJOh+HACQX2rjwidxh8y2ftucwe+eJPJen/ABT9s+07OBbsd4llNAwYm5cPNm1IHSep4AZR7cxI2vXQeR1jzk1KTe7HZQbgnf5tpVT3BzEeba0aPaPEn+2MczbtmfiDSPtFiBqblszsO5tf/wA6rcnYCzeUnq2gqAYbCI4mWrS/6iu7EWGJ52V+GgFI9tk6fo+DbnNvj/nFG49jOzcdOgk+gqu2h1MCeGvHid/zNaf9NyY/RcER9xvU/wBZRGG7RW4y21wVpixCiM67n1gcaLYEuwLBs2r2JZRmg27Ov2299tJ2Bif3jyrIe1vKkn7/ABO8ynU1qe3dt7ly3Yw8LZsgwFYDxneYiY11/e6Vyq9m4gbFtNjm/nXJLV3tMuktmbfaOMF1gWTIFVUVQ8hUQaDVJ3k8aEyDgJEge+PQ+71oVbGJ/aM7e8PmKk9i/wCDU5pJJJAG8iSdNqlar/2HsEG2kDeeInbT7mtMzAKyhWM5JJO0awIHOPh8I4G24JFyV0nMTo066Hj50e6lNFPQlYIPPUb1EtaXDYbA9tjAgaeQFNRGT90Hr+RSrG0Vk/JiWhGui/M68quUgatOu06SOE6VULwUaTm5iTA1nWd9vhTC5IHhXTnE68zvWzRmH2sRMRmMbAgQTw8+vpVz4lYhQum87zx6+nChUvqAMwLARA5ERHi5biBVr4kgk5Bbke6pPOdRJI2HyPWsmt+B3sFNiJUAEtMeEDKo4c5Ma/KrcbbCqqgN+14iFjQad3p0k/OrbPaCBWC5B7sNdBZ2yrHhCg5GmSCTpmHKazzinuqVyLltqNYynSADM+IwQBvudN6ySd8Uim9i42FuE5rRPhmc3ugGCSd/TjQj+zgZv1YuRqSCphBI95zHP5VfhMTMJlUZjlzakjXiJgieJB204VtXbrZAwtXPEV1DSpYZSSEVoC5pMQNQgJGoolqTg6Q1T5OZvdhEHXKIAkTPIZfMcaysVhcjcRy5xvpXT4rDlY0BkEe8TlM67gc99RR1rCDEOq9xcO4OaBCiIymBpGvqIrX/ANGKt8Cq9kczh+279pVCXGHUktEFtp6H5Crv+pWkk2bZWTA1Uj1U6/CtHtv2etrcC2bqM0QUAbSBAE8WJ4aQSNOQb9ilQAYJ145ogGdp02iJ41pDXhJWv2E4tOmW2vaCwdGW6nqHUekAx61s4LE4UkjOty4CQttgUUkCSWKzmA5AjbU1wuLs5WCnQwDB0IkA6zx/EVSkqwOo2II0410KT8k0jvsV310yQX0gC2ysFHAKiTlHSgrqwYaQeTLr+NcpfYrceGZQGJ0JFFWfaPEpoLpK/st4l8o41cZtdgcTdZR+6fUj6xNOtqNs3o0/GB8qy7ftN/eWLL9VHdn0CR861rXa3Z63ELi4yQrEK3hJInKRlLaHQ+L4VfVXcWJpdkdj94pvXnNvDp7zuNX191N5M6aDoNdq+3+3+/C20C2sOnuWwIzRszkDf1gSdySSV2v2quPM2ryrZtARaKsoQHwqXyZgSdpgADQACspuy7hPhFu5yyMhPooIb5URknywaaAvRSeQO3z3p+7PI9T+RSxWEa3o9t06sGX/AHCh7bLwJAHkfXcfCtbJovJJMktHL8n51F34kr0kfyOlP3k/b06z/ERNIa6nKegy+gEa0gIEmJGUk+Q8zrFPBiIWTyOseQPH871IqNSykfETyAqNtAx1nmTI2+HpVUKyyzhRlMgieU7dZnf+FdD7M4VLKXMSwMgFLUx7x99tp0GnqawcLhO9uKi+87BRpoJ01g7D6CtX2s7UWzdTB2PEtoAEwdWOpOh3O58xWGvKo0ioLe2DYlzJJ1ncnnvtVGZuG3wNSvXNYiATvtrz6VB0IGgJ8tZHnXlmj5GeQf5fGTSL8N/z1pkI069fz1pswNMksVQBwHxn61C5dAj+cev41Bb3T8+nlSuXJ/PX6UUOya2Q2obT/Gfopp6YOf3vlSoplUjn2Egb0xUdYo/F4VLaoC2d2APgYQsxAKlcx0I1kDlMUKbmg02gSBBgbA8DqeOu2tdCle6IaoJweIVoTNHAEwAOumvCmuW8mhMcjBgg7EHiDz40NZZZ0AmI4GD50fgmRSTcTMY8PBQ0jUwRI6cp3qZbbhyPgsFbZWe7cZSICIi5i8n3iSYAA1jjG4q+/jXYt3YCW20yKMoaSNWEnTQGNhw40FfQ5vECsyY0HPYcNjUxg7rnQcBqZEAxB8o41OKbtsdvgMVVAWcq/aGmraxJ9QdPOrcSt28Ce8zgA+8W05mJgbk/HShcVgmTL3jDRSddeHh4GenCfjTLf8WWyHuQM05SIEeIkSQBJ3PLhMVNd0HsbN7GWhbS2LQzWmT9YSW7yBDxKjQ8iCupOvFu1e1w91u6LAEMoE+IuzAMQRMg5dl0MzAJoRcI5AdwyHVQDvmIn3RtpHxpWrV5WTJAYEBTMNMxI/POsVpwW/6lOUgfBvcS6IAJBGsB1UggzmEry571qpjBbfMT+szEZh4hDDgsDXfXrQuMtXrbnPcVgh2VldVg6Kq7RCgeQ+N2CwYvOdACzEgzCD3jEn3Rw9aqWMlb4oFadIV/B2jbm6Gl8rEhVEEhgstBzGJgEzDSIFc72l2eAZSYG+32YLQRpG8Vv9p9nX/CWZWBGgFzPMSrEluMaaaaRvNFdi4a3bl7y94AuYKgQTJgDKWUNMNufTSiOrhHK79h1bo4y/g7rh3FtgqyzaGQPDqw3A8S67a0MEOyiTGsa9f4ivXO0e3MKVZiozAG2ysqrebKSoADNmI8THSYDGZMrXH3LFq5bCKIKqSQoChJtggZt3AJuCTqYB1NPR+LlNeqNDnBR4dnH3bRBg6aDzmJjpUMprWxGDIGbMGnLwPhjTxaRr0nrVKQIjxAsOWu06cNSN+XWu1SMwJbpXMFJAYQRO45Gnt3mX3WYeRNRuLB+fnOtNwqgNTB+0eKt6JdaOUkD5RRye1ZP9bYs3OZKKCesgBv9Vc44ikv40UOzsR2jgyis9lrYJ/s3bj0YXKmtnB3PcxDL0dFYT1ZWn/TXPYhZsW+p/hQN2AFXpJ8zH8IpxnLyJpeDs/6GaP1d2y3lcNsk8T+tCVG/wBl4pB/VXCNyyr3i/5hI+fE1yGExDW2VlYjKytEmDBBgjYjpWvjvaS+903Ui3IUQoiCBG4g/OrWrJCxR1vs0Bh7N7HXVjIGS1pBLbMRwnZQeZIrl+yQzu95yMzsd9dSZJGu3AdBVWP7fxGLRLNx2YBwZLM3+4nQbx0FaioEVV0IiBG+nEazERXNrzv5hxsWXLc8Y6/OmNjcySdBvUHQHUT58BGvAUPads0TrzGxjY/P5bVzVYNsIK+U686hc100Mc9f5caWcbzuevSovcgyx3/hQgTItbHQeRjrUUA5zVqsPzz6VSGAPD8KYFpEcDSqB1/4n6UqB2jLwWPRSxa2LpZSozMRlJPvbGT51C0NdoB5k/PjQ4YA6DrrqfWpoRtqTxiYmujFcoVhye7MAab8td+dULfKEMJzAyCCdCuoII1HnTphWA6sJABk6mNt+FW4fDaGQT5+EfHfhU7AMuKzA+E5hmOddSSYnNM6b7AEzqa0cFaygs+afsgaTyJNVYMMc5tgAIudi0ZQAwAmdzJ0HGi27Uthk0d1E5tFtzrpl97hBM+VZyfZFJFpwyuQHVlkGMup0BPuz03kAb1J8RcwYe3byiGi4SqtmJUZAZg3CAJ90ZSTzp+z7K4lWAYLlEnMTA5naAOGp3IimTAplDsHuSVUXLcuFAABBUxsuWNQOtYyabqXHgtJ1a+pnYfvABM6jrM8eHKD6V0GGbwygl4hczZFPvZ2BlR4QCdTx5SKBvYi9db+qa2pKLlygDQaAJAhixuNpzA6ky/hLeeymV8rgqXuNIDOQGFpcoIygsSSAJkSY1WpPantf37BGPgyu0GWXzq6uARlQIqZgQASoAygAGd5LcOPQ4FVs4EFmIFwhmBCmCQpUpIzTCMAYIEzuDAtplYuuHJQICO8ulYZDK3B/VypYuxgngOgrKv9pkki091QSigCUVkWzkLFMx1aWHkeEwM2nqJR4rf78DXp3NLtLI6KSpS47C4Ltx1AdTIYGFECYhQOZpzgSgW6LuUqUZSAVZ8+Yh0zD3fCYPL4UPjcSzSbl4taEhApuP3roPsZwzLqyySFEDTbS5O0VPdm+gcm2ElSGbwXECyuYZQFzDYFvFETmAlJRVcfe2/2v+DpsGbskAwcrEKToM08SS22kfnSjTgbaIO98K3JKsNZI4Mo2Go34EUFYh7hNrMoBOUiVYAmZ3kHYb02IwwGu5iDz0Osn0+Va+p9yNl2D4w4k2ryh0zMBcAUMFCyULSsxm0JkiNN6zu0cJau/rO5FkZlEWwBAJzqSIEyCPERtHKoDDXgNbNwCWBBttoQJiI1MAnXatBsJfuZgC6jKLptrcZ1C5VyzMxsuhiNuAqV6XeXz/oe77HO9o9lR7qk+EHwsGBHhjQTlMaR8hxAwHZ1xg2W27OCqhQpJkgnbnt6TXZ2MIxhVUyAWM+Eb668J/DzrRtdnOAQcg74GHyq4BUEsqvOUSogtpEb6Vc/ilBU+QULPP8AtLse/a8d1CBucrLcKCQoL5Scs8JiazA34elem3rGFvJcXO73LWYMSYN5AZfJJYZcvhXXUrMRrWA/s8MQ1xxdsqUgQoCK4AYAKpyydACdOfnWl8WmvXtXt/Y3pu9jBYzZTpv5QJHrtQZujXQGRrPPeQeG+3Sult+zFxgU8auq5skK8kqrKoCmeckZtpiubxGFdACykTMHgY5GumGpCeyZDTXJRFWtZIEghhEnKZgTGvL+dVwf4/n0q/C2GdgojidZgftE8q0ZJp9hYXQvoTBgQdhqSeQ316Vp2lYDNwkLEsTBBYMunu6AbzrU++7oJlYiBl8JOmkFZEaHWoXdkXMdBoCTMHUCZ5HfWuOTcmNpCTNB4A8TM/CeOtRbeN4+IkH8DU0YMNYgc9wOOxkxvVTOTx9eu+/xpCFpAnUfHnqOFUnXg2nX886ldcyeQiCTxOsH4U2jDjoInXbh+fOqB12GW2W2qxVI/Pyqi1MnfaZ59Y9B8auLDTrMT8ooYkJRHAceFPUSp6/GnoK2KsZh0tEIQuwBHi0kSBtHHhNS7rIM2VfgPMUqVX4GK1gMRcyHPkWXKtm93KoZj4ddo4cqvwWCNxYw6m4FUG47tBDQCSo08Op5nQ+qpVhrajjFtdq/Ns1hBNpPuQx721s5UayxaDIt3BcYEkkkkhRtAMEweGtD5Lb5Etqc5U5mdpXMAzPAA/ZEzptEHcqlWuOMW78szu3Rt4261q2D3rG6gFhgkhVIljMjU5FRZWNRMmsi32s/eZpB4wygqdpzJtEAf5QOApUqz0IJxtj1G8grs7tBFvuMwcTcGcq0AgFka2BDpqo1mf4p7yd7bNi7czi0M7SwYXCoDQ5MnQDhHClSrTpK79hZdgkWbl5gL126+YoAgaS5DDRixA0kwSTr50sHhhcz21tQbStdc5tctv3gIgHdR1PIU9KubUm4J12VlpW0K3hFMsFB8/nodKvsWRcYKtsFydAIGYgTxiNOtPSq9STjFy8IUVbSNfFezNxLDszhGSQVEsrKcux33PEcPWg8NbKtd7gy1uwzl2UQmWM2QTvEieZpUq83Q+InqaMpy8/LsdGppxjNRRC17Vi0QEu96Rlg92VzMQzXe9zSzEZhEFQSBvFXr2oP0dWIm0bxcoCDdJBYL+sZQsZ1SRB86elXfq/Dacaru1+pzx1JP6FV3tt7rhsqXStou6PqoBbVApXLmECXG+YwBAqAx1y547rTbsLZNyGaGILhHKx7xMgmCYA3pUqzenCOyXhfV/yPJvn3/JELmD/SzcvJ+rJb+rzGTdCTcykCIGpEmh8d3qZVxCLft27ZyrmCG0S+QBmCywzCYXjHlSpVMZvqdPsuPbtzyXiscivBdprbRBbS4WFzNcDXMqMVUjKiroIBJDbg86jibXfKwKACc2rFmA8REE8tvjtSpV14KMrRknlSZh4nshxOg0HPWJAXzEVZ2bhzbJLb6/Aa0qVaubaoiapmil86cDIg9Jj5yKjdwsSZMHqBA5CB1j4UqVZ8McVaKEfQSNf48RpU8aqBVZHzjKpaFZDbb7SGT4ojcaa01KqrckozSCI4bcDpofSlaGwJOo3AG+kjXzpqVMC5tZ4xxPoR8opERw3Gm3HjNKlSRUUgcjpy4n8aVKlVEH//2Q==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2400"/>
          </a:p>
        </p:txBody>
      </p:sp>
      <p:sp>
        <p:nvSpPr>
          <p:cNvPr id="21512" name="AutoShape 14" descr="data:image/jpeg;base64,/9j/4AAQSkZJRgABAQAAAQABAAD/2wCEAAkGBxMSEhQUExQUFBUVFRQWGBcVFxcWFxQXFxUWFhQXFBccHCggGRwlHBcWITEhJSkrLi4uFx8zODMsNygtLisBCgoKDg0OGhAQGywkICQsNCwsLCwvLCwsLCwsLCwsLCwsLCwsLCwsLCwsLCwsLCwsLCwsLDQvLCw0LCwsLCwsLP/AABEIALcBEwMBIgACEQEDEQH/xAAbAAABBQEBAAAAAAAAAAAAAAAEAAECAwUGB//EAEcQAAIBAgQDBQUEBgkDAwUAAAECEQADBBIhMUFRYQUTInGBBjKRobFCctHwFCNSYsHhFTNDU4KSorLxFiRzY5PSNESDwtP/xAAZAQADAQEBAAAAAAAAAAAAAAAAAQIDBAX/xAAuEQACAgEDAwIEBgMBAAAAAAAAAQIREgMhMRNBUSJhBIGR8HGhwdHh8TJSsRT/2gAMAwEAAhEDEQA/ADT2cedSTs486rPaBqaY+ur1EbBC9nVfb7Poe1jAeYo23iBzqW2UqJJgzRCYans3utEq/WobZSSKFsGrFs1bnpG7U2w2GW1VmSqTiulROMFFMLReyiqnHWqHxA50Pcu08RWX3POhLo8qgWpmZatITYPcShbtqi7l8DrQty7O1aJMzbQI9qoG1RGU04WrskFWxVgw1FCKWai2FFKWgOFSa1NW5jT5qLAG/RqrbD0UWqp2qk2IGfDUNcsRxo41S4FUmIFWi7NrnVTCnF0ihgi5k510tyxn7IX/ANO8T8WI/wD3rlBcNdf2Ddz9mYtOKEv5CFI+aNWOpaSfuXE5RbYHCpEiorcq1QKtgSVulTDdKSmlNSUSmlSpUhmAbrikMU3/ABRHD8ih7nOK2Rgwm3jn/wCRRdvGt0rJt3YOlEG+D18xScPYaka6dpEcKIXtQDckVzxxMaR9RVTXZ4n5UukmHUo6wdqD9qpf0p+8PjXIi6edWKeZo6KDrM6hu1T0NVt2mDyrnDNNJo6SF1WdCccDVbY7rWFnNRLGq6SJ6jNh+0aHuY81na05U1SghZsKOLpfplCRTEU8ULJhwxxpxjCfQSfKs+tHFKbNoWmWHuZLrHiEynuk6bliN9V5VMklS8lRbdvwQ/TTUxj6BzU9ViicmaAxhPGpjE1mgVIUsUPM0f0gVFr1AZqbMaMAzDTdqOfrQk0qeIZBDHrUGfrVWUmrreAuNEKdaNkFsfDAuwVYnqYHqTXZ+z3Z/dWMQ129bW1eQ2c2oAbUKZIA4kb1m9ndijDS95e8uxpZkhbYkENiGG23uDU1me0qXL/cd5cZlAJNpfBZt6sqKiLwCgb864dXUlKWMeP1OuEYqCb5AMbbey2Vgeatrldfsuh+0pGoPWqV7QjhXQ9l465bUW3CX7H91d1y/wDifdD8vKjW9nbGI1wjANubF2M4+4+zD4+db9VLaa/YywfMTlx2l0qSY0nhRWI7LZGKsuUjcEQR6VAYeOVVcewU+463DypU/pTUhmUWNIk0eLNS/RTxFVmjPFmblplQ1rrYA4Vatj90/CjqCwMMqafu63u56U/cjiKfVQumzACVIKa6IBP2QflU+4tnUwKXV9g6ZzqzTwa6V8NaA097U9I0jXnM1l3DB0AojqKXAS03HkzxbPKn7k0aDNM9smryJxATbqOSiilLJTsVA1Iir8lWIAOE0WFBfsz2cty41y6P1Nhe8ufvR7iebHSOQNA43Em9de4/vOxY9J2A6AQPSum7bdcPh7eFUeNovX/vESiHyEadAeNc6Pu1nGWTy+hclWwNAp/KiAhPCprhutaWRRTbtE0TawYPA1bbsxxp2tvwNQ5FJEzg0A2A86Eu4dOFErh5PiDH1rQw+DQa5T61OVF42Yg7OY7fOmTs5ydBXS3BI00q7A4dSwDOFH7RnhvoNzUvXpblLRt7GRgeynJCgMWOwEfEk7Dqa6FLSYTXW5fI3EkJ93TT70TyA3p7dxVdjbdsp0E6EjTeOMinN1a53OU+VRthGPDswsU95zJJAmcoBAH8Sepk1tYbs4Ds+7cIl3IEncKrgAfEE/CovcB4VuIs4E+v++ib2X4glycB3TcKkUuCDERqDxHUV0Cooqu6matM7JxAk7eFwC3i071RoLi6XU8j9ryPzoHtPs/KA9q4LlttiNGXo6HUGj3wIqn9E9KTdbw/gcVb9Rii23WlXUk2G1awMx3yXGRfRYMUqvq+xOBzYWrko/8ARBzqxMGOJqckKmCJeA4Vb3oPMUaLKjlRHcjIreALJUEbyPEc3+YR5dKhyRaRl5etQdTWoUXnTplp5Cox2wek0FdskHc10ptoeE0kw44CKpalEvTsy0sOcETBMYhfh3R/jFZgsufsn4V3tvCOcK/hOXMrg6cNG9I/jWOtkc6UdXkHpnPp2bcOymiU7GucQPKa3002qbFuEU3qtgtNIyx2QhC/q8se9+sY5tunh4/Gi/6Oww/sD/7rn+IpNiSNyJ6aikuKWo9Xl/Vlenjb6Ig+As/ZsoPvd6fpeFB4q8uGXvDhbV2GWAr3V4zJDMRw2k+VaYxS9KO7PspezqwDDu3IBE6xE/M1E8q5ZUcfCMjF9msWNx9WueOQSw8WpAMCY224UOez+ldJgGFxTaMT71s/vcV8j9aBe5G+lVGb4E4oyR2bVg7OWjWuinF4CrykTjEETs9eVXLhFHCre+nakWpWwpERaUbCmZai7HgKhLUDskbI5U4sCnQGrAaTGQCCpwKfNTUANpW/Z1wLf4v91YNb+FH/AGTf4vrUT7FRObc1Ubpq826ibVakFDXqra5V5sVW1qjYNyjPSqzuqemG5Vew5H2vlQrd51rYQg8qmR0qVOgcLMe1aPGa2MJhi2Guj9h7dweuZG+o+FV5RyqvHdrDCJJVrjXIVbSGGfMcoZvCcqSfeMa7camc9hxgJMPPGi7OEUVdYwysqlXGeBmRoUg8QrTlb41TiGZDBUqeTCDU5WOkgjuwKZ4CzvyUESx8zoo6n4Gg0vNM1EW4EAQOQ0FKnZVqgfEYO65QXb5VMudbNk5VRu8aS7GTd1AIJ4g6RWsoDiRAcbqNm62//j8JoS9gvAlzWWzIPuqQR/qZvlVS2yOdEYqtiXJ2XnEAcaou43lNObU6mSSSSSeev40v0ccq0VdyZX2AXYsadbFHLYpHDnnVZEYgww1bnssh7x527pvqtZoskca1/ZkfrW/8bfVamb9JUVuZNsMIMmRBEcKL7S/WKLqgSfDcHJ+DeTD5g0HrVlkaiScpImN4pO+UNeGDCyxq1MOeQogrBIkEAnUcetSHnTyFiVLabpT5Dzq0DrTkdRSsdFGSnyGrc450u8FO2GxVkPOphafMKWYUAOBSpZhTg0hiDVuYM/8AaP8A4qwzRNrty1bttZYtnaYhSR4tBJ2FZ6jSW5rpwlN1FWCtUDVhPPSlFXZmUkVWyUSRUSKdhQLkpURSosKBkCUQpU8RUhhV51IYQc6hyRSRZaFsAknUGMscYGpkRGvXXyIqNvC27hbMAdGc8yyLKkncwQPgKT4OdSZJ4nc1f2dhoZv/AB3f9hqdqH3BJXpVjXCVyZjlkGJ0EGdOXpVBw9MUqqTJTaLmYSTAA4ATp8SagaripZqaQNh2Kt/9vZ+9d/3UEE61o4n/AOmsn95/qfwrPDUoiY+XrSy04qQU1QEMlI26tymmoFRT3ZrU9mki8fuN/Cgs/lRGBXM0d61nQnOuUHy8QI1qZN4sqKVq2Ai1Ti3VVztGymjXVBGhkidOYFD/APUWHmAxc8lVvjJAEdarcmkHdzTmzWPiPayyphUd/gB8dZoC77ZN9myo+8xb6AU6Ytjpu5NL9HrlX9o8RGZylsHUKq+NhzAYmB+8fQGs7EduYq6TDuBwFuRHw1JppMWx3n6NVN27aT3riL95lH1NeeXFvt7/AHh++W/jUbOCd2CqFLHYB0k+k0/mHyO6ftjDAgd7mJMAKGeTyGUGh+1PaGxYbIc7MNwgBynkxJGvQTXPOyYVSqXEOIOjvDkWea2oU+Lm3Dz2xSlsb3CfuqT/ALitJDo6W97aL9iyT5uB8gp+tB3fbS8fdS2PMMT6aj6VigWudw+Sqvp75qJu29sjnzuAAD0t/wAaoRoXvajFN/aZR0VY+ME/Og7vbOJYZTfvRuQLjAf5QYqlsUg2tJHCWuH6OBUrOId3W2lu1mYgDwZtToPfzUfIZt+yHZ5uObr6x4VzTO3iOvQhf8R5V3NYGHx6WhlVSQsLKqFDRuQAABJk6DjU7nboUkFSI/a8J+dYdRF4m7NQY1zr+0g5L6uKqPtICYGUk7eKefIdKMgxOkLU1cmfaY8h8aVLqIMSiz7UXPDtGxJrq+z+0xcQE6GvKlxkQOG8D8fhTYbE3nb9Xndt4UTHnGw61nkaUeuXO01XdgPM0Z2R2ktx2W2Udsj+HNGmUydAfpXlD9n4q8ZdTPNmAj51v+xeDfB4g3rhVh3dxAqkzLiBJiKWbewJHZDFjbbz0PwqXfCuKw/ZRUy953OgJ0BMdSTV13BIdJePvkfSKtSfcHGPY7AMp4U8ryrkbVpU90fFi31JqTXidz8ST8Ksg7fGPaGHtklAczTqAY8W/Tasl+0LA+0PST9K5ot1HwJ/hpUA/JhpynT/ABZdPSnGNCbs6Ju2bI2Vj5Df40O/bw+zaYnz+pAisMNOmYnouaPjufzrULjoPeYnooHzMx9auiTYPbl06BFnlqfnI+lC3e2b37a+S5YHmdT8KzyykasVX7oAP+qW+cVV36DYt5lRPp4oH1606EE4jFXW1e+VHIF9ui8fMn1oR7q8C0/tRLH/ABEiPQD1qVu0reIlgs+8xABPGNyx6D1im/TLST3atM++XUPHTwkJ6a9eFMYzWET+szA8FEB+kjXKPPXoag+KEQqQvLMYP3oAJPn6RVJvW/2WP/5B/wDCiLaW8ud0yIdiWlnjcW10zeegHOdKPxEU23LmFtKT0zHQbnVoA6nSrmxQTbI7c8iZE+74fEeu3Kd6ovdqLBVLSqhOxZyW5Z2DjNHLbpVAx4/u7f8ArP1uUWFF1zGuTOdpOpIMSesb1U1123Zj5kmmbtL9y1/ln6saJ7MN7EPktJamJJ7q1CDizkoYFF0GLKcJhHuuERSWPATtzOmg60bjcfbwym1YIa4dLl4EetuzyH73T4E4/txbS9zhiumly+EVTdOshVCxl1OvEepbG/pa4PthfJVEfBN6W7HSQFPkPLh8DvU1Rzsp6b6D4GiT2ze4XrvSHYfSo/0rdOnfXDzOe4aq2KitcLcOyOR9wmT/AJatHZV87Wb2u5Ftvwqt+0rv7bdJa4f41Q7MRr4ifvHy3/O1G4UGjsnEf3N3TaVI+MmisHhWwqPfuqVZgbduYJlvfceQ09TWTawRdltqoLMwUaHcmOe34VpdtXVVltWbqqlkZBGdczTLscoO5+pqZXwNJEexTba7nYMUsq11yWGoTUCI1JbKN+dBXsWHYsUcsxLHxDcnX7HMn4VpXLhtYQDv/HffNJN3+qt6KPdkS+swJHOsdnJ/+4B9b3l+x51KKLMzHawx88568I6VLDB8xm0VhbmoW5pFtoiWg6mg3tht7qHzF3j/AIOlTw1pQLrZ0b9WRAzr71xF3ZQNiaHwCH8X/qf+0Pxpqo7mfsD/AD/zpqm4+w6Y1ooRqB6EfhWnhsbcCqttyoH2SFK/QGfWse2Rufrr6VoW70DQRI1k6ET/ACrz5NrguLD7fbWJtHxol0fuyjfMn4VentfamHV7Z6rI3jhJoZMXAJiRoNzAESOXzNSexauboM28e9x2EMYpR12v8kW0nwzYw3a9q57lxD0kA9dDrRBu9Pr9Pz51xuI7CRhuBwIEQo4kz+NDrgMVbk23bKBqVca66ACdT5cK6I68GQ4s7c3hyB+PzMwPnUe9HKeepA9WNcSvtBiEYB8rAA6MuXgddNeVFWPa1WP622VH7jaDUfZK6c/St1JEUdV3ynQKW6AwP9smovdT7U/dUggeoED51jWu3bFw5VfJP2WUrPESfFPqa0EyQCpF4kAjKZWDxgHM3wA86pNC3CQQ4MZkTjoAvqS0k9NTyqkPbGzEnmUEei5vr8KExFxifETOwERHQCBHkKt7oJ/WEz+wvvf4jqE9ZPTjVWItWx3jaPJiSSraAcSYgDqdKkFtJ/aW3eT73eBB19zx/IedBYjFlhAhV3yrtPMzqx6kmhSfyP5GgDRvLnMtdtsdh+sAgcAAQIHQaUrOBd2CoUdjsq3EJPHQTVOFwZZc7sLdsGC7ZpJ/Ztr9tug9Yp7+PAUpZGRDoxLKbl0fvngP3Bpzmnb7AGpgCgnKt5yNAGVrafe8Uu3T3eebahb2AxLsWZXYncn5AeLQdB6VlkHz8lB+dRyjiB6ginQg5uy7/wDdXfRGP0NVPg7o3t3B5o9DhwOQ8sw/4Fa/YmEu3iW7x7VlNbl3vCAoG4Xr+I5gEewyrsjsS7ffKAUC6s7hgqDedSJOh+HACQX2rjwidxh8y2ftucwe+eJPJen/ABT9s+07OBbsd4llNAwYm5cPNm1IHSep4AZR7cxI2vXQeR1jzk1KTe7HZQbgnf5tpVT3BzEeba0aPaPEn+2MczbtmfiDSPtFiBqblszsO5tf/wA6rcnYCzeUnq2gqAYbCI4mWrS/6iu7EWGJ52V+GgFI9tk6fo+DbnNvj/nFG49jOzcdOgk+gqu2h1MCeGvHid/zNaf9NyY/RcER9xvU/wBZRGG7RW4y21wVpixCiM67n1gcaLYEuwLBs2r2JZRmg27Ov2299tJ2Bif3jyrIe1vKkn7/ABO8ynU1qe3dt7ly3Yw8LZsgwFYDxneYiY11/e6Vyq9m4gbFtNjm/nXJLV3tMuktmbfaOMF1gWTIFVUVQ8hUQaDVJ3k8aEyDgJEge+PQ+71oVbGJ/aM7e8PmKk9i/wCDU5pJJJAG8iSdNqlar/2HsEG2kDeeInbT7mtMzAKyhWM5JJO0awIHOPh8I4G24JFyV0nMTo066Hj50e6lNFPQlYIPPUb1EtaXDYbA9tjAgaeQFNRGT90Hr+RSrG0Vk/JiWhGui/M68quUgatOu06SOE6VULwUaTm5iTA1nWd9vhTC5IHhXTnE68zvWzRmH2sRMRmMbAgQTw8+vpVz4lYhQum87zx6+nChUvqAMwLARA5ERHi5biBVr4kgk5Bbke6pPOdRJI2HyPWsmt+B3sFNiJUAEtMeEDKo4c5Ma/KrcbbCqqgN+14iFjQad3p0k/OrbPaCBWC5B7sNdBZ2yrHhCg5GmSCTpmHKazzinuqVyLltqNYynSADM+IwQBvudN6ySd8Uim9i42FuE5rRPhmc3ugGCSd/TjQj+zgZv1YuRqSCphBI95zHP5VfhMTMJlUZjlzakjXiJgieJB204VtXbrZAwtXPEV1DSpYZSSEVoC5pMQNQgJGoolqTg6Q1T5OZvdhEHXKIAkTPIZfMcaysVhcjcRy5xvpXT4rDlY0BkEe8TlM67gc99RR1rCDEOq9xcO4OaBCiIymBpGvqIrX/ANGKt8Cq9kczh+279pVCXGHUktEFtp6H5Crv+pWkk2bZWTA1Uj1U6/CtHtv2etrcC2bqM0QUAbSBAE8WJ4aQSNOQb9ilQAYJ145ogGdp02iJ41pDXhJWv2E4tOmW2vaCwdGW6nqHUekAx61s4LE4UkjOty4CQttgUUkCSWKzmA5AjbU1wuLs5WCnQwDB0IkA6zx/EVSkqwOo2II0410KT8k0jvsV310yQX0gC2ysFHAKiTlHSgrqwYaQeTLr+NcpfYrceGZQGJ0JFFWfaPEpoLpK/st4l8o41cZtdgcTdZR+6fUj6xNOtqNs3o0/GB8qy7ftN/eWLL9VHdn0CR861rXa3Z63ELi4yQrEK3hJInKRlLaHQ+L4VfVXcWJpdkdj94pvXnNvDp7zuNX191N5M6aDoNdq+3+3+/C20C2sOnuWwIzRszkDf1gSdySSV2v2quPM2ryrZtARaKsoQHwqXyZgSdpgADQACspuy7hPhFu5yyMhPooIb5URknywaaAvRSeQO3z3p+7PI9T+RSxWEa3o9t06sGX/AHCh7bLwJAHkfXcfCtbJovJJMktHL8n51F34kr0kfyOlP3k/b06z/ERNIa6nKegy+gEa0gIEmJGUk+Q8zrFPBiIWTyOseQPH871IqNSykfETyAqNtAx1nmTI2+HpVUKyyzhRlMgieU7dZnf+FdD7M4VLKXMSwMgFLUx7x99tp0GnqawcLhO9uKi+87BRpoJ01g7D6CtX2s7UWzdTB2PEtoAEwdWOpOh3O58xWGvKo0ioLe2DYlzJJ1ncnnvtVGZuG3wNSvXNYiATvtrz6VB0IGgJ8tZHnXlmj5GeQf5fGTSL8N/z1pkI069fz1pswNMksVQBwHxn61C5dAj+cev41Bb3T8+nlSuXJ/PX6UUOya2Q2obT/Gfopp6YOf3vlSoplUjn2Egb0xUdYo/F4VLaoC2d2APgYQsxAKlcx0I1kDlMUKbmg02gSBBgbA8DqeOu2tdCle6IaoJweIVoTNHAEwAOumvCmuW8mhMcjBgg7EHiDz40NZZZ0AmI4GD50fgmRSTcTMY8PBQ0jUwRI6cp3qZbbhyPgsFbZWe7cZSICIi5i8n3iSYAA1jjG4q+/jXYt3YCW20yKMoaSNWEnTQGNhw40FfQ5vECsyY0HPYcNjUxg7rnQcBqZEAxB8o41OKbtsdvgMVVAWcq/aGmraxJ9QdPOrcSt28Ce8zgA+8W05mJgbk/HShcVgmTL3jDRSddeHh4GenCfjTLf8WWyHuQM05SIEeIkSQBJ3PLhMVNd0HsbN7GWhbS2LQzWmT9YSW7yBDxKjQ8iCupOvFu1e1w91u6LAEMoE+IuzAMQRMg5dl0MzAJoRcI5AdwyHVQDvmIn3RtpHxpWrV5WTJAYEBTMNMxI/POsVpwW/6lOUgfBvcS6IAJBGsB1UggzmEry571qpjBbfMT+szEZh4hDDgsDXfXrQuMtXrbnPcVgh2VldVg6Kq7RCgeQ+N2CwYvOdACzEgzCD3jEn3Rw9aqWMlb4oFadIV/B2jbm6Gl8rEhVEEhgstBzGJgEzDSIFc72l2eAZSYG+32YLQRpG8Vv9p9nX/CWZWBGgFzPMSrEluMaaaaRvNFdi4a3bl7y94AuYKgQTJgDKWUNMNufTSiOrhHK79h1bo4y/g7rh3FtgqyzaGQPDqw3A8S67a0MEOyiTGsa9f4ivXO0e3MKVZiozAG2ysqrebKSoADNmI8THSYDGZMrXH3LFq5bCKIKqSQoChJtggZt3AJuCTqYB1NPR+LlNeqNDnBR4dnH3bRBg6aDzmJjpUMprWxGDIGbMGnLwPhjTxaRr0nrVKQIjxAsOWu06cNSN+XWu1SMwJbpXMFJAYQRO45Gnt3mX3WYeRNRuLB+fnOtNwqgNTB+0eKt6JdaOUkD5RRye1ZP9bYs3OZKKCesgBv9Vc44ikv40UOzsR2jgyis9lrYJ/s3bj0YXKmtnB3PcxDL0dFYT1ZWn/TXPYhZsW+p/hQN2AFXpJ8zH8IpxnLyJpeDs/6GaP1d2y3lcNsk8T+tCVG/wBl4pB/VXCNyyr3i/5hI+fE1yGExDW2VlYjKytEmDBBgjYjpWvjvaS+903Ui3IUQoiCBG4g/OrWrJCxR1vs0Bh7N7HXVjIGS1pBLbMRwnZQeZIrl+yQzu95yMzsd9dSZJGu3AdBVWP7fxGLRLNx2YBwZLM3+4nQbx0FaioEVV0IiBG+nEazERXNrzv5hxsWXLc8Y6/OmNjcySdBvUHQHUT58BGvAUPads0TrzGxjY/P5bVzVYNsIK+U686hc100Mc9f5caWcbzuevSovcgyx3/hQgTItbHQeRjrUUA5zVqsPzz6VSGAPD8KYFpEcDSqB1/4n6UqB2jLwWPRSxa2LpZSozMRlJPvbGT51C0NdoB5k/PjQ4YA6DrrqfWpoRtqTxiYmujFcoVhye7MAab8td+dULfKEMJzAyCCdCuoII1HnTphWA6sJABk6mNt+FW4fDaGQT5+EfHfhU7AMuKzA+E5hmOddSSYnNM6b7AEzqa0cFaygs+afsgaTyJNVYMMc5tgAIudi0ZQAwAmdzJ0HGi27Uthk0d1E5tFtzrpl97hBM+VZyfZFJFpwyuQHVlkGMup0BPuz03kAb1J8RcwYe3byiGi4SqtmJUZAZg3CAJ90ZSTzp+z7K4lWAYLlEnMTA5naAOGp3IimTAplDsHuSVUXLcuFAABBUxsuWNQOtYyabqXHgtJ1a+pnYfvABM6jrM8eHKD6V0GGbwygl4hczZFPvZ2BlR4QCdTx5SKBvYi9db+qa2pKLlygDQaAJAhixuNpzA6ky/hLeeymV8rgqXuNIDOQGFpcoIygsSSAJkSY1WpPantf37BGPgyu0GWXzq6uARlQIqZgQASoAygAGd5LcOPQ4FVs4EFmIFwhmBCmCQpUpIzTCMAYIEzuDAtplYuuHJQICO8ulYZDK3B/VypYuxgngOgrKv9pkki091QSigCUVkWzkLFMx1aWHkeEwM2nqJR4rf78DXp3NLtLI6KSpS47C4Ltx1AdTIYGFECYhQOZpzgSgW6LuUqUZSAVZ8+Yh0zD3fCYPL4UPjcSzSbl4taEhApuP3roPsZwzLqyySFEDTbS5O0VPdm+gcm2ElSGbwXECyuYZQFzDYFvFETmAlJRVcfe2/2v+DpsGbskAwcrEKToM08SS22kfnSjTgbaIO98K3JKsNZI4Mo2Go34EUFYh7hNrMoBOUiVYAmZ3kHYb02IwwGu5iDz0Osn0+Va+p9yNl2D4w4k2ryh0zMBcAUMFCyULSsxm0JkiNN6zu0cJau/rO5FkZlEWwBAJzqSIEyCPERtHKoDDXgNbNwCWBBttoQJiI1MAnXatBsJfuZgC6jKLptrcZ1C5VyzMxsuhiNuAqV6XeXz/oe77HO9o9lR7qk+EHwsGBHhjQTlMaR8hxAwHZ1xg2W27OCqhQpJkgnbnt6TXZ2MIxhVUyAWM+Eb668J/DzrRtdnOAQcg74GHyq4BUEsqvOUSogtpEb6Vc/ilBU+QULPP8AtLse/a8d1CBucrLcKCQoL5Scs8JiazA34elem3rGFvJcXO73LWYMSYN5AZfJJYZcvhXXUrMRrWA/s8MQ1xxdsqUgQoCK4AYAKpyydACdOfnWl8WmvXtXt/Y3pu9jBYzZTpv5QJHrtQZujXQGRrPPeQeG+3Sult+zFxgU8auq5skK8kqrKoCmeckZtpiubxGFdACykTMHgY5GumGpCeyZDTXJRFWtZIEghhEnKZgTGvL+dVwf4/n0q/C2GdgojidZgftE8q0ZJp9hYXQvoTBgQdhqSeQ316Vp2lYDNwkLEsTBBYMunu6AbzrU++7oJlYiBl8JOmkFZEaHWoXdkXMdBoCTMHUCZ5HfWuOTcmNpCTNB4A8TM/CeOtRbeN4+IkH8DU0YMNYgc9wOOxkxvVTOTx9eu+/xpCFpAnUfHnqOFUnXg2nX886ldcyeQiCTxOsH4U2jDjoInXbh+fOqB12GW2W2qxVI/Pyqi1MnfaZ59Y9B8auLDTrMT8ooYkJRHAceFPUSp6/GnoK2KsZh0tEIQuwBHi0kSBtHHhNS7rIM2VfgPMUqVX4GK1gMRcyHPkWXKtm93KoZj4ddo4cqvwWCNxYw6m4FUG47tBDQCSo08Op5nQ+qpVhrajjFtdq/Ns1hBNpPuQx721s5UayxaDIt3BcYEkkkkhRtAMEweGtD5Lb5Etqc5U5mdpXMAzPAA/ZEzptEHcqlWuOMW78szu3Rt4261q2D3rG6gFhgkhVIljMjU5FRZWNRMmsi32s/eZpB4wygqdpzJtEAf5QOApUqz0IJxtj1G8grs7tBFvuMwcTcGcq0AgFka2BDpqo1mf4p7yd7bNi7czi0M7SwYXCoDQ5MnQDhHClSrTpK79hZdgkWbl5gL126+YoAgaS5DDRixA0kwSTr50sHhhcz21tQbStdc5tctv3gIgHdR1PIU9KubUm4J12VlpW0K3hFMsFB8/nodKvsWRcYKtsFydAIGYgTxiNOtPSq9STjFy8IUVbSNfFezNxLDszhGSQVEsrKcux33PEcPWg8NbKtd7gy1uwzl2UQmWM2QTvEieZpUq83Q+InqaMpy8/LsdGppxjNRRC17Vi0QEu96Rlg92VzMQzXe9zSzEZhEFQSBvFXr2oP0dWIm0bxcoCDdJBYL+sZQsZ1SRB86elXfq/Dacaru1+pzx1JP6FV3tt7rhsqXStou6PqoBbVApXLmECXG+YwBAqAx1y547rTbsLZNyGaGILhHKx7xMgmCYA3pUqzenCOyXhfV/yPJvn3/JELmD/SzcvJ+rJb+rzGTdCTcykCIGpEmh8d3qZVxCLft27ZyrmCG0S+QBmCywzCYXjHlSpVMZvqdPsuPbtzyXiscivBdprbRBbS4WFzNcDXMqMVUjKiroIBJDbg86jibXfKwKACc2rFmA8REE8tvjtSpV14KMrRknlSZh4nshxOg0HPWJAXzEVZ2bhzbJLb6/Aa0qVaubaoiapmil86cDIg9Jj5yKjdwsSZMHqBA5CB1j4UqVZ8McVaKEfQSNf48RpU8aqBVZHzjKpaFZDbb7SGT4ojcaa01KqrckozSCI4bcDpofSlaGwJOo3AG+kjXzpqVMC5tZ4xxPoR8opERw3Gm3HjNKlSRUUgcjpy4n8aVKlVEH//2Q==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2400"/>
          </a:p>
        </p:txBody>
      </p:sp>
      <p:pic>
        <p:nvPicPr>
          <p:cNvPr id="21513" name="Picture 16" descr="https://encrypted-tbn0.gstatic.com/images?q=tbn:ANd9GcQttPR5-3lYeLKKo1soLWL0hp4WTu0GOO7eyzinf1Yc-o_OgzZ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09600"/>
            <a:ext cx="18161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28601"/>
            <a:ext cx="228599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 bwMode="auto">
          <a:xfrm>
            <a:off x="2409825" y="171711"/>
            <a:ext cx="569595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solidFill>
                  <a:srgbClr val="00B0F0"/>
                </a:solidFill>
              </a:rPr>
              <a:t>Indian </a:t>
            </a:r>
            <a:r>
              <a:rPr lang="en-US" altLang="en-US" sz="3200" b="1" dirty="0" smtClean="0">
                <a:solidFill>
                  <a:srgbClr val="00B0F0"/>
                </a:solidFill>
              </a:rPr>
              <a:t>Scenario of Fuels</a:t>
            </a:r>
            <a:br>
              <a:rPr lang="en-US" altLang="en-US" sz="3200" b="1" dirty="0" smtClean="0">
                <a:solidFill>
                  <a:srgbClr val="00B0F0"/>
                </a:solidFill>
              </a:rPr>
            </a:br>
            <a:endParaRPr lang="en-US" altLang="en-US" sz="3200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43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2409825" y="171711"/>
            <a:ext cx="569595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solidFill>
                  <a:srgbClr val="00B0F0"/>
                </a:solidFill>
              </a:rPr>
              <a:t>Indian </a:t>
            </a:r>
            <a:r>
              <a:rPr lang="en-US" altLang="en-US" sz="3200" b="1" dirty="0" smtClean="0">
                <a:solidFill>
                  <a:srgbClr val="00B0F0"/>
                </a:solidFill>
              </a:rPr>
              <a:t>Scenario of Fuels</a:t>
            </a:r>
            <a:br>
              <a:rPr lang="en-US" altLang="en-US" sz="3200" b="1" dirty="0" smtClean="0">
                <a:solidFill>
                  <a:srgbClr val="00B0F0"/>
                </a:solidFill>
              </a:rPr>
            </a:br>
            <a:endParaRPr lang="en-US" altLang="en-US" sz="3200" b="1" dirty="0" smtClean="0">
              <a:solidFill>
                <a:srgbClr val="00B0F0"/>
              </a:solidFill>
            </a:endParaRPr>
          </a:p>
        </p:txBody>
      </p:sp>
      <p:pic>
        <p:nvPicPr>
          <p:cNvPr id="1026" name="Picture 2" descr="https://upload.wikimedia.org/wikipedia/commons/a/a7/Sources_of_electricity_by_InstalledCapacity_20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01198"/>
            <a:ext cx="7962526" cy="504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7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6397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Chemical fuel and its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762001"/>
            <a:ext cx="8832850" cy="5059363"/>
          </a:xfrm>
        </p:spPr>
        <p:txBody>
          <a:bodyPr/>
          <a:lstStyle/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                </a:t>
            </a:r>
            <a:r>
              <a:rPr lang="en-US" sz="2400" b="1" dirty="0"/>
              <a:t>Fuel    +   O</a:t>
            </a:r>
            <a:r>
              <a:rPr lang="en-US" sz="2400" b="1" baseline="-25000" dirty="0"/>
              <a:t>2</a:t>
            </a:r>
            <a:r>
              <a:rPr lang="en-US" sz="2400" b="1" dirty="0"/>
              <a:t>       </a:t>
            </a:r>
            <a:r>
              <a:rPr lang="en-US" sz="2400" b="1" dirty="0" smtClean="0"/>
              <a:t>→     Products   </a:t>
            </a:r>
            <a:r>
              <a:rPr lang="en-US" sz="2400" b="1" dirty="0"/>
              <a:t>+ </a:t>
            </a:r>
            <a:r>
              <a:rPr lang="en-US" sz="2400" b="1" dirty="0" smtClean="0"/>
              <a:t>Energy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(Hydrocarbon)                    </a:t>
            </a:r>
          </a:p>
          <a:p>
            <a:pPr marL="0" indent="0">
              <a:buNone/>
            </a:pPr>
            <a:endParaRPr lang="en-US" sz="2400" b="1" dirty="0"/>
          </a:p>
          <a:p>
            <a:pPr marL="274320" indent="-274320" algn="just"/>
            <a:r>
              <a:rPr lang="en-US" sz="2400" dirty="0" smtClean="0"/>
              <a:t> When </a:t>
            </a:r>
            <a:r>
              <a:rPr lang="en-US" sz="2400" dirty="0"/>
              <a:t>the fuel undergoes combustion in air, carbon and hydrogen are converted into carbon dioxide and water </a:t>
            </a:r>
            <a:r>
              <a:rPr lang="en-US" sz="2400" dirty="0" smtClean="0"/>
              <a:t>respectively</a:t>
            </a:r>
          </a:p>
          <a:p>
            <a:pPr marL="274320" indent="-274320" algn="just"/>
            <a:r>
              <a:rPr lang="en-US" sz="2400" dirty="0" smtClean="0"/>
              <a:t>Fuel is the carbonaceous substance that liberate enormous amount of energy upon combustion, which can be effectively used for domestic and industrial purposes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741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ICY504 Session 6A</Template>
  <TotalTime>12718</TotalTime>
  <Words>958</Words>
  <Application>Microsoft Office PowerPoint</Application>
  <PresentationFormat>A4 Paper (210x297 mm)</PresentationFormat>
  <Paragraphs>153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FSH</vt:lpstr>
      <vt:lpstr>Lecture No. 22 Fuels</vt:lpstr>
      <vt:lpstr>Indian Scenario of Fuels </vt:lpstr>
      <vt:lpstr>Indian Scenario of Fuels </vt:lpstr>
      <vt:lpstr>Indian Scenario of Fuels </vt:lpstr>
      <vt:lpstr>PowerPoint Presentation</vt:lpstr>
      <vt:lpstr>Indian Scenario of Fuels </vt:lpstr>
      <vt:lpstr>Indian Scenario of Fuels </vt:lpstr>
      <vt:lpstr>Indian Scenario of Fuels </vt:lpstr>
      <vt:lpstr>Chemical fuel and its Classification</vt:lpstr>
      <vt:lpstr>How energy is produced?</vt:lpstr>
      <vt:lpstr>How energy is produced?</vt:lpstr>
      <vt:lpstr>Classification of fuel</vt:lpstr>
      <vt:lpstr>PowerPoint Presentation</vt:lpstr>
      <vt:lpstr>Proximate analysis</vt:lpstr>
      <vt:lpstr>Proximate analysis</vt:lpstr>
      <vt:lpstr>Proximate analysis</vt:lpstr>
      <vt:lpstr>Proximate analysis</vt:lpstr>
      <vt:lpstr>Ultimate analysis</vt:lpstr>
      <vt:lpstr>Ultimate analysis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Manikanda</cp:lastModifiedBy>
  <cp:revision>1644</cp:revision>
  <dcterms:created xsi:type="dcterms:W3CDTF">2006-08-16T00:00:00Z</dcterms:created>
  <dcterms:modified xsi:type="dcterms:W3CDTF">2017-07-17T11:50:46Z</dcterms:modified>
</cp:coreProperties>
</file>