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3E43-C10A-41E8-83BF-17FD40515B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915400" cy="4953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  <a:endParaRPr lang="en-US" dirty="0" smtClean="0"/>
          </a:p>
          <a:p>
            <a:endParaRPr lang="en-US" sz="20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Explain the significance of  calorific value of fuel 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Discuss the process for the determination of calorific value of given solid or liquid fuel using Bomb’s calorimeter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Solve simple problems related to calorific value of fuels</a:t>
            </a:r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IN" sz="2400" dirty="0" smtClean="0"/>
              <a:t>Describe the various steps involved in refining process of petroleum</a:t>
            </a:r>
            <a:endParaRPr lang="en-IN" sz="20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39624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23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Fuels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16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Stoichiometric Combustion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Stoichiometric or Theoretical Combustion is the ideal combustion process where fuel is burned </a:t>
            </a:r>
            <a:r>
              <a:rPr lang="en-US" sz="2400" dirty="0" smtClean="0"/>
              <a:t>completely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Ex: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1 g mol of methane consumes 2 mol of oxygen for complete combustion</a:t>
            </a:r>
            <a:endParaRPr lang="en-US" sz="2400" dirty="0"/>
          </a:p>
        </p:txBody>
      </p:sp>
      <p:pic>
        <p:nvPicPr>
          <p:cNvPr id="1026" name="Picture 2" descr="https://upload.wikimedia.org/wikipedia/commons/7/7c/Combustion_reaction_of_metha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8674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1295400"/>
            <a:ext cx="8915400" cy="4983163"/>
          </a:xfrm>
        </p:spPr>
        <p:txBody>
          <a:bodyPr/>
          <a:lstStyle/>
          <a:p>
            <a:pPr algn="just"/>
            <a:r>
              <a:rPr lang="en-US" sz="2400" dirty="0"/>
              <a:t>A complete combustion is a </a:t>
            </a:r>
            <a:r>
              <a:rPr lang="en-US" sz="2400" dirty="0" smtClean="0"/>
              <a:t>process of </a:t>
            </a:r>
            <a:r>
              <a:rPr lang="en-US" sz="2400" dirty="0"/>
              <a:t>burning all the carbon (C) to (CO</a:t>
            </a:r>
            <a:r>
              <a:rPr lang="en-US" sz="2400" baseline="-25000" dirty="0"/>
              <a:t>2</a:t>
            </a:r>
            <a:r>
              <a:rPr lang="en-US" sz="2400" dirty="0"/>
              <a:t>), all the hydrogen (H) to (H</a:t>
            </a:r>
            <a:r>
              <a:rPr lang="en-US" sz="2400" baseline="-25000" dirty="0"/>
              <a:t>2</a:t>
            </a:r>
            <a:r>
              <a:rPr lang="en-US" sz="2400" dirty="0"/>
              <a:t>O) and all the </a:t>
            </a:r>
            <a:r>
              <a:rPr lang="en-US" sz="2400" dirty="0" err="1"/>
              <a:t>sulphur</a:t>
            </a:r>
            <a:r>
              <a:rPr lang="en-US" sz="2400" dirty="0"/>
              <a:t> (S) to (SO</a:t>
            </a:r>
            <a:r>
              <a:rPr lang="en-US" sz="2400" baseline="-25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  <a:p>
            <a:pPr algn="just"/>
            <a:r>
              <a:rPr lang="en-US" sz="2400" dirty="0"/>
              <a:t>With unburned components in the exhaust gas, such as C, H</a:t>
            </a:r>
            <a:r>
              <a:rPr lang="en-US" sz="2400" baseline="-25000" dirty="0"/>
              <a:t>2</a:t>
            </a:r>
            <a:r>
              <a:rPr lang="en-US" sz="2400" dirty="0"/>
              <a:t>, CO, the combustion process is uncompleted and not </a:t>
            </a:r>
            <a:r>
              <a:rPr lang="en-US" sz="2400" dirty="0" smtClean="0"/>
              <a:t>stoichiometric</a:t>
            </a:r>
          </a:p>
          <a:p>
            <a:pPr algn="just"/>
            <a:endParaRPr lang="en-US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Combustion </a:t>
            </a:r>
            <a:r>
              <a:rPr lang="en-US" altLang="en-US" sz="2400" dirty="0"/>
              <a:t>process can be expressed as: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/>
              <a:t>[C + H (fuel)] + [O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+ N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(Air)] </a:t>
            </a:r>
            <a:r>
              <a:rPr lang="en-US" altLang="en-US" sz="2400" i="1" dirty="0" smtClean="0">
                <a:sym typeface="Symbol" panose="05050102010706020507" pitchFamily="18" charset="2"/>
              </a:rPr>
              <a:t> </a:t>
            </a:r>
            <a:r>
              <a:rPr lang="en-US" altLang="en-US" sz="2400" i="1" dirty="0" smtClean="0"/>
              <a:t>(</a:t>
            </a:r>
            <a:r>
              <a:rPr lang="en-US" altLang="en-US" sz="2400" i="1" dirty="0"/>
              <a:t>Combustion Process) </a:t>
            </a:r>
            <a:r>
              <a:rPr lang="en-US" altLang="en-US" sz="2400" i="1" dirty="0">
                <a:sym typeface="Symbol" panose="05050102010706020507" pitchFamily="18" charset="2"/>
              </a:rPr>
              <a:t></a:t>
            </a:r>
            <a:r>
              <a:rPr lang="en-US" altLang="en-US" sz="2400" i="1" dirty="0" smtClean="0"/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/>
              <a:t>	</a:t>
            </a:r>
            <a:r>
              <a:rPr lang="en-US" altLang="en-US" sz="2400" i="1" dirty="0" smtClean="0"/>
              <a:t>					[</a:t>
            </a:r>
            <a:r>
              <a:rPr lang="en-US" altLang="en-US" sz="2400" i="1" dirty="0"/>
              <a:t>CO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+ H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O + N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+ Heat]</a:t>
            </a:r>
            <a:endParaRPr lang="en-US" altLang="en-US" sz="2400" dirty="0"/>
          </a:p>
          <a:p>
            <a:pPr algn="just"/>
            <a:r>
              <a:rPr lang="en-US" sz="2400" dirty="0" smtClean="0"/>
              <a:t>Stoichiometric </a:t>
            </a:r>
            <a:r>
              <a:rPr lang="en-US" sz="2400" dirty="0"/>
              <a:t>ratio is the perfect ideal fuel ratio where the chemical mixing proportion is </a:t>
            </a:r>
            <a:r>
              <a:rPr lang="en-US" sz="2400" dirty="0" smtClean="0"/>
              <a:t>correct</a:t>
            </a:r>
          </a:p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burned all fuel and air is consumed without any excess left over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Stoichiometric Combustion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8"/>
          </a:xfrm>
        </p:spPr>
        <p:txBody>
          <a:bodyPr/>
          <a:lstStyle/>
          <a:p>
            <a:pPr algn="just"/>
            <a:r>
              <a:rPr lang="en-US" sz="2400" dirty="0" smtClean="0"/>
              <a:t>If </a:t>
            </a:r>
            <a:r>
              <a:rPr lang="en-US" sz="2400" dirty="0"/>
              <a:t>an insufficient amount of air is supplied to the burner, unburned fuel, soot, smoke, and carbon monoxide exhausts from the boiler - resulting in heat transfer surface fouling, pollution, lower combustion efficiency, flame instability and a potential for </a:t>
            </a:r>
            <a:r>
              <a:rPr lang="en-US" sz="2400" dirty="0" smtClean="0"/>
              <a:t>explosion</a:t>
            </a:r>
          </a:p>
          <a:p>
            <a:r>
              <a:rPr lang="en-US" sz="2400" dirty="0" smtClean="0"/>
              <a:t>If air </a:t>
            </a:r>
            <a:r>
              <a:rPr lang="en-US" sz="2400" dirty="0"/>
              <a:t>content is higher than the stoichiometric ratio - the mixture is said to be </a:t>
            </a:r>
            <a:r>
              <a:rPr lang="en-US" sz="2400" b="1" dirty="0"/>
              <a:t>fuel-lean</a:t>
            </a:r>
          </a:p>
          <a:p>
            <a:r>
              <a:rPr lang="en-US" sz="2400" dirty="0" smtClean="0"/>
              <a:t>If air </a:t>
            </a:r>
            <a:r>
              <a:rPr lang="en-US" sz="2400" dirty="0"/>
              <a:t>content is less than the stoichiometric ratio - the mixture is </a:t>
            </a:r>
            <a:r>
              <a:rPr lang="en-US" sz="2400" b="1" dirty="0" smtClean="0"/>
              <a:t>fuel-rich</a:t>
            </a:r>
          </a:p>
          <a:p>
            <a:r>
              <a:rPr lang="en-US" sz="2400" dirty="0" smtClean="0"/>
              <a:t>In case of IC engines, generally air: fuel ratio used is 14.7 : 1</a:t>
            </a:r>
          </a:p>
          <a:p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Stoichiometric Combustion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Stoichiometric Combustion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9184" y="1869995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Ex: Stoichiometric Combustion of Methane - CH</a:t>
            </a:r>
            <a:r>
              <a:rPr kumimoji="0" lang="en-US" altLang="en-US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Most common oxidizer is air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Chemical equation for stoichiometric combustion of methane - CH</a:t>
            </a:r>
            <a:r>
              <a:rPr kumimoji="0" lang="en-US" alt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with air can be expressed as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+ 2(O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+ 3.76 N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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+ 2 H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 + 7.52 N</a:t>
            </a:r>
            <a:r>
              <a:rPr kumimoji="0" lang="en-US" altLang="en-US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more air is supplied, some of the air will not be involved in the reaction</a:t>
            </a:r>
          </a:p>
        </p:txBody>
      </p:sp>
    </p:spTree>
    <p:extLst>
      <p:ext uri="{BB962C8B-B14F-4D97-AF65-F5344CB8AC3E}">
        <p14:creationId xmlns:p14="http://schemas.microsoft.com/office/powerpoint/2010/main" val="407519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Additional air is termed </a:t>
            </a:r>
            <a:r>
              <a:rPr lang="en-US" altLang="en-US" sz="2400" i="1" dirty="0"/>
              <a:t>excess air</a:t>
            </a:r>
            <a:r>
              <a:rPr lang="en-US" altLang="en-US" sz="2400" dirty="0"/>
              <a:t>, but the term </a:t>
            </a:r>
            <a:r>
              <a:rPr lang="en-US" altLang="en-US" sz="2400" i="1" dirty="0"/>
              <a:t>theoretical air</a:t>
            </a:r>
            <a:r>
              <a:rPr lang="en-US" altLang="en-US" sz="2400" dirty="0"/>
              <a:t> may also be used, 200% theoretical air is 100% excess air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Chemical equation for methane burned with 25% excess air can be expressed as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/>
              <a:t>CH</a:t>
            </a:r>
            <a:r>
              <a:rPr lang="en-US" altLang="en-US" sz="2400" i="1" baseline="-30000" dirty="0"/>
              <a:t>4</a:t>
            </a:r>
            <a:r>
              <a:rPr lang="en-US" altLang="en-US" sz="2400" i="1" dirty="0"/>
              <a:t> + 1.25 x 2(O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+ 3.76 N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) </a:t>
            </a:r>
            <a:r>
              <a:rPr lang="en-US" altLang="en-US" sz="2400" i="1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CO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+ 2 H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O + 0.5 O</a:t>
            </a:r>
            <a:r>
              <a:rPr lang="en-US" altLang="en-US" sz="2400" i="1" baseline="-30000" dirty="0"/>
              <a:t>2</a:t>
            </a:r>
            <a:r>
              <a:rPr lang="en-US" altLang="en-US" sz="2400" i="1" dirty="0"/>
              <a:t> + 9.4 N</a:t>
            </a:r>
            <a:r>
              <a:rPr lang="en-US" altLang="en-US" sz="2400" i="1" baseline="-30000" dirty="0"/>
              <a:t>2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Stoichiometric Combustion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Petroleum refining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400" dirty="0" smtClean="0"/>
              <a:t>Crude oil from the field is a mix of hydrocarbons of different molecular length (all hydrocarbons contain carbon and hydrogen, but in different compositions)</a:t>
            </a:r>
          </a:p>
          <a:p>
            <a:pPr>
              <a:lnSpc>
                <a:spcPct val="90000"/>
              </a:lnSpc>
              <a:defRPr/>
            </a:pPr>
            <a:endParaRPr lang="en-GB" sz="2400" dirty="0" smtClean="0"/>
          </a:p>
          <a:p>
            <a:pPr algn="just">
              <a:lnSpc>
                <a:spcPct val="90000"/>
              </a:lnSpc>
              <a:defRPr/>
            </a:pPr>
            <a:r>
              <a:rPr lang="en-GB" sz="2400" dirty="0" smtClean="0"/>
              <a:t>Refining is the process through which the various components of crude oil are separated</a:t>
            </a:r>
          </a:p>
          <a:p>
            <a:pPr>
              <a:defRPr/>
            </a:pPr>
            <a:endParaRPr lang="en-US" sz="2000" dirty="0"/>
          </a:p>
        </p:txBody>
      </p:sp>
      <p:pic>
        <p:nvPicPr>
          <p:cNvPr id="7170" name="Picture 2" descr="The world’s top 10 oil reserves holders, as of December 31st, 2012 (Source: World Oil and Gas Review by Eni)"/>
          <p:cNvPicPr>
            <a:picLocks noChangeAspect="1" noChangeArrowheads="1"/>
          </p:cNvPicPr>
          <p:nvPr/>
        </p:nvPicPr>
        <p:blipFill>
          <a:blip r:embed="rId2"/>
          <a:srcRect l="13614" t="5298" r="13513" b="15232"/>
          <a:stretch>
            <a:fillRect/>
          </a:stretch>
        </p:blipFill>
        <p:spPr bwMode="auto">
          <a:xfrm>
            <a:off x="3581400" y="3581400"/>
            <a:ext cx="6009640" cy="2971800"/>
          </a:xfrm>
          <a:prstGeom prst="rect">
            <a:avLst/>
          </a:prstGeom>
          <a:noFill/>
        </p:spPr>
      </p:pic>
      <p:pic>
        <p:nvPicPr>
          <p:cNvPr id="7172" name="Picture 4" descr="http://www.eia.gov/countries/analysisbriefs/India/images/crude_oil_production.png"/>
          <p:cNvPicPr>
            <a:picLocks noChangeAspect="1" noChangeArrowheads="1"/>
          </p:cNvPicPr>
          <p:nvPr/>
        </p:nvPicPr>
        <p:blipFill>
          <a:blip r:embed="rId3"/>
          <a:srcRect b="8142"/>
          <a:stretch>
            <a:fillRect/>
          </a:stretch>
        </p:blipFill>
        <p:spPr bwMode="auto">
          <a:xfrm>
            <a:off x="533401" y="3516018"/>
            <a:ext cx="2666999" cy="3037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06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3200" b="1" dirty="0" smtClean="0">
                <a:solidFill>
                  <a:srgbClr val="00B0F0"/>
                </a:solidFill>
              </a:rPr>
              <a:t>What is a refinery?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pic>
        <p:nvPicPr>
          <p:cNvPr id="25603" name="Picture 5" descr="Sans tit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2" y="762947"/>
            <a:ext cx="3962399" cy="2453512"/>
          </a:xfrm>
          <a:noFill/>
          <a:ln>
            <a:miter lim="800000"/>
            <a:headEnd/>
            <a:tailEnd/>
          </a:ln>
        </p:spPr>
      </p:pic>
      <p:pic>
        <p:nvPicPr>
          <p:cNvPr id="25605" name="Picture 4" descr="RasLaffanIndustri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3581400"/>
            <a:ext cx="2868613" cy="29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25500" y="3429001"/>
            <a:ext cx="5283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Tx/>
              <a:buChar char="•"/>
              <a:defRPr/>
            </a:pPr>
            <a:r>
              <a:rPr lang="en-GB" sz="2400" dirty="0" smtClean="0">
                <a:latin typeface="+mn-lt"/>
              </a:rPr>
              <a:t> Vacuum distillation</a:t>
            </a:r>
            <a:endParaRPr lang="en-GB" sz="2400" dirty="0">
              <a:latin typeface="+mn-lt"/>
            </a:endParaRPr>
          </a:p>
          <a:p>
            <a:pPr algn="just">
              <a:spcBef>
                <a:spcPts val="600"/>
              </a:spcBef>
              <a:buFontTx/>
              <a:buChar char="•"/>
              <a:defRPr/>
            </a:pPr>
            <a:r>
              <a:rPr lang="en-GB" sz="2400" dirty="0" smtClean="0">
                <a:latin typeface="+mn-lt"/>
              </a:rPr>
              <a:t> Cracking</a:t>
            </a:r>
            <a:r>
              <a:rPr lang="en-GB" sz="2400" dirty="0">
                <a:latin typeface="+mn-lt"/>
              </a:rPr>
              <a:t>: thermal or </a:t>
            </a:r>
            <a:r>
              <a:rPr lang="en-GB" sz="2400" dirty="0" smtClean="0">
                <a:latin typeface="+mn-lt"/>
              </a:rPr>
              <a:t>catalytical, etc</a:t>
            </a:r>
            <a:r>
              <a:rPr lang="en-GB" sz="2400" dirty="0">
                <a:latin typeface="+mn-lt"/>
              </a:rPr>
              <a:t>.</a:t>
            </a:r>
          </a:p>
          <a:p>
            <a:pPr algn="just">
              <a:spcBef>
                <a:spcPts val="600"/>
              </a:spcBef>
              <a:defRPr/>
            </a:pPr>
            <a:r>
              <a:rPr lang="en-GB" sz="2400" dirty="0">
                <a:latin typeface="+mn-lt"/>
              </a:rPr>
              <a:t>The objective is to increase the output of light products, which are more valuable and reduce residuals, which constitute a problem</a:t>
            </a:r>
            <a:endParaRPr lang="en-US" sz="2400" dirty="0">
              <a:latin typeface="+mn-lt"/>
            </a:endParaRPr>
          </a:p>
        </p:txBody>
      </p:sp>
      <p:pic>
        <p:nvPicPr>
          <p:cNvPr id="6146" name="Picture 2" descr="https://encrypted-tbn2.gstatic.com/images?q=tbn:ANd9GcQmRpofrpKMNmIGgpPPMz3DewOQ_grDejVxuW0Dxbh92Gtn6V4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0"/>
            <a:ext cx="3905250" cy="3409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60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Petroleum Refining Process……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6629" name="Rectangle 47"/>
          <p:cNvSpPr>
            <a:spLocks noChangeArrowheads="1"/>
          </p:cNvSpPr>
          <p:nvPr/>
        </p:nvSpPr>
        <p:spPr bwMode="auto">
          <a:xfrm>
            <a:off x="414470" y="986136"/>
            <a:ext cx="5694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00"/>
                </a:solidFill>
                <a:latin typeface="Calibri" pitchFamily="34" charset="0"/>
              </a:rPr>
              <a:t>Simple Distillation Process – straight run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480560"/>
            <a:ext cx="5695950" cy="453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1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447801"/>
            <a:ext cx="286861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Fractions of Crude Oil</a:t>
            </a:r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914400"/>
            <a:ext cx="7501730" cy="5368924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8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67437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274320" lvl="2" indent="-274320" algn="just">
              <a:spcBef>
                <a:spcPts val="600"/>
              </a:spcBef>
              <a:defRPr/>
            </a:pPr>
            <a:r>
              <a:rPr lang="en-IN" dirty="0" smtClean="0"/>
              <a:t>Significance of  calorific value of fuel – high CV – higher is the efficiency of the fuel</a:t>
            </a:r>
          </a:p>
          <a:p>
            <a:pPr marL="27432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274320" lvl="2" indent="-274320" algn="just">
              <a:spcBef>
                <a:spcPts val="600"/>
              </a:spcBef>
              <a:tabLst>
                <a:tab pos="8464550" algn="l"/>
              </a:tabLst>
              <a:defRPr/>
            </a:pPr>
            <a:r>
              <a:rPr lang="en-IN" dirty="0" smtClean="0"/>
              <a:t>Determination of calorific value of given solid or liquid fuel using Bomb’s calorimeter – GCV and NCV are the two parameters that can be found by this method</a:t>
            </a:r>
          </a:p>
          <a:p>
            <a:pPr marL="27432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274320" lvl="2" indent="-274320" algn="just">
              <a:spcBef>
                <a:spcPts val="600"/>
              </a:spcBef>
              <a:defRPr/>
            </a:pPr>
            <a:r>
              <a:rPr lang="en-IN" dirty="0" smtClean="0"/>
              <a:t>Simple problems related to GCV and NCV of fuels </a:t>
            </a:r>
          </a:p>
          <a:p>
            <a:pPr marL="274320" lvl="1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274320" lvl="2" indent="-274320" algn="just">
              <a:spcBef>
                <a:spcPts val="600"/>
              </a:spcBef>
              <a:defRPr/>
            </a:pPr>
            <a:r>
              <a:rPr lang="en-IN" dirty="0" smtClean="0"/>
              <a:t>Refining process of petroleum – gas, petrol, diesel, naphtha, kerosene,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Calorific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97950" cy="53340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Calorific value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is defined as the total quantity of heat liberated by complete combustion of unit mass(or volume) of the fuel</a:t>
            </a:r>
          </a:p>
          <a:p>
            <a:pPr algn="just"/>
            <a:r>
              <a:rPr lang="en-US" sz="2400" dirty="0"/>
              <a:t>Higher the calorific value, more efficient is the </a:t>
            </a:r>
            <a:r>
              <a:rPr lang="en-US" sz="2400" dirty="0" smtClean="0"/>
              <a:t>fuel</a:t>
            </a:r>
            <a:endParaRPr lang="en-US" sz="2400" dirty="0"/>
          </a:p>
          <a:p>
            <a:pPr algn="just"/>
            <a:r>
              <a:rPr lang="en-US" sz="2400" dirty="0"/>
              <a:t> The calorific value is expressed in </a:t>
            </a:r>
            <a:r>
              <a:rPr lang="en-US" sz="2400" b="1" dirty="0"/>
              <a:t>J/kg or kJ/kg</a:t>
            </a:r>
            <a:r>
              <a:rPr lang="en-US" sz="2400" dirty="0"/>
              <a:t> for solid and liquid fuels and J/m</a:t>
            </a:r>
            <a:r>
              <a:rPr lang="en-US" sz="2400" baseline="30000" dirty="0"/>
              <a:t>3</a:t>
            </a:r>
            <a:r>
              <a:rPr lang="en-US" sz="2400" dirty="0"/>
              <a:t> or kJ/m</a:t>
            </a:r>
            <a:r>
              <a:rPr lang="en-US" sz="2400" baseline="30000" dirty="0"/>
              <a:t>3</a:t>
            </a:r>
            <a:r>
              <a:rPr lang="en-US" sz="2400" dirty="0"/>
              <a:t> for gaseous fuels in SI </a:t>
            </a:r>
            <a:r>
              <a:rPr lang="en-US" sz="2400" dirty="0" smtClean="0"/>
              <a:t>units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Calorific value can be classified into two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types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/>
              <a:t> </a:t>
            </a:r>
            <a:r>
              <a:rPr lang="en-US" sz="2400" dirty="0" smtClean="0"/>
              <a:t>Gross </a:t>
            </a:r>
            <a:r>
              <a:rPr lang="en-US" sz="2400" dirty="0"/>
              <a:t>Calorific Value (Higher Calorific Value)</a:t>
            </a:r>
          </a:p>
          <a:p>
            <a:r>
              <a:rPr lang="en-US" sz="2400" dirty="0" smtClean="0"/>
              <a:t> Net </a:t>
            </a:r>
            <a:r>
              <a:rPr lang="en-US" sz="2400" dirty="0"/>
              <a:t>calorific value (Low Calorific Value)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400" dirty="0" smtClean="0"/>
          </a:p>
          <a:p>
            <a:pPr algn="just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457200"/>
            <a:ext cx="8997950" cy="6096000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Gross/higher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calorific value: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/>
              <a:t>Amount </a:t>
            </a:r>
            <a:r>
              <a:rPr lang="en-US" sz="2400" dirty="0"/>
              <a:t>of heat liberated </a:t>
            </a:r>
            <a:r>
              <a:rPr lang="en-US" sz="2400" dirty="0" smtClean="0"/>
              <a:t>when a </a:t>
            </a:r>
            <a:r>
              <a:rPr lang="en-US" sz="2400" dirty="0"/>
              <a:t>unit quantity (1 kg or 1 m</a:t>
            </a:r>
            <a:r>
              <a:rPr lang="en-US" sz="2400" baseline="30000" dirty="0"/>
              <a:t>3</a:t>
            </a:r>
            <a:r>
              <a:rPr lang="en-US" sz="2400" dirty="0"/>
              <a:t> ) of  a fuel is completely burnt in air or oxygen and the products of combustion are cooled to room </a:t>
            </a:r>
            <a:r>
              <a:rPr lang="en-US" sz="2400" dirty="0" smtClean="0"/>
              <a:t>temperature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400" dirty="0"/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Definition of net/low calorific value: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sz="2400" dirty="0" smtClean="0"/>
              <a:t>Amount </a:t>
            </a:r>
            <a:r>
              <a:rPr lang="en-US" sz="2400" dirty="0"/>
              <a:t>of heat released when unit quantity of a fuel is completely burnt in air or oxygen and the products of combustion are let off into the </a:t>
            </a:r>
            <a:r>
              <a:rPr lang="en-US" sz="2400" dirty="0" smtClean="0"/>
              <a:t>atmosphere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400" dirty="0"/>
          </a:p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Relation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ship between GCV and NCV</a:t>
            </a:r>
          </a:p>
          <a:p>
            <a:pPr marL="274320" indent="-274320" algn="just">
              <a:spcBef>
                <a:spcPts val="60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GCV</a:t>
            </a:r>
            <a:r>
              <a:rPr lang="en-US" sz="2400" dirty="0"/>
              <a:t>= NCV+ Heat associated with steam (Latent heat)</a:t>
            </a:r>
          </a:p>
          <a:p>
            <a:pPr algn="just">
              <a:buNone/>
              <a:defRPr/>
            </a:pPr>
            <a:r>
              <a:rPr lang="en-US" sz="2400" dirty="0"/>
              <a:t>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29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Determination of calorific value of a solid fuel using Bomb Calorimeter 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95300" y="1600201"/>
            <a:ext cx="89154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indent="-274320" algn="just">
              <a:spcBef>
                <a:spcPts val="600"/>
              </a:spcBef>
            </a:pP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Principle:  </a:t>
            </a: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/>
              <a:t>H</a:t>
            </a:r>
            <a:r>
              <a:rPr lang="en-US" sz="2400" dirty="0" smtClean="0"/>
              <a:t>eat </a:t>
            </a:r>
            <a:r>
              <a:rPr lang="en-US" sz="2400" dirty="0"/>
              <a:t>liberated during the combustion of known weight of fuel is equal to the heat absorbed by water and copper </a:t>
            </a:r>
            <a:r>
              <a:rPr lang="en-US" sz="2400" dirty="0" smtClean="0"/>
              <a:t>calorimeter</a:t>
            </a: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/>
              <a:t>Gross </a:t>
            </a:r>
            <a:r>
              <a:rPr lang="en-US" sz="2400" dirty="0"/>
              <a:t>calorific value of the fuel is </a:t>
            </a:r>
            <a:r>
              <a:rPr lang="en-US" sz="2400" dirty="0" smtClean="0"/>
              <a:t>determined by measuring the temperatures before 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and </a:t>
            </a:r>
            <a:r>
              <a:rPr lang="en-US" sz="2400" dirty="0"/>
              <a:t>after 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combustion </a:t>
            </a:r>
            <a:r>
              <a:rPr lang="en-US" sz="2400" dirty="0" smtClean="0"/>
              <a:t>of the fuel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526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100" y="1143000"/>
            <a:ext cx="9245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0265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Bomb Calorimeter 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0" y="1295400"/>
            <a:ext cx="5448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9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0265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Determination of Calorific Value 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xfrm>
            <a:off x="247650" y="762000"/>
            <a:ext cx="9575800" cy="5867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u="sng" dirty="0" smtClean="0"/>
              <a:t>Observation and calculations</a:t>
            </a:r>
            <a:r>
              <a:rPr lang="en-US" sz="2400" b="1" dirty="0" smtClean="0"/>
              <a:t>: </a:t>
            </a:r>
            <a:endParaRPr lang="en-US" sz="2400" b="1" u="sng" dirty="0" smtClean="0"/>
          </a:p>
          <a:p>
            <a:r>
              <a:rPr lang="en-US" sz="2400" dirty="0" smtClean="0"/>
              <a:t>Gross calorific value  = 	               	           J kg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Where  w =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400" dirty="0" smtClean="0"/>
              <a:t> 		        = mass of water in the calorimeter, in kg + water equivalent of the calorimeter, in kg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 = specific heat of water, in  J kg</a:t>
            </a:r>
            <a:r>
              <a:rPr lang="en-US" sz="2400" baseline="30000" dirty="0" smtClean="0"/>
              <a:t>-1  o</a:t>
            </a:r>
            <a:r>
              <a:rPr lang="en-US" sz="2400" dirty="0" smtClean="0"/>
              <a:t>C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dirty="0" smtClean="0"/>
              <a:t>t =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-t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rise in temperature, in </a:t>
            </a:r>
            <a:r>
              <a:rPr lang="en-US" sz="2400" baseline="30000" dirty="0" err="1" smtClean="0"/>
              <a:t>o</a:t>
            </a:r>
            <a:r>
              <a:rPr lang="en-US" sz="2400" dirty="0" err="1" smtClean="0"/>
              <a:t>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 = mass of the fuel, in kg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1355" y="1285087"/>
                <a:ext cx="1805045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5" y="1285087"/>
                <a:ext cx="1805045" cy="619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9036050" cy="56388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(Note:  If the mass of fuel is given in grams, convert that into kg. For example, 0.2 g = 0.2 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 10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 kg.  If specific heat of water is given in J kg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</a:t>
            </a:r>
            <a:r>
              <a:rPr lang="en-US" sz="2400" dirty="0"/>
              <a:t>°C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, calorific value will be in J kg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.  If the specific heat is given in kJ kg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</a:t>
            </a:r>
            <a:r>
              <a:rPr lang="en-US" sz="2400" dirty="0"/>
              <a:t>°C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, then the calorific value will be in kJ kg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.)</a:t>
            </a:r>
            <a:r>
              <a:rPr lang="en-US" sz="2400" b="1" dirty="0" smtClean="0"/>
              <a:t> 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(Note: Specific heat of water is the amount of heat energy required to increase the temperature of one kg of water by one degree C.)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en-US" sz="2400" dirty="0" smtClean="0"/>
              <a:t>1</a:t>
            </a:r>
            <a:r>
              <a:rPr lang="en-US" sz="2400" dirty="0"/>
              <a:t>. Calculate the gross and net calorific values of a coal sample from the following data obtained in a Bomb calorimetric experiment. </a:t>
            </a:r>
            <a:r>
              <a:rPr lang="en-US" sz="2400" dirty="0" smtClean="0"/>
              <a:t>(</a:t>
            </a:r>
            <a:r>
              <a:rPr lang="en-US" sz="2400" dirty="0" err="1"/>
              <a:t>i</a:t>
            </a:r>
            <a:r>
              <a:rPr lang="en-US" sz="2400" dirty="0"/>
              <a:t>) Weight of coal= 0.85g (ii) Weight of water taken in calorimeter= 2.35kg</a:t>
            </a:r>
          </a:p>
          <a:p>
            <a:pPr marL="0" indent="0" algn="just">
              <a:buNone/>
            </a:pPr>
            <a:r>
              <a:rPr lang="en-US" sz="2400" dirty="0"/>
              <a:t>(iii) Water equivalent of </a:t>
            </a:r>
            <a:r>
              <a:rPr lang="en-US" sz="2400" dirty="0" smtClean="0"/>
              <a:t>calorimeter = </a:t>
            </a:r>
            <a:r>
              <a:rPr lang="en-US" sz="2400" dirty="0"/>
              <a:t>0.45kg (iv) Latent heat of steam= 2457kJ/kg</a:t>
            </a:r>
          </a:p>
          <a:p>
            <a:pPr marL="0" indent="0" algn="just">
              <a:buNone/>
            </a:pPr>
            <a:r>
              <a:rPr lang="en-US" sz="2400" dirty="0"/>
              <a:t>(v)Percentage of hydrogen =2.5% (vi) Rise in temp= </a:t>
            </a:r>
            <a:r>
              <a:rPr lang="en-US" sz="2400" dirty="0" smtClean="0"/>
              <a:t>3.20°C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(vii) Specific heat of water= 4.187kJ/kg/°C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0265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Determination of Calorific Value </a:t>
            </a:r>
          </a:p>
        </p:txBody>
      </p:sp>
    </p:spTree>
    <p:extLst>
      <p:ext uri="{BB962C8B-B14F-4D97-AF65-F5344CB8AC3E}">
        <p14:creationId xmlns:p14="http://schemas.microsoft.com/office/powerpoint/2010/main" val="27121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19200"/>
            <a:ext cx="92456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2. Calculate the gross and net calorific values of a coal sample from the following data obtained in a Bomb calorimetric experiment. 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 err="1"/>
              <a:t>i</a:t>
            </a:r>
            <a:r>
              <a:rPr lang="en-US" sz="2400" dirty="0"/>
              <a:t>) Weight of coal= 0.98g (ii) Weight of water taken in calorimeter= 2600g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(iii) Water equivalent of calorimeter= 368g (iv) Latent heat of steam= 2454kJ/kg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(v)Percentage of hydrogen =5.8% (vi) Rise in temp= 2.80°C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(vii) Specific heat of water= 4.187kJ/kg/°C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0265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Determination of Calorific Value </a:t>
            </a:r>
          </a:p>
        </p:txBody>
      </p:sp>
    </p:spTree>
    <p:extLst>
      <p:ext uri="{BB962C8B-B14F-4D97-AF65-F5344CB8AC3E}">
        <p14:creationId xmlns:p14="http://schemas.microsoft.com/office/powerpoint/2010/main" val="8474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066800"/>
            <a:ext cx="89154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3. Calculate the gross and net calorific values of a coal sample from the following data obtained in a Bomb calorimetric experiment.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Weight of coal= 0.65kg (ii) Weight of water taken in calorimeter= 1200kg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(iii) Water equivalent of calorimeter= 400kg (iv) Latent heat of steam= 587 x 4.2kJ/kg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(v)Percentage of hydrogen =2% (vi) Rise in temp= </a:t>
            </a:r>
            <a:r>
              <a:rPr lang="en-US" sz="2400" dirty="0"/>
              <a:t>1.80°C</a:t>
            </a:r>
            <a:endParaRPr lang="en-U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(vii) Specific heat of water= 4.187kj/kg</a:t>
            </a:r>
            <a:r>
              <a:rPr lang="en-US" sz="2400" dirty="0"/>
              <a:t>/°C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0265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Determination of Calorific Value </a:t>
            </a:r>
          </a:p>
        </p:txBody>
      </p:sp>
    </p:spTree>
    <p:extLst>
      <p:ext uri="{BB962C8B-B14F-4D97-AF65-F5344CB8AC3E}">
        <p14:creationId xmlns:p14="http://schemas.microsoft.com/office/powerpoint/2010/main" val="20537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1058</Words>
  <Application>Microsoft Office PowerPoint</Application>
  <PresentationFormat>A4 Paper (210x297 mm)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FSH</vt:lpstr>
      <vt:lpstr>Lecture No. 23 Fuels </vt:lpstr>
      <vt:lpstr>Calorific value</vt:lpstr>
      <vt:lpstr>PowerPoint Presentation</vt:lpstr>
      <vt:lpstr>Determination of calorific value of a solid fuel using Bomb Calorimeter  </vt:lpstr>
      <vt:lpstr>Bomb Calorimeter </vt:lpstr>
      <vt:lpstr>Determination of Calorific Value </vt:lpstr>
      <vt:lpstr>Determination of Calorific Value </vt:lpstr>
      <vt:lpstr>Determination of Calorific Value </vt:lpstr>
      <vt:lpstr>Determination of Calorific Value </vt:lpstr>
      <vt:lpstr>Stoichiometric Combustion</vt:lpstr>
      <vt:lpstr>Stoichiometric Combustion</vt:lpstr>
      <vt:lpstr>Stoichiometric Combustion</vt:lpstr>
      <vt:lpstr>Stoichiometric Combustion</vt:lpstr>
      <vt:lpstr>Stoichiometric Combustion</vt:lpstr>
      <vt:lpstr>Refining</vt:lpstr>
      <vt:lpstr>What is a refinery?</vt:lpstr>
      <vt:lpstr>Petroleum Refining Process……</vt:lpstr>
      <vt:lpstr>Fractions of Crude Oil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2017-07-17T11:51:15Z</dcterms:modified>
</cp:coreProperties>
</file>