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endParaRPr lang="en-US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Describe the cracking of petroleum and its significance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Explain the fixed bed cracking of petroleum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Discuss the fluidized bed catalytic cracking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3962400" cy="8683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24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Fuels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Fluidized </a:t>
            </a:r>
            <a:r>
              <a:rPr lang="en-US" sz="3200" b="1" dirty="0">
                <a:solidFill>
                  <a:srgbClr val="00B0F0"/>
                </a:solidFill>
              </a:rPr>
              <a:t>bed catalytic cracking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9529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Fluidized bed catalytic </a:t>
            </a:r>
            <a:r>
              <a:rPr lang="en-US" sz="2400" dirty="0" smtClean="0"/>
              <a:t>cracking ( moving bed)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Optimum </a:t>
            </a:r>
            <a:r>
              <a:rPr lang="en-US" sz="2400" dirty="0"/>
              <a:t>conditions: </a:t>
            </a:r>
          </a:p>
          <a:p>
            <a:pPr marL="0" indent="0">
              <a:buNone/>
            </a:pPr>
            <a:r>
              <a:rPr lang="en-US" sz="2400" dirty="0" err="1" smtClean="0"/>
              <a:t>i</a:t>
            </a:r>
            <a:r>
              <a:rPr lang="en-US" sz="2400" dirty="0" smtClean="0"/>
              <a:t>)   Feed </a:t>
            </a:r>
            <a:r>
              <a:rPr lang="en-US" sz="2400" dirty="0"/>
              <a:t>stocks	</a:t>
            </a:r>
            <a:r>
              <a:rPr lang="en-US" sz="2400" dirty="0" smtClean="0"/>
              <a:t>    : </a:t>
            </a:r>
            <a:r>
              <a:rPr lang="en-US" sz="2400" dirty="0"/>
              <a:t>Heavy oil fractions</a:t>
            </a:r>
          </a:p>
          <a:p>
            <a:pPr marL="514350" indent="-514350">
              <a:buAutoNum type="romanLcParenR" startAt="2"/>
            </a:pPr>
            <a:r>
              <a:rPr lang="en-US" sz="2400" dirty="0" smtClean="0"/>
              <a:t>Catalyst          : </a:t>
            </a:r>
            <a:r>
              <a:rPr lang="en-US" sz="2400" dirty="0"/>
              <a:t>Al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3</a:t>
            </a:r>
            <a:r>
              <a:rPr lang="en-US" sz="2400" dirty="0"/>
              <a:t> + SiO</a:t>
            </a:r>
            <a:r>
              <a:rPr lang="en-US" sz="2400" baseline="-25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Alumino</a:t>
            </a:r>
            <a:r>
              <a:rPr lang="en-US" sz="2400" dirty="0"/>
              <a:t> silicate, Finely 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powdered form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iii)  Temperature  : </a:t>
            </a:r>
            <a:r>
              <a:rPr lang="en-US" sz="2400" dirty="0"/>
              <a:t>550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  <a:p>
            <a:pPr marL="0" indent="0">
              <a:buNone/>
            </a:pPr>
            <a:r>
              <a:rPr lang="en-US" sz="2400" dirty="0" smtClean="0"/>
              <a:t>iv)   Pressure         : </a:t>
            </a:r>
            <a:r>
              <a:rPr lang="en-US" sz="2400" dirty="0"/>
              <a:t>1-2 </a:t>
            </a:r>
            <a:r>
              <a:rPr lang="en-US" sz="2400" dirty="0" err="1"/>
              <a:t>atm</a:t>
            </a:r>
            <a:endParaRPr lang="en-US" sz="2400" dirty="0"/>
          </a:p>
          <a:p>
            <a:pPr marL="514350" indent="-514350">
              <a:buAutoNum type="romanLcParenR" startAt="5"/>
            </a:pPr>
            <a:r>
              <a:rPr lang="en-US" sz="2400" dirty="0" smtClean="0"/>
              <a:t>Time</a:t>
            </a:r>
            <a:r>
              <a:rPr lang="en-US" sz="2400" dirty="0"/>
              <a:t>	      </a:t>
            </a:r>
            <a:r>
              <a:rPr lang="en-US" sz="2400" dirty="0" smtClean="0"/>
              <a:t>: </a:t>
            </a:r>
            <a:r>
              <a:rPr lang="en-US" sz="2400" dirty="0"/>
              <a:t>3-4 </a:t>
            </a:r>
            <a:r>
              <a:rPr lang="en-US" sz="2400" dirty="0" smtClean="0"/>
              <a:t>sec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00B050"/>
                </a:solidFill>
              </a:rPr>
              <a:t>Production </a:t>
            </a:r>
            <a:r>
              <a:rPr lang="en-US" sz="2400" dirty="0">
                <a:solidFill>
                  <a:srgbClr val="00B050"/>
                </a:solidFill>
              </a:rPr>
              <a:t>yield: 70%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58402" name="Picture 2" descr="http://homepages.rpi.edu/%7Ebequeb/courses/casestudies/fc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048000"/>
            <a:ext cx="4868924" cy="3419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38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xfrm>
            <a:off x="3124200" y="304800"/>
            <a:ext cx="3962400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     </a:t>
            </a:r>
            <a:r>
              <a:rPr lang="en-US" sz="3200" b="1" dirty="0">
                <a:solidFill>
                  <a:srgbClr val="00B0F0"/>
                </a:solidFill>
              </a:rPr>
              <a:t>Reforming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243" y="1278636"/>
            <a:ext cx="8915400" cy="50292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 Conversion of straight chain hydrocarbons into </a:t>
            </a:r>
            <a:r>
              <a:rPr lang="en-US" sz="2400" dirty="0" smtClean="0">
                <a:solidFill>
                  <a:srgbClr val="00B0F0"/>
                </a:solidFill>
              </a:rPr>
              <a:t>branched chain, cyclic and aromatic hydrocarbons</a:t>
            </a:r>
            <a:r>
              <a:rPr lang="en-US" sz="2400" dirty="0" smtClean="0"/>
              <a:t>, resulting in upgradation of petrol (improvement in octane number) is known as reformation 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How reformation improves the quality of petrol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1. </a:t>
            </a:r>
            <a:r>
              <a:rPr lang="en-US" sz="2400" dirty="0" smtClean="0"/>
              <a:t>Isomerization </a:t>
            </a:r>
            <a:r>
              <a:rPr lang="en-US" sz="2400" dirty="0"/>
              <a:t>reaction: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sz="2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9357" y="2438400"/>
            <a:ext cx="236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0" y="3657600"/>
            <a:ext cx="7190940" cy="242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Reforming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95400"/>
            <a:ext cx="916305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2. Hydro cracking: </a:t>
            </a:r>
            <a:endParaRPr lang="en-US" sz="2400" dirty="0" smtClean="0"/>
          </a:p>
          <a:p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Cracking </a:t>
            </a:r>
            <a:r>
              <a:rPr lang="en-US" sz="2400" dirty="0"/>
              <a:t>of hydrocarbon in the </a:t>
            </a:r>
            <a:r>
              <a:rPr lang="en-US" sz="2400" b="1" dirty="0"/>
              <a:t>presence of H</a:t>
            </a:r>
            <a:r>
              <a:rPr lang="en-US" sz="2400" b="1" baseline="-25000" dirty="0"/>
              <a:t>2</a:t>
            </a:r>
            <a:endParaRPr lang="en-US" sz="2400" dirty="0"/>
          </a:p>
          <a:p>
            <a:pPr marL="400050" lvl="1" indent="0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-</a:t>
            </a:r>
            <a:r>
              <a:rPr lang="en-US" sz="2400" dirty="0"/>
              <a:t>(CH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aseline="-25000" dirty="0"/>
              <a:t>5</a:t>
            </a:r>
            <a:r>
              <a:rPr lang="en-US" sz="2400" dirty="0"/>
              <a:t>-CH</a:t>
            </a:r>
            <a:r>
              <a:rPr lang="en-US" sz="2400" baseline="-25000" dirty="0"/>
              <a:t>3</a:t>
            </a:r>
            <a:r>
              <a:rPr lang="en-US" sz="2400" dirty="0"/>
              <a:t>   + H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dirty="0" smtClean="0"/>
              <a:t> →</a:t>
            </a:r>
            <a:r>
              <a:rPr lang="en-US" sz="2400" dirty="0"/>
              <a:t>	</a:t>
            </a:r>
            <a:r>
              <a:rPr lang="en-US" sz="2400" dirty="0" smtClean="0"/>
              <a:t>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-CH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-CH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+ CH</a:t>
            </a:r>
            <a:r>
              <a:rPr lang="en-US" sz="2400" baseline="-25000" dirty="0"/>
              <a:t>3</a:t>
            </a:r>
            <a:r>
              <a:rPr lang="en-US" sz="2400" dirty="0"/>
              <a:t>-CH</a:t>
            </a:r>
            <a:r>
              <a:rPr lang="en-US" sz="2400" baseline="-25000" dirty="0"/>
              <a:t>2</a:t>
            </a:r>
            <a:r>
              <a:rPr lang="en-US" sz="2400" dirty="0"/>
              <a:t>-CH</a:t>
            </a:r>
            <a:r>
              <a:rPr lang="en-US" sz="2400" baseline="-25000" dirty="0"/>
              <a:t>2</a:t>
            </a:r>
            <a:r>
              <a:rPr lang="en-US" sz="2400" dirty="0"/>
              <a:t>-CH</a:t>
            </a:r>
            <a:r>
              <a:rPr lang="en-US" sz="2400" baseline="-25000" dirty="0"/>
              <a:t>3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b="1" dirty="0"/>
              <a:t>     </a:t>
            </a:r>
            <a:r>
              <a:rPr lang="en-US" sz="2400" b="1" dirty="0" smtClean="0"/>
              <a:t>n-Heptane		       </a:t>
            </a:r>
            <a:r>
              <a:rPr lang="en-US" sz="2400" b="1" dirty="0"/>
              <a:t>Propane              </a:t>
            </a:r>
            <a:r>
              <a:rPr lang="en-US" sz="2400" b="1" dirty="0" smtClean="0"/>
              <a:t>Butane</a:t>
            </a:r>
          </a:p>
          <a:p>
            <a:pPr marL="400050" lvl="1" indent="0">
              <a:buNone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CH</a:t>
            </a:r>
            <a:r>
              <a:rPr lang="en-US" sz="2400" baseline="-25000" dirty="0"/>
              <a:t>3</a:t>
            </a:r>
            <a:r>
              <a:rPr lang="en-US" sz="2400" dirty="0"/>
              <a:t>-(CH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aseline="-25000" dirty="0"/>
              <a:t>8</a:t>
            </a:r>
            <a:r>
              <a:rPr lang="en-US" sz="2400" dirty="0"/>
              <a:t>-CH</a:t>
            </a:r>
            <a:r>
              <a:rPr lang="en-US" sz="2400" baseline="-25000" dirty="0"/>
              <a:t>3 </a:t>
            </a:r>
            <a:r>
              <a:rPr lang="en-US" sz="2400" dirty="0"/>
              <a:t>+ H</a:t>
            </a:r>
            <a:r>
              <a:rPr lang="en-US" sz="2400" baseline="-25000" dirty="0"/>
              <a:t>2</a:t>
            </a:r>
            <a:r>
              <a:rPr lang="en-US" sz="2400" dirty="0"/>
              <a:t>     </a:t>
            </a:r>
            <a:r>
              <a:rPr lang="en-US" sz="2400" dirty="0" smtClean="0"/>
              <a:t>→    </a:t>
            </a:r>
            <a:r>
              <a:rPr lang="en-US" sz="2400" dirty="0"/>
              <a:t>2 CH</a:t>
            </a:r>
            <a:r>
              <a:rPr lang="en-US" sz="2400" baseline="-25000" dirty="0"/>
              <a:t>3</a:t>
            </a:r>
            <a:r>
              <a:rPr lang="en-US" sz="2400" dirty="0"/>
              <a:t>-(CH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aseline="-25000" dirty="0"/>
              <a:t>3</a:t>
            </a:r>
            <a:r>
              <a:rPr lang="en-US" sz="2400" dirty="0"/>
              <a:t>-CH</a:t>
            </a:r>
            <a:r>
              <a:rPr lang="en-US" sz="2400" baseline="-25000" dirty="0"/>
              <a:t>3 </a:t>
            </a:r>
            <a:r>
              <a:rPr lang="en-US" sz="2400" dirty="0"/>
              <a:t>      </a:t>
            </a:r>
          </a:p>
          <a:p>
            <a:pPr marL="400050" lvl="1" indent="0">
              <a:buNone/>
            </a:pPr>
            <a:r>
              <a:rPr lang="en-US" sz="2400" b="1" dirty="0" smtClean="0"/>
              <a:t>               </a:t>
            </a:r>
            <a:r>
              <a:rPr lang="en-US" sz="2400" b="1" dirty="0" err="1"/>
              <a:t>Decane</a:t>
            </a:r>
            <a:r>
              <a:rPr lang="en-US" sz="2400" b="1" dirty="0"/>
              <a:t>                            </a:t>
            </a:r>
            <a:r>
              <a:rPr lang="en-US" sz="2400" b="1" dirty="0" smtClean="0"/>
              <a:t> </a:t>
            </a:r>
            <a:r>
              <a:rPr lang="en-US" sz="2400" b="1" dirty="0"/>
              <a:t>Pentane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Reforming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3. Dehydrogenation </a:t>
            </a:r>
            <a:r>
              <a:rPr lang="en-US" sz="2400" dirty="0"/>
              <a:t>reaction: Conversion of cycloalkane into aromatic </a:t>
            </a:r>
            <a:r>
              <a:rPr lang="en-US" sz="2400" dirty="0" smtClean="0"/>
              <a:t>compound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4000" contras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63" y="2514600"/>
            <a:ext cx="844163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45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750300" cy="868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Reforming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525963"/>
          </a:xfrm>
        </p:spPr>
        <p:txBody>
          <a:bodyPr/>
          <a:lstStyle/>
          <a:p>
            <a:pPr marL="274320" indent="-274320" algn="just">
              <a:spcBef>
                <a:spcPts val="0"/>
              </a:spcBef>
              <a:buNone/>
            </a:pPr>
            <a:r>
              <a:rPr lang="en-US" sz="2400" dirty="0" smtClean="0"/>
              <a:t>4. Dehydrocyclization </a:t>
            </a:r>
            <a:r>
              <a:rPr lang="en-US" sz="2400" dirty="0"/>
              <a:t>reaction: Straight chain hydrocarbons </a:t>
            </a:r>
            <a:r>
              <a:rPr lang="en-US" sz="2400" dirty="0" smtClean="0"/>
              <a:t>     undergo </a:t>
            </a:r>
            <a:r>
              <a:rPr lang="en-US" sz="2400" dirty="0"/>
              <a:t>cyclization followed by dehydrogenation to produce </a:t>
            </a:r>
            <a:r>
              <a:rPr lang="en-US" sz="2400" dirty="0" smtClean="0"/>
              <a:t>      aromatic </a:t>
            </a:r>
            <a:r>
              <a:rPr lang="en-US" sz="2400" dirty="0"/>
              <a:t>hydrocarbons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51000" y="2438401"/>
          <a:ext cx="5028671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emSketch" r:id="rId3" imgW="3343656" imgH="3739896" progId="">
                  <p:embed/>
                </p:oleObj>
              </mc:Choice>
              <mc:Fallback>
                <p:oleObj name="ChemSketch" r:id="rId3" imgW="3343656" imgH="373989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438401"/>
                        <a:ext cx="5028671" cy="385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4370" lvl="1" indent="-274320" algn="just">
              <a:spcBef>
                <a:spcPts val="600"/>
              </a:spcBef>
              <a:buNone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Cracking of petroleum: </a:t>
            </a:r>
            <a:r>
              <a:rPr lang="en-US" sz="2400" dirty="0"/>
              <a:t>Cracking is the process of breaking of higher molecular weight hydrocarbons (</a:t>
            </a:r>
            <a:r>
              <a:rPr lang="en-US" sz="2400" b="1" dirty="0"/>
              <a:t>high boiling</a:t>
            </a:r>
            <a:r>
              <a:rPr lang="en-US" sz="2400" dirty="0"/>
              <a:t>) to lower molecular weight </a:t>
            </a:r>
            <a:r>
              <a:rPr lang="en-US" sz="2400" dirty="0" smtClean="0"/>
              <a:t>hydrocarbons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Fixed bed cracking of petroleum: </a:t>
            </a:r>
            <a:r>
              <a:rPr lang="en-US" sz="2400" dirty="0" smtClean="0"/>
              <a:t>Vapors </a:t>
            </a:r>
            <a:r>
              <a:rPr lang="en-US" sz="2400" dirty="0"/>
              <a:t>of the heavy oil are heated in the presence of catalyst </a:t>
            </a:r>
            <a:r>
              <a:rPr lang="en-US" sz="2400" dirty="0" smtClean="0"/>
              <a:t>in fixed bed due </a:t>
            </a:r>
            <a:r>
              <a:rPr lang="en-US" sz="2400" dirty="0"/>
              <a:t>to which a better yield of petrol is obtained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Fluidized bed catalytic cracking:</a:t>
            </a:r>
            <a:r>
              <a:rPr lang="en-US" sz="2400" dirty="0"/>
              <a:t> Vapors of the heavy oil are heated in the presence of catalyst </a:t>
            </a:r>
            <a:r>
              <a:rPr lang="en-US" sz="2400" dirty="0" smtClean="0"/>
              <a:t>in a fluidized bed reactor </a:t>
            </a:r>
            <a:endParaRPr lang="en-IN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412750" y="228600"/>
            <a:ext cx="87503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Cracking</a:t>
            </a:r>
            <a:r>
              <a:rPr lang="en-US" sz="4000" b="1" u="sng" dirty="0" smtClean="0">
                <a:solidFill>
                  <a:srgbClr val="00B0F0"/>
                </a:solidFill>
              </a:rPr>
              <a:t/>
            </a:r>
            <a:br>
              <a:rPr lang="en-US" sz="4000" b="1" u="sng" dirty="0" smtClean="0">
                <a:solidFill>
                  <a:srgbClr val="00B0F0"/>
                </a:solidFill>
              </a:rPr>
            </a:br>
            <a:endParaRPr lang="en-US" sz="4000" dirty="0" smtClean="0">
              <a:solidFill>
                <a:srgbClr val="00B0F0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xfrm>
            <a:off x="247650" y="990600"/>
            <a:ext cx="90805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dirty="0" smtClean="0"/>
              <a:t>Cracking is the </a:t>
            </a:r>
            <a:r>
              <a:rPr lang="en-US" sz="2400" dirty="0"/>
              <a:t>process of breaking of </a:t>
            </a:r>
            <a:r>
              <a:rPr lang="en-US" sz="2400" dirty="0">
                <a:solidFill>
                  <a:srgbClr val="FF0000"/>
                </a:solidFill>
              </a:rPr>
              <a:t>higher molecular weight hydrocarbons </a:t>
            </a:r>
            <a:r>
              <a:rPr lang="en-US" sz="2400" dirty="0"/>
              <a:t>(</a:t>
            </a:r>
            <a:r>
              <a:rPr lang="en-US" sz="2400" b="1" dirty="0"/>
              <a:t>high boiling</a:t>
            </a:r>
            <a:r>
              <a:rPr lang="en-US" sz="2400" dirty="0"/>
              <a:t>)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lower molecular weight hydrocarbons </a:t>
            </a:r>
            <a:r>
              <a:rPr lang="en-US" sz="2400" dirty="0"/>
              <a:t>(</a:t>
            </a:r>
            <a:r>
              <a:rPr lang="en-US" sz="2400" b="1" dirty="0"/>
              <a:t>low boiling</a:t>
            </a:r>
            <a:r>
              <a:rPr lang="en-US" sz="2400" dirty="0"/>
              <a:t>) by the action of heat alone or heat in presence of a </a:t>
            </a:r>
            <a:r>
              <a:rPr lang="en-US" sz="2400" dirty="0" smtClean="0"/>
              <a:t>catalyst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</a:t>
            </a:r>
          </a:p>
          <a:p>
            <a:pPr marL="0" indent="0">
              <a:buNone/>
            </a:pPr>
            <a:r>
              <a:rPr lang="en-US" sz="2400" dirty="0" smtClean="0"/>
              <a:t>             C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22</a:t>
            </a:r>
            <a:r>
              <a:rPr lang="en-US" sz="2400" dirty="0" smtClean="0"/>
              <a:t>           →         C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12</a:t>
            </a:r>
            <a:r>
              <a:rPr lang="en-US" sz="2400" dirty="0" smtClean="0"/>
              <a:t>      </a:t>
            </a:r>
            <a:r>
              <a:rPr lang="en-US" sz="2400" dirty="0"/>
              <a:t>+    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10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Decane</a:t>
            </a:r>
            <a:r>
              <a:rPr lang="en-US" sz="2400" dirty="0" smtClean="0"/>
              <a:t>                      n-pentane     Pentene</a:t>
            </a:r>
          </a:p>
          <a:p>
            <a:pPr marL="0" indent="0">
              <a:buNone/>
            </a:pPr>
            <a:r>
              <a:rPr lang="en-US" sz="2400" dirty="0" smtClean="0"/>
              <a:t>            (</a:t>
            </a:r>
            <a:r>
              <a:rPr lang="en-US" sz="2400" dirty="0"/>
              <a:t>BP=174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  <a:r>
              <a:rPr lang="en-US" sz="2400" dirty="0" smtClean="0"/>
              <a:t>)             </a:t>
            </a:r>
            <a:r>
              <a:rPr lang="en-US" sz="2400" dirty="0"/>
              <a:t>(BP=36</a:t>
            </a:r>
            <a:r>
              <a:rPr lang="en-US" sz="2400" baseline="30000" dirty="0"/>
              <a:t>0</a:t>
            </a:r>
            <a:r>
              <a:rPr lang="en-US" sz="2400" dirty="0"/>
              <a:t>C)       </a:t>
            </a:r>
          </a:p>
          <a:p>
            <a:pPr algn="just"/>
            <a:endParaRPr lang="en-US" sz="2400" b="1" u="sng" dirty="0" smtClean="0"/>
          </a:p>
          <a:p>
            <a:pPr algn="just"/>
            <a:r>
              <a:rPr lang="en-US" sz="2400" dirty="0" smtClean="0"/>
              <a:t>Breaking </a:t>
            </a:r>
            <a:r>
              <a:rPr lang="en-US" sz="2400" dirty="0"/>
              <a:t>of C-C and C-H </a:t>
            </a:r>
            <a:r>
              <a:rPr lang="en-US" sz="2400" dirty="0" smtClean="0"/>
              <a:t>bonds 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produces low boiling alkanes, alkenes and small amount of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514600"/>
            <a:ext cx="269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1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956" y="259535"/>
            <a:ext cx="8922644" cy="606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7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Thermal cracking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495300" y="1066800"/>
            <a:ext cx="4457700" cy="5410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phase thermal cracking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/>
              <a:t>Crude oil is pumped into the coil kept at 420-550 °C under a pressure of 15-100 kg/cm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B</a:t>
            </a:r>
            <a:r>
              <a:rPr lang="en-US" sz="2400" dirty="0" smtClean="0"/>
              <a:t>etter quality of gasoline is produced at this temperature  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/>
              <a:t>Gasoline with low octane value (60-70) is obtained which can be mixed with higher octane value gasoline and then used</a:t>
            </a:r>
          </a:p>
        </p:txBody>
      </p:sp>
      <p:pic>
        <p:nvPicPr>
          <p:cNvPr id="4" name="Content Placeholder 6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8100" y="1764792"/>
            <a:ext cx="4622800" cy="296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77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Vapour phase thermal cracking</a:t>
            </a:r>
            <a:br>
              <a:rPr lang="en-US" sz="3200" b="1" dirty="0">
                <a:solidFill>
                  <a:srgbClr val="00B0F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408508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30200" y="990600"/>
            <a:ext cx="51181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Vapour phase thermal cracking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H</a:t>
            </a:r>
            <a:r>
              <a:rPr lang="en-US" sz="2400" dirty="0" smtClean="0">
                <a:latin typeface="+mn-lt"/>
              </a:rPr>
              <a:t>eavy </a:t>
            </a:r>
            <a:r>
              <a:rPr lang="en-US" sz="2400" dirty="0">
                <a:latin typeface="+mn-lt"/>
              </a:rPr>
              <a:t>oil is heated in an heater at 400 °C to convert into the </a:t>
            </a:r>
            <a:r>
              <a:rPr lang="en-US" sz="2400" dirty="0" err="1">
                <a:latin typeface="+mn-lt"/>
              </a:rPr>
              <a:t>vapours</a:t>
            </a:r>
            <a:r>
              <a:rPr lang="en-US" sz="2400" dirty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V</a:t>
            </a:r>
            <a:r>
              <a:rPr lang="en-US" sz="2400" dirty="0" smtClean="0">
                <a:latin typeface="+mn-lt"/>
              </a:rPr>
              <a:t>apours </a:t>
            </a:r>
            <a:r>
              <a:rPr lang="en-US" sz="2400" dirty="0">
                <a:latin typeface="+mn-lt"/>
              </a:rPr>
              <a:t>are passed to the reaction chamber which is maintained at 600-650°C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dirty="0">
                <a:latin typeface="+mn-lt"/>
              </a:rPr>
              <a:t>under the pressure of 10-20 </a:t>
            </a:r>
            <a:r>
              <a:rPr lang="en-US" sz="2400" dirty="0" smtClean="0">
                <a:latin typeface="+mn-lt"/>
              </a:rPr>
              <a:t>kg/cm</a:t>
            </a:r>
            <a:r>
              <a:rPr lang="en-US" sz="2400" baseline="30000" dirty="0" smtClean="0">
                <a:latin typeface="+mn-lt"/>
              </a:rPr>
              <a:t>2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H</a:t>
            </a:r>
            <a:r>
              <a:rPr lang="en-US" sz="2400" dirty="0" smtClean="0">
                <a:latin typeface="+mn-lt"/>
              </a:rPr>
              <a:t>igher </a:t>
            </a:r>
            <a:r>
              <a:rPr lang="en-US" sz="2400" dirty="0">
                <a:latin typeface="+mn-lt"/>
              </a:rPr>
              <a:t>hydrocarbon are converted into lower hydrocarbon easily and octane value to petrol is 75-80</a:t>
            </a:r>
          </a:p>
        </p:txBody>
      </p:sp>
    </p:spTree>
    <p:extLst>
      <p:ext uri="{BB962C8B-B14F-4D97-AF65-F5344CB8AC3E}">
        <p14:creationId xmlns:p14="http://schemas.microsoft.com/office/powerpoint/2010/main" val="8060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916305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Catalytic Cracking:  Cracking of heavy oil in presence of catalyst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Fixed </a:t>
            </a:r>
            <a:r>
              <a:rPr lang="en-US" sz="2400" dirty="0"/>
              <a:t>bed catalytic </a:t>
            </a:r>
            <a:r>
              <a:rPr lang="en-US" sz="2400" dirty="0" smtClean="0"/>
              <a:t>cracking</a:t>
            </a:r>
          </a:p>
          <a:p>
            <a:endParaRPr lang="en-US" sz="2400" dirty="0" smtClean="0"/>
          </a:p>
          <a:p>
            <a:r>
              <a:rPr lang="en-US" sz="2400" dirty="0" smtClean="0"/>
              <a:t>Fluidized </a:t>
            </a:r>
            <a:r>
              <a:rPr lang="en-US" sz="2400" dirty="0"/>
              <a:t>(moving) bed catalytic </a:t>
            </a:r>
            <a:r>
              <a:rPr lang="en-US" sz="2400" dirty="0" smtClean="0"/>
              <a:t>cracking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330200" y="533400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Catalytic cracking</a:t>
            </a:r>
          </a:p>
        </p:txBody>
      </p:sp>
    </p:spTree>
    <p:extLst>
      <p:ext uri="{BB962C8B-B14F-4D97-AF65-F5344CB8AC3E}">
        <p14:creationId xmlns:p14="http://schemas.microsoft.com/office/powerpoint/2010/main" val="36413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Fixed bed catalytic cracking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980" y="990600"/>
            <a:ext cx="9379370" cy="4891238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Catalytic cracking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38200"/>
            <a:ext cx="9410700" cy="54102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Fixed bed catalytic cracking: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err="1" smtClean="0"/>
              <a:t>Vapours</a:t>
            </a:r>
            <a:r>
              <a:rPr lang="en-US" sz="2400" dirty="0" smtClean="0"/>
              <a:t> of the heavy oil are heated in the presence of catalyst due to which a better yield of petrol is obtained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Working of Fixed bed catalytic cracking:</a:t>
            </a:r>
            <a:endParaRPr lang="en-US" sz="2400" dirty="0" smtClean="0"/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Heavy oil is vaporized by heating in electric heater and </a:t>
            </a:r>
            <a:r>
              <a:rPr lang="en-US" sz="2400" dirty="0" err="1" smtClean="0"/>
              <a:t>vapours</a:t>
            </a:r>
            <a:r>
              <a:rPr lang="en-US" sz="2400" dirty="0" smtClean="0"/>
              <a:t> are passed over a series of trays containing catalyst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Catalyst used are crystalline alumina-silicate, bentonite, bauxite and zeolites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Reaction chamber is maintained at 425-540 and under a pressure of 1.5 kg/cm</a:t>
            </a:r>
            <a:r>
              <a:rPr lang="en-US" sz="2400" baseline="30000" dirty="0" smtClean="0"/>
              <a:t>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06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xfrm>
            <a:off x="412750" y="304800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Fluidized bed catalytic cracking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1" y="1371600"/>
            <a:ext cx="6382147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01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534</Words>
  <Application>Microsoft Office PowerPoint</Application>
  <PresentationFormat>A4 Paper (210x297 mm)</PresentationFormat>
  <Paragraphs>91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FSH</vt:lpstr>
      <vt:lpstr>ChemSketch</vt:lpstr>
      <vt:lpstr>Lecture No. 24 Fuels </vt:lpstr>
      <vt:lpstr>Cracking </vt:lpstr>
      <vt:lpstr>PowerPoint Presentation</vt:lpstr>
      <vt:lpstr>Thermal cracking</vt:lpstr>
      <vt:lpstr>Vapour phase thermal cracking </vt:lpstr>
      <vt:lpstr>Catalytic cracking</vt:lpstr>
      <vt:lpstr>Fixed bed catalytic cracking</vt:lpstr>
      <vt:lpstr>Catalytic cracking</vt:lpstr>
      <vt:lpstr>Fluidized bed catalytic cracking</vt:lpstr>
      <vt:lpstr>Fluidized bed catalytic cracking</vt:lpstr>
      <vt:lpstr>     Reforming</vt:lpstr>
      <vt:lpstr>Reforming</vt:lpstr>
      <vt:lpstr>Reforming</vt:lpstr>
      <vt:lpstr>Reforming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2017-07-17T11:51:42Z</dcterms:modified>
</cp:coreProperties>
</file>