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Working_of_four_stroke_petrol_engine.flv" TargetMode="External"/><Relationship Id="rId4" Type="http://schemas.openxmlformats.org/officeDocument/2006/relationships/hyperlink" Target="http://www.animatedengines.com/otto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At the end of this lecture, students will be able to:</a:t>
            </a:r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Describe gasoline knocking in IC Engines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Explain the role of octane number and cetane number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Discuss the significance of anti-knocking agents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3962400" cy="868362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No. 25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Fuels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endParaRPr lang="en-IN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Cetane number </a:t>
            </a:r>
            <a:b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 smtClean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914400"/>
            <a:ext cx="8997950" cy="54102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Quality of diesel oil is measured in terms of its </a:t>
            </a:r>
            <a:r>
              <a:rPr lang="en-US" sz="2400" dirty="0" err="1" smtClean="0">
                <a:cs typeface="Times New Roman" pitchFamily="18" charset="0"/>
              </a:rPr>
              <a:t>cetane</a:t>
            </a:r>
            <a:r>
              <a:rPr lang="en-US" sz="2400" dirty="0" smtClean="0">
                <a:cs typeface="Times New Roman" pitchFamily="18" charset="0"/>
              </a:rPr>
              <a:t> number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Percentage of </a:t>
            </a:r>
            <a:r>
              <a:rPr lang="en-US" sz="2400" dirty="0" smtClean="0">
                <a:solidFill>
                  <a:srgbClr val="00B0F0"/>
                </a:solidFill>
                <a:cs typeface="Times New Roman" pitchFamily="18" charset="0"/>
              </a:rPr>
              <a:t>n-cetane</a:t>
            </a:r>
            <a:r>
              <a:rPr lang="en-US" sz="2400" dirty="0" smtClean="0">
                <a:cs typeface="Times New Roman" pitchFamily="18" charset="0"/>
              </a:rPr>
              <a:t> present in a standard mixture of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n- cetane 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  <a:sym typeface="Symbol"/>
              </a:rPr>
              <a:t>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-methylnaphthalene </a:t>
            </a:r>
            <a:r>
              <a:rPr lang="en-US" sz="2400" dirty="0" smtClean="0">
                <a:cs typeface="Times New Roman" pitchFamily="18" charset="0"/>
              </a:rPr>
              <a:t>which has the same ignition properties as that of the diesel under examination</a:t>
            </a: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marL="274320" indent="-274320" algn="just">
              <a:spcBef>
                <a:spcPts val="600"/>
              </a:spcBef>
              <a:buFont typeface="Arial" charset="0"/>
              <a:buNone/>
              <a:defRPr/>
            </a:pPr>
            <a:r>
              <a:rPr lang="en-US" sz="2400" dirty="0" smtClean="0">
                <a:cs typeface="Times New Roman" pitchFamily="18" charset="0"/>
                <a:sym typeface="Symbol"/>
              </a:rPr>
              <a:t>	</a:t>
            </a:r>
            <a:r>
              <a:rPr lang="en-US" sz="2400" dirty="0" smtClean="0">
                <a:cs typeface="Times New Roman" pitchFamily="18" charset="0"/>
              </a:rPr>
              <a:t>	</a:t>
            </a:r>
          </a:p>
          <a:p>
            <a:pPr marL="274320" indent="-274320" algn="just">
              <a:spcBef>
                <a:spcPts val="600"/>
              </a:spcBef>
              <a:buFont typeface="Arial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	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25500" y="3276600"/>
          <a:ext cx="7016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3508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cs typeface="Times New Roman" pitchFamily="18" charset="0"/>
                          <a:sym typeface="Symbol"/>
                        </a:rPr>
                        <a:t>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-methylnaphthalene (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n-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cetane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(n-hexadecane C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Cetane number=0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Times New Roman" pitchFamily="18" charset="0"/>
                        </a:rPr>
                        <a:t>Cetane number=100</a:t>
                      </a:r>
                      <a:endParaRPr 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6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Cetane</a:t>
            </a: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number </a:t>
            </a:r>
            <a:b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 smtClean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990601"/>
            <a:ext cx="8915400" cy="4525963"/>
          </a:xfrm>
        </p:spPr>
        <p:txBody>
          <a:bodyPr/>
          <a:lstStyle/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Example:  If the </a:t>
            </a:r>
            <a:r>
              <a:rPr lang="en-US" sz="2400" dirty="0" err="1" smtClean="0">
                <a:cs typeface="Times New Roman" pitchFamily="18" charset="0"/>
              </a:rPr>
              <a:t>cetane</a:t>
            </a:r>
            <a:r>
              <a:rPr lang="en-US" sz="2400" dirty="0" smtClean="0">
                <a:cs typeface="Times New Roman" pitchFamily="18" charset="0"/>
              </a:rPr>
              <a:t> number of diesel oil is 80 it means that its ignition properties are similar to that of the ignition properties of a mixture of 80% n-</a:t>
            </a:r>
            <a:r>
              <a:rPr lang="en-US" sz="2400" dirty="0" err="1" smtClean="0">
                <a:cs typeface="Times New Roman" pitchFamily="18" charset="0"/>
              </a:rPr>
              <a:t>cetane</a:t>
            </a:r>
            <a:r>
              <a:rPr lang="en-US" sz="2400" dirty="0" smtClean="0">
                <a:cs typeface="Times New Roman" pitchFamily="18" charset="0"/>
              </a:rPr>
              <a:t> and 20% </a:t>
            </a:r>
            <a:r>
              <a:rPr lang="en-US" sz="2400" dirty="0" smtClean="0">
                <a:cs typeface="Times New Roman" pitchFamily="18" charset="0"/>
                <a:sym typeface="Symbol"/>
              </a:rPr>
              <a:t></a:t>
            </a:r>
            <a:r>
              <a:rPr lang="en-US" sz="2400" dirty="0" smtClean="0">
                <a:cs typeface="Times New Roman" pitchFamily="18" charset="0"/>
              </a:rPr>
              <a:t>-methylnaphthalene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Cetane number can be improved by adding ethyl nitrate, acetone peroxide and amyl nitrate which helps in starting ignition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Cetane number of Aromatic hydrocarbons &lt; Alkenes &lt; Cycloalkane &lt; Branched chain alkanes &lt; Straight chain alkanes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Anti knocking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609600"/>
            <a:ext cx="9493250" cy="6019800"/>
          </a:xfrm>
        </p:spPr>
        <p:txBody>
          <a:bodyPr/>
          <a:lstStyle/>
          <a:p>
            <a:pPr marL="274320" indent="-274320" algn="just">
              <a:spcBef>
                <a:spcPts val="600"/>
              </a:spcBef>
              <a:buFont typeface="Arial" charset="0"/>
              <a:buNone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Anti knocking agent: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sz="2400" dirty="0" smtClean="0"/>
              <a:t>Anti knocking agent is a chemical substance added to petrol to improve the anti knocking property of the petrol</a:t>
            </a:r>
            <a:endParaRPr lang="en-US" sz="2400" dirty="0"/>
          </a:p>
          <a:p>
            <a:pPr marL="274320" indent="-274320" algn="just">
              <a:spcBef>
                <a:spcPts val="600"/>
              </a:spcBef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 example: </a:t>
            </a:r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B0F0"/>
                </a:solidFill>
              </a:rPr>
              <a:t>Tetra Ethyl Lead (TEL) </a:t>
            </a:r>
            <a:r>
              <a:rPr lang="en-US" sz="2400" dirty="0" smtClean="0">
                <a:solidFill>
                  <a:srgbClr val="FF0000"/>
                </a:solidFill>
              </a:rPr>
              <a:t>(phased out)</a:t>
            </a:r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B0F0"/>
                </a:solidFill>
              </a:rPr>
              <a:t>Tetra Methyl Lead (TML) </a:t>
            </a:r>
            <a:r>
              <a:rPr lang="en-US" sz="2400" dirty="0">
                <a:solidFill>
                  <a:srgbClr val="FF0000"/>
                </a:solidFill>
              </a:rPr>
              <a:t>(phased out)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B0F0"/>
                </a:solidFill>
                <a:cs typeface="Times New Roman" pitchFamily="18" charset="0"/>
              </a:rPr>
              <a:t>Methyl Tertiary Butyl Ether (</a:t>
            </a:r>
            <a:r>
              <a:rPr lang="en-US" sz="2400" dirty="0">
                <a:solidFill>
                  <a:srgbClr val="00B0F0"/>
                </a:solidFill>
                <a:cs typeface="Times New Roman" pitchFamily="18" charset="0"/>
              </a:rPr>
              <a:t>MTBE</a:t>
            </a:r>
            <a:r>
              <a:rPr lang="en-US" sz="2400" dirty="0" smtClean="0">
                <a:solidFill>
                  <a:srgbClr val="00B0F0"/>
                </a:solidFill>
                <a:cs typeface="Times New Roman" pitchFamily="18" charset="0"/>
              </a:rPr>
              <a:t>) (additional oxygen in the ether moiety promotes efficient combustion)</a:t>
            </a:r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B0F0"/>
                </a:solidFill>
                <a:cs typeface="Times New Roman" pitchFamily="18" charset="0"/>
              </a:rPr>
              <a:t>Ethyl Tertiary Butyl Ether (ETBE)</a:t>
            </a:r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B0F0"/>
                </a:solidFill>
                <a:cs typeface="Times New Roman" pitchFamily="18" charset="0"/>
              </a:rPr>
              <a:t>Tetra Methyl Alcohol (TMA)</a:t>
            </a:r>
            <a:endParaRPr lang="en-US" sz="2000" dirty="0" smtClean="0">
              <a:solidFill>
                <a:srgbClr val="00B0F0"/>
              </a:solidFill>
            </a:endParaRPr>
          </a:p>
          <a:p>
            <a:pPr marL="274320" indent="-274320" algn="just">
              <a:spcBef>
                <a:spcPts val="600"/>
              </a:spcBef>
              <a:buFont typeface="Arial" charset="0"/>
              <a:buNone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Disadvantages of leaded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gasolines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: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  <a:p>
            <a:pPr algn="just">
              <a:spcBef>
                <a:spcPts val="600"/>
              </a:spcBef>
              <a:defRPr/>
            </a:pPr>
            <a:r>
              <a:rPr lang="en-US" sz="2400" dirty="0">
                <a:cs typeface="Times New Roman" pitchFamily="18" charset="0"/>
              </a:rPr>
              <a:t>P</a:t>
            </a:r>
            <a:r>
              <a:rPr lang="en-US" sz="2400" dirty="0" smtClean="0">
                <a:cs typeface="Times New Roman" pitchFamily="18" charset="0"/>
              </a:rPr>
              <a:t>ollutes the atmosphere</a:t>
            </a:r>
          </a:p>
          <a:p>
            <a:pPr algn="just">
              <a:spcBef>
                <a:spcPts val="600"/>
              </a:spcBef>
              <a:defRPr/>
            </a:pPr>
            <a:r>
              <a:rPr lang="en-US" sz="2400" dirty="0">
                <a:cs typeface="Times New Roman" pitchFamily="18" charset="0"/>
              </a:rPr>
              <a:t>L</a:t>
            </a:r>
            <a:r>
              <a:rPr lang="en-US" sz="2400" dirty="0" smtClean="0">
                <a:cs typeface="Times New Roman" pitchFamily="18" charset="0"/>
              </a:rPr>
              <a:t>ead poisons the rhodium catalyst which is used in catalytic converters</a:t>
            </a:r>
          </a:p>
          <a:p>
            <a:pPr marL="274320" indent="0" algn="just">
              <a:lnSpc>
                <a:spcPct val="150000"/>
              </a:lnSpc>
              <a:buFont typeface="Arial" charset="0"/>
              <a:buNone/>
              <a:defRPr/>
            </a:pPr>
            <a:endParaRPr lang="en-US" sz="2000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sz="2400" dirty="0" smtClean="0"/>
          </a:p>
          <a:p>
            <a:pPr lvl="2"/>
            <a:r>
              <a:rPr lang="en-US" dirty="0" smtClean="0"/>
              <a:t>Gasoline knocking in IC Engines: </a:t>
            </a:r>
            <a:r>
              <a:rPr lang="en-US" dirty="0">
                <a:ea typeface="Times New Roman" pitchFamily="18" charset="0"/>
              </a:rPr>
              <a:t>production of a shock wave in an IC engine as a result of an explosive combustion of fuel-air mixture, leading to a rattling sound</a:t>
            </a:r>
          </a:p>
          <a:p>
            <a:pPr lvl="2"/>
            <a:r>
              <a:rPr lang="en-US" dirty="0" smtClean="0"/>
              <a:t>Role of octane number: Gives information on quality of petrol</a:t>
            </a:r>
          </a:p>
          <a:p>
            <a:pPr lvl="2"/>
            <a:r>
              <a:rPr lang="en-US" dirty="0" err="1" smtClean="0"/>
              <a:t>Cetane</a:t>
            </a:r>
            <a:r>
              <a:rPr lang="en-US" dirty="0"/>
              <a:t> number: : Gives information on quality of </a:t>
            </a:r>
            <a:r>
              <a:rPr lang="en-US" dirty="0" smtClean="0"/>
              <a:t>diesel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Significance of anti-knocking agents: Improves anti-knocking properties of petrol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066800"/>
            <a:ext cx="8915400" cy="5486400"/>
          </a:xfrm>
        </p:spPr>
        <p:txBody>
          <a:bodyPr/>
          <a:lstStyle/>
          <a:p>
            <a:pPr marL="274320" indent="-274320" algn="just"/>
            <a:r>
              <a:rPr lang="en-US" sz="2400" dirty="0" smtClean="0">
                <a:ea typeface="Times New Roman" pitchFamily="18" charset="0"/>
              </a:rPr>
              <a:t>Knocking </a:t>
            </a:r>
            <a:r>
              <a:rPr lang="en-US" sz="2400" dirty="0">
                <a:ea typeface="Times New Roman" pitchFamily="18" charset="0"/>
              </a:rPr>
              <a:t>may be defined as the production of a shock wave in an IC engine as a result of an explosive combustion of fuel-air mixture, leading to a rattling </a:t>
            </a:r>
            <a:r>
              <a:rPr lang="en-US" sz="2400" dirty="0" smtClean="0">
                <a:ea typeface="Times New Roman" pitchFamily="18" charset="0"/>
              </a:rPr>
              <a:t>sound</a:t>
            </a:r>
            <a:endParaRPr lang="en-US" sz="2400" dirty="0">
              <a:ea typeface="Times New Roman" pitchFamily="18" charset="0"/>
            </a:endParaRPr>
          </a:p>
          <a:p>
            <a:pPr marL="274320" lvl="0" indent="-274320" algn="just"/>
            <a:endParaRPr lang="en-US" sz="2400" i="1" dirty="0"/>
          </a:p>
          <a:p>
            <a:pPr marL="274320" lvl="0" indent="-274320" algn="just">
              <a:buNone/>
            </a:pPr>
            <a:r>
              <a:rPr lang="en-US" sz="2400" i="1" dirty="0" smtClean="0"/>
              <a:t>Compression </a:t>
            </a:r>
            <a:r>
              <a:rPr lang="en-US" sz="2400" i="1" dirty="0"/>
              <a:t>ratio (CR</a:t>
            </a:r>
            <a:r>
              <a:rPr lang="en-US" sz="2400" i="1" dirty="0" smtClean="0"/>
              <a:t>) = V1/V2 = Volume of fuel air mixture at the end of suction stroke / Volume of fuel air mixture at the end of compression stroke </a:t>
            </a:r>
            <a:endParaRPr lang="en-US" sz="2400" dirty="0" smtClean="0"/>
          </a:p>
          <a:p>
            <a:pPr marL="274320" lvl="0" indent="-274320" algn="just"/>
            <a:endParaRPr lang="en-US" sz="2400" dirty="0"/>
          </a:p>
          <a:p>
            <a:pPr marL="274320" lvl="0" indent="-274320" algn="just"/>
            <a:endParaRPr lang="en-US" sz="2400" dirty="0" smtClean="0"/>
          </a:p>
          <a:p>
            <a:pPr marL="274320" lvl="0" indent="-274320" algn="just"/>
            <a:r>
              <a:rPr lang="en-US" sz="2400" dirty="0" smtClean="0"/>
              <a:t>Higher </a:t>
            </a:r>
            <a:r>
              <a:rPr lang="en-US" sz="2400" dirty="0"/>
              <a:t>the compression ratio, higher is the efficiency of an IC </a:t>
            </a:r>
            <a:r>
              <a:rPr lang="en-US" sz="2400" dirty="0" smtClean="0"/>
              <a:t>engine</a:t>
            </a:r>
          </a:p>
          <a:p>
            <a:pPr marL="274320" lvl="0" indent="-274320" algn="just"/>
            <a:endParaRPr lang="en-US" sz="2400" dirty="0" smtClean="0"/>
          </a:p>
          <a:p>
            <a:pPr marL="274320" lvl="0" indent="-274320" algn="just"/>
            <a:r>
              <a:rPr lang="en-US" sz="2400" dirty="0" smtClean="0"/>
              <a:t> </a:t>
            </a:r>
            <a:r>
              <a:rPr lang="en-US" sz="2400" dirty="0"/>
              <a:t>CR is always greater than one since V</a:t>
            </a:r>
            <a:r>
              <a:rPr lang="en-US" sz="2400" baseline="-25000" dirty="0"/>
              <a:t>1</a:t>
            </a:r>
            <a:r>
              <a:rPr lang="en-US" sz="2400" dirty="0"/>
              <a:t> being greater than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2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Knocking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2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 bwMode="auto">
          <a:xfrm>
            <a:off x="495300" y="228600"/>
            <a:ext cx="89154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Knocking in petrol engines: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60400" y="4374417"/>
            <a:ext cx="891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Times New Roman" pitchFamily="18" charset="0"/>
              </a:rPr>
              <a:t>Cause for knocking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+mn-lt"/>
              <a:ea typeface="Times New Roman" pitchFamily="18" charset="0"/>
            </a:endParaRPr>
          </a:p>
        </p:txBody>
      </p:sp>
      <p:pic>
        <p:nvPicPr>
          <p:cNvPr id="39940" name="Picture 5" descr="4strok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3855" y="914400"/>
            <a:ext cx="13010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7300" y="858838"/>
            <a:ext cx="5365750" cy="1939925"/>
          </a:xfrm>
          <a:noFill/>
          <a:ln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505073" y="3244335"/>
            <a:ext cx="4404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http://www.animatedengines.com/otto.html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05400" y="5257800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 action="ppaction://hlinkfile"/>
              </a:rPr>
              <a:t>Working of four stroke petrol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487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Knocking in petrol engines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 bwMode="auto">
          <a:xfrm>
            <a:off x="412750" y="1066800"/>
            <a:ext cx="8915400" cy="518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Mechanism of knocking in chemical terms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/>
              <a:t>Slow oxidation of the fuel</a:t>
            </a:r>
            <a:r>
              <a:rPr lang="en-US" sz="2400" dirty="0"/>
              <a:t> </a:t>
            </a:r>
            <a:r>
              <a:rPr lang="en-US" sz="2400" dirty="0" smtClean="0"/>
              <a:t>(normal condition)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endParaRPr lang="en-US" sz="24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/>
              <a:t>Slow combustion takes place due to the chain reaction</a:t>
            </a:r>
            <a:endParaRPr lang="en-US" dirty="0" smtClean="0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727" y="4267200"/>
            <a:ext cx="6851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7727" y="2286001"/>
            <a:ext cx="5943600" cy="36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132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Knocking in petrol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990600"/>
            <a:ext cx="8915400" cy="56388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en-US" sz="1800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sz="1800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/>
          </p:nvPr>
        </p:nvGraphicFramePr>
        <p:xfrm>
          <a:off x="825500" y="2057400"/>
          <a:ext cx="792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4830480" imgH="700200" progId="">
                  <p:embed/>
                </p:oleObj>
              </mc:Choice>
              <mc:Fallback>
                <p:oleObj r:id="rId3" imgW="4830480" imgH="700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057400"/>
                        <a:ext cx="7924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"/>
          <p:cNvGraphicFramePr>
            <a:graphicFrameLocks noChangeAspect="1"/>
          </p:cNvGraphicFramePr>
          <p:nvPr>
            <p:extLst/>
          </p:nvPr>
        </p:nvGraphicFramePr>
        <p:xfrm>
          <a:off x="908050" y="3219450"/>
          <a:ext cx="78422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5099400" imgH="767880" progId="">
                  <p:embed/>
                </p:oleObj>
              </mc:Choice>
              <mc:Fallback>
                <p:oleObj r:id="rId5" imgW="5099400" imgH="767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219450"/>
                        <a:ext cx="784225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"/>
          <p:cNvGraphicFramePr>
            <a:graphicFrameLocks noChangeAspect="1"/>
          </p:cNvGraphicFramePr>
          <p:nvPr>
            <p:extLst/>
          </p:nvPr>
        </p:nvGraphicFramePr>
        <p:xfrm>
          <a:off x="1403350" y="4495800"/>
          <a:ext cx="5283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7" imgW="3338280" imgH="632160" progId="">
                  <p:embed/>
                </p:oleObj>
              </mc:Choice>
              <mc:Fallback>
                <p:oleObj r:id="rId7" imgW="3338280" imgH="632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95800"/>
                        <a:ext cx="5283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31527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1129" y="902209"/>
            <a:ext cx="9427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/>
              <a:t> Chain reaction  continues leading to aldehyde, decomposes to carbon dioxide and water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746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 bwMode="auto">
          <a:xfrm>
            <a:off x="660400" y="76200"/>
            <a:ext cx="701675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Knocking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609600"/>
            <a:ext cx="9410700" cy="6172200"/>
          </a:xfrm>
        </p:spPr>
        <p:txBody>
          <a:bodyPr/>
          <a:lstStyle/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sz="2400" dirty="0">
              <a:cs typeface="Times New Roman" panose="02020603050405020304" pitchFamily="18" charset="0"/>
            </a:endParaRP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cs typeface="Times New Roman" panose="02020603050405020304" pitchFamily="18" charset="0"/>
              </a:rPr>
              <a:t>Produces undesirable rattling sound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cs typeface="Times New Roman" panose="02020603050405020304" pitchFamily="18" charset="0"/>
              </a:rPr>
              <a:t>ncreases the fuel consumption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cs typeface="Times New Roman" panose="02020603050405020304" pitchFamily="18" charset="0"/>
              </a:rPr>
              <a:t>educes the power output and hence the</a:t>
            </a:r>
          </a:p>
          <a:p>
            <a:pPr marL="274320" indent="-274320" algn="just">
              <a:spcBef>
                <a:spcPts val="600"/>
              </a:spcBef>
              <a:buNone/>
              <a:defRPr/>
            </a:pPr>
            <a:r>
              <a:rPr lang="en-US" sz="2400" dirty="0" smtClean="0">
                <a:cs typeface="Times New Roman" panose="02020603050405020304" pitchFamily="18" charset="0"/>
              </a:rPr>
              <a:t>    efficiency of the engine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cs typeface="Times New Roman" panose="02020603050405020304" pitchFamily="18" charset="0"/>
              </a:rPr>
              <a:t>auses mechanical damage due to overheating </a:t>
            </a:r>
          </a:p>
          <a:p>
            <a:pPr marL="0" indent="0" algn="just">
              <a:spcBef>
                <a:spcPts val="600"/>
              </a:spcBef>
              <a:buNone/>
              <a:defRPr/>
            </a:pP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    to engine parts such as spark plug, piston and engine walls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cs typeface="Times New Roman" panose="02020603050405020304" pitchFamily="18" charset="0"/>
              </a:rPr>
              <a:t>Unpleasant driving </a:t>
            </a:r>
          </a:p>
          <a:p>
            <a:pPr marL="0" indent="0">
              <a:buFont typeface="Arial" charset="0"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0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990600"/>
            <a:ext cx="1568450" cy="206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33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Knocking Control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524000"/>
            <a:ext cx="8915400" cy="4525963"/>
          </a:xfrm>
        </p:spPr>
        <p:txBody>
          <a:bodyPr/>
          <a:lstStyle/>
          <a:p>
            <a:pPr marL="274320" indent="-274320"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400" dirty="0">
                <a:cs typeface="Times New Roman" pitchFamily="18" charset="0"/>
              </a:rPr>
              <a:t>H</a:t>
            </a:r>
            <a:r>
              <a:rPr lang="en-US" sz="2400" dirty="0" smtClean="0">
                <a:cs typeface="Times New Roman" pitchFamily="18" charset="0"/>
              </a:rPr>
              <a:t>igh </a:t>
            </a:r>
            <a:r>
              <a:rPr lang="en-US" sz="2400" dirty="0">
                <a:cs typeface="Times New Roman" pitchFamily="18" charset="0"/>
              </a:rPr>
              <a:t>octane </a:t>
            </a:r>
            <a:r>
              <a:rPr lang="en-US" sz="2400" dirty="0" smtClean="0">
                <a:cs typeface="Times New Roman" pitchFamily="18" charset="0"/>
              </a:rPr>
              <a:t>gasoline</a:t>
            </a:r>
            <a:endParaRPr lang="en-US" sz="2400" dirty="0">
              <a:cs typeface="Times New Roman" pitchFamily="18" charset="0"/>
            </a:endParaRP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400" dirty="0" smtClean="0">
                <a:cs typeface="Times New Roman" pitchFamily="18" charset="0"/>
              </a:rPr>
              <a:t>Low </a:t>
            </a:r>
            <a:r>
              <a:rPr lang="en-US" sz="2400" dirty="0">
                <a:cs typeface="Times New Roman" pitchFamily="18" charset="0"/>
              </a:rPr>
              <a:t>critical compression </a:t>
            </a:r>
            <a:r>
              <a:rPr lang="en-US" sz="2400" dirty="0" smtClean="0">
                <a:cs typeface="Times New Roman" pitchFamily="18" charset="0"/>
              </a:rPr>
              <a:t>ratio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400" dirty="0" smtClean="0">
                <a:cs typeface="Times New Roman" pitchFamily="18" charset="0"/>
              </a:rPr>
              <a:t>Anti-knocking </a:t>
            </a:r>
            <a:r>
              <a:rPr lang="en-US" sz="2400" dirty="0">
                <a:cs typeface="Times New Roman" pitchFamily="18" charset="0"/>
              </a:rPr>
              <a:t>agents such as TEL, TML, etc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sz="2400" dirty="0" smtClean="0">
                <a:cs typeface="Times New Roman" pitchFamily="18" charset="0"/>
              </a:rPr>
              <a:t>MTBE, ETBE, TMA, Amyl Alcohol</a:t>
            </a:r>
            <a:endParaRPr lang="en-US" sz="2400" dirty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487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3200" b="1" dirty="0" smtClean="0">
                <a:solidFill>
                  <a:srgbClr val="00B0F0"/>
                </a:solidFill>
              </a:rPr>
              <a:t>Octane Number</a:t>
            </a:r>
            <a:endParaRPr lang="en-US" sz="3200" b="1" dirty="0" smtClean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8915400" cy="5562600"/>
          </a:xfrm>
        </p:spPr>
        <p:txBody>
          <a:bodyPr/>
          <a:lstStyle/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2400" dirty="0">
                <a:cs typeface="Times New Roman" pitchFamily="18" charset="0"/>
              </a:rPr>
              <a:t>S</a:t>
            </a:r>
            <a:r>
              <a:rPr lang="en-CA" sz="2400" dirty="0" smtClean="0">
                <a:cs typeface="Times New Roman" pitchFamily="18" charset="0"/>
              </a:rPr>
              <a:t>tandard measure of a fuel’s ability to resist knock 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cs typeface="Cordia New" pitchFamily="34" charset="-34"/>
              </a:rPr>
              <a:t>Octane number is a measure of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Cordia New" pitchFamily="34" charset="-34"/>
              </a:rPr>
              <a:t>knocking tendency </a:t>
            </a:r>
            <a:r>
              <a:rPr lang="en-US" sz="2400" dirty="0" smtClean="0">
                <a:cs typeface="Cordia New" pitchFamily="34" charset="-34"/>
              </a:rPr>
              <a:t>of gasoline fuels </a:t>
            </a:r>
            <a:r>
              <a:rPr lang="en-GB" sz="2400" dirty="0" smtClean="0">
                <a:cs typeface="Cordia New" pitchFamily="34" charset="-34"/>
              </a:rPr>
              <a:t>in spark ignition engines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Percentage of </a:t>
            </a:r>
            <a:r>
              <a:rPr lang="en-US" sz="2400" dirty="0" err="1" smtClean="0">
                <a:solidFill>
                  <a:srgbClr val="00B0F0"/>
                </a:solidFill>
                <a:cs typeface="Times New Roman" pitchFamily="18" charset="0"/>
              </a:rPr>
              <a:t>iso</a:t>
            </a:r>
            <a:r>
              <a:rPr lang="en-US" sz="2400" dirty="0" smtClean="0">
                <a:solidFill>
                  <a:srgbClr val="00B0F0"/>
                </a:solidFill>
                <a:cs typeface="Times New Roman" pitchFamily="18" charset="0"/>
              </a:rPr>
              <a:t>-octane</a:t>
            </a:r>
            <a:r>
              <a:rPr lang="en-US" sz="2400" dirty="0" smtClean="0">
                <a:cs typeface="Times New Roman" pitchFamily="18" charset="0"/>
              </a:rPr>
              <a:t> present in a standard mixture of </a:t>
            </a:r>
            <a:r>
              <a:rPr lang="en-US" sz="2400" dirty="0" err="1" smtClean="0">
                <a:solidFill>
                  <a:srgbClr val="00B0F0"/>
                </a:solidFill>
                <a:cs typeface="Times New Roman" pitchFamily="18" charset="0"/>
              </a:rPr>
              <a:t>iso-octance</a:t>
            </a:r>
            <a:r>
              <a:rPr lang="en-US" sz="2400" dirty="0" smtClean="0">
                <a:solidFill>
                  <a:srgbClr val="00B0F0"/>
                </a:solidFill>
                <a:cs typeface="Times New Roman" pitchFamily="18" charset="0"/>
              </a:rPr>
              <a:t> and n-</a:t>
            </a:r>
            <a:r>
              <a:rPr lang="en-US" sz="2400" dirty="0" err="1" smtClean="0">
                <a:solidFill>
                  <a:srgbClr val="00B0F0"/>
                </a:solidFill>
                <a:cs typeface="Times New Roman" pitchFamily="18" charset="0"/>
              </a:rPr>
              <a:t>heptane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which has the same ignition properties as that of the petrol under examination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cs typeface="Cordia New" pitchFamily="34" charset="-34"/>
              </a:rPr>
              <a:t>Octane number of a fuel is determined by measuring its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Cordia New" pitchFamily="34" charset="-34"/>
              </a:rPr>
              <a:t>knocking value</a:t>
            </a:r>
            <a:r>
              <a:rPr lang="en-US" sz="2400" dirty="0" smtClean="0">
                <a:solidFill>
                  <a:srgbClr val="FF0000"/>
                </a:solidFill>
                <a:cs typeface="Cordia New" pitchFamily="34" charset="-34"/>
              </a:rPr>
              <a:t> </a:t>
            </a:r>
            <a:r>
              <a:rPr lang="en-US" sz="2400" dirty="0" smtClean="0">
                <a:cs typeface="Cordia New" pitchFamily="34" charset="-34"/>
              </a:rPr>
              <a:t>compared to the knocking of a mixture of n-</a:t>
            </a:r>
            <a:r>
              <a:rPr lang="en-US" sz="2400" dirty="0" err="1" smtClean="0">
                <a:cs typeface="Cordia New" pitchFamily="34" charset="-34"/>
              </a:rPr>
              <a:t>heptane</a:t>
            </a:r>
            <a:r>
              <a:rPr lang="en-US" sz="2400" dirty="0" smtClean="0">
                <a:cs typeface="Cordia New" pitchFamily="34" charset="-34"/>
              </a:rPr>
              <a:t> and isooctane (2,2,4- </a:t>
            </a:r>
            <a:r>
              <a:rPr lang="en-GB" sz="2400" dirty="0" err="1" smtClean="0">
                <a:cs typeface="Cordia New" pitchFamily="34" charset="-34"/>
              </a:rPr>
              <a:t>trimethyl</a:t>
            </a:r>
            <a:r>
              <a:rPr lang="en-GB" sz="2400" dirty="0" smtClean="0">
                <a:cs typeface="Cordia New" pitchFamily="34" charset="-34"/>
              </a:rPr>
              <a:t> pentane)</a:t>
            </a:r>
          </a:p>
          <a:p>
            <a:pPr>
              <a:defRPr/>
            </a:pPr>
            <a:endParaRPr lang="en-GB" sz="2000" dirty="0" smtClean="0">
              <a:cs typeface="Cordia New" pitchFamily="34" charset="-34"/>
            </a:endParaRPr>
          </a:p>
          <a:p>
            <a:pPr>
              <a:defRPr/>
            </a:pPr>
            <a:endParaRPr lang="en-GB" sz="2000" dirty="0" smtClean="0">
              <a:cs typeface="Cordia New" pitchFamily="34" charset="-34"/>
            </a:endParaRPr>
          </a:p>
          <a:p>
            <a:pPr>
              <a:defRPr/>
            </a:pPr>
            <a:endParaRPr lang="en-GB" sz="2000" dirty="0" smtClean="0">
              <a:cs typeface="Cordia New" pitchFamily="34" charset="-34"/>
            </a:endParaRPr>
          </a:p>
          <a:p>
            <a:pPr>
              <a:defRPr/>
            </a:pPr>
            <a:endParaRPr lang="en-US" sz="2000" dirty="0"/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876800"/>
            <a:ext cx="44577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21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 bwMode="auto">
          <a:xfrm>
            <a:off x="495300" y="228600"/>
            <a:ext cx="8915400" cy="487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3200" b="1" dirty="0" smtClean="0">
                <a:solidFill>
                  <a:srgbClr val="00B0F0"/>
                </a:solidFill>
              </a:rPr>
              <a:t>Octane Number</a:t>
            </a:r>
            <a:endParaRPr lang="en-US" sz="3200" b="1" dirty="0" smtClean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838200"/>
            <a:ext cx="8915400" cy="4724400"/>
          </a:xfrm>
        </p:spPr>
        <p:txBody>
          <a:bodyPr/>
          <a:lstStyle/>
          <a:p>
            <a:pPr marL="274320" indent="-274320" algn="just">
              <a:spcBef>
                <a:spcPts val="600"/>
              </a:spcBef>
              <a:buNone/>
              <a:defRPr/>
            </a:pPr>
            <a:endParaRPr lang="en-GB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274320" indent="-274320" algn="just">
              <a:spcBef>
                <a:spcPts val="600"/>
              </a:spcBef>
              <a:buNone/>
              <a:defRPr/>
            </a:pP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Example : </a:t>
            </a:r>
            <a:r>
              <a:rPr lang="en-US" sz="2400" dirty="0" smtClean="0">
                <a:cs typeface="Times New Roman" pitchFamily="18" charset="0"/>
              </a:rPr>
              <a:t>If the octane number of a </a:t>
            </a:r>
            <a:r>
              <a:rPr lang="en-US" sz="2400" dirty="0" smtClean="0">
                <a:solidFill>
                  <a:srgbClr val="00B0F0"/>
                </a:solidFill>
                <a:cs typeface="Times New Roman" pitchFamily="18" charset="0"/>
              </a:rPr>
              <a:t>gasoline is 70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sz="2400" dirty="0" smtClean="0">
                <a:cs typeface="Times New Roman" pitchFamily="18" charset="0"/>
              </a:rPr>
              <a:t>It means that it’s knocking characteristics are similar to that of the knocking characteristics of a mixture of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70% isooctane </a:t>
            </a:r>
            <a:r>
              <a:rPr lang="en-US" sz="2400" dirty="0" smtClean="0">
                <a:cs typeface="Times New Roman" pitchFamily="18" charset="0"/>
              </a:rPr>
              <a:t>and 30% n-</a:t>
            </a:r>
            <a:r>
              <a:rPr lang="en-US" sz="2400" dirty="0" err="1" smtClean="0">
                <a:cs typeface="Times New Roman" pitchFamily="18" charset="0"/>
              </a:rPr>
              <a:t>heptane</a:t>
            </a:r>
            <a:endParaRPr lang="en-US" sz="2400" dirty="0" smtClean="0">
              <a:cs typeface="Times New Roman" pitchFamily="18" charset="0"/>
            </a:endParaRPr>
          </a:p>
          <a:p>
            <a:pPr marL="274320" indent="-274320" algn="just">
              <a:spcBef>
                <a:spcPts val="600"/>
              </a:spcBef>
              <a:buFont typeface="Arial" charset="0"/>
              <a:buNone/>
              <a:defRPr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  <a:cs typeface="Cordia New" pitchFamily="34" charset="-34"/>
            </a:endParaRP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Cordia New" pitchFamily="34" charset="-34"/>
              </a:rPr>
              <a:t>Order of octane no</a:t>
            </a:r>
            <a:r>
              <a:rPr lang="en-US" sz="2400" dirty="0" smtClean="0">
                <a:cs typeface="Cordia New" pitchFamily="34" charset="-34"/>
              </a:rPr>
              <a:t>: </a:t>
            </a:r>
            <a:r>
              <a:rPr lang="en-US" sz="2400" dirty="0" smtClean="0">
                <a:cs typeface="Times New Roman" pitchFamily="18" charset="0"/>
              </a:rPr>
              <a:t>Aromatic hydrocarbons &gt; Alkenes &gt; Cycloalkane &gt; Branched chain alkanes &gt; Straight chain alkanes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693</Words>
  <Application>Microsoft Office PowerPoint</Application>
  <PresentationFormat>A4 Paper (210x297 mm)</PresentationFormat>
  <Paragraphs>99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Cordia New</vt:lpstr>
      <vt:lpstr>Symbol</vt:lpstr>
      <vt:lpstr>Times New Roman</vt:lpstr>
      <vt:lpstr>Wingdings</vt:lpstr>
      <vt:lpstr>FSH</vt:lpstr>
      <vt:lpstr>Lecture No. 25 Fuels </vt:lpstr>
      <vt:lpstr>Knocking</vt:lpstr>
      <vt:lpstr>Knocking in petrol engines:</vt:lpstr>
      <vt:lpstr>Knocking in petrol engines</vt:lpstr>
      <vt:lpstr>Knocking in petrol engines</vt:lpstr>
      <vt:lpstr>Knocking Effects</vt:lpstr>
      <vt:lpstr>Knocking Control</vt:lpstr>
      <vt:lpstr>Octane Number</vt:lpstr>
      <vt:lpstr>Octane Number</vt:lpstr>
      <vt:lpstr>Cetane number  </vt:lpstr>
      <vt:lpstr>Cetane number  </vt:lpstr>
      <vt:lpstr>Anti knocking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2017-07-17T11:52:10Z</dcterms:modified>
</cp:coreProperties>
</file>