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  <a:endParaRPr lang="en-US" dirty="0" smtClean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Describe the function of catalytic converters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Explain the importance and sources of biodiesel and power alcohol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Discuss the preparation of biodiesel and power alcohol 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3962400" cy="8683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26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Fuels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529" y="304801"/>
            <a:ext cx="8915400" cy="623887"/>
          </a:xfrm>
        </p:spPr>
        <p:txBody>
          <a:bodyPr/>
          <a:lstStyle/>
          <a:p>
            <a:pPr eaLnBrk="1" hangingPunct="1"/>
            <a:r>
              <a:rPr lang="en-GB" altLang="en-US" sz="3200" b="1" dirty="0" smtClean="0">
                <a:solidFill>
                  <a:srgbClr val="00B0F0"/>
                </a:solidFill>
                <a:latin typeface="+mn-lt"/>
              </a:rPr>
              <a:t>Biodiesel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1" y="946150"/>
            <a:ext cx="8932598" cy="5424488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Vegetable oil and animal fat </a:t>
            </a:r>
          </a:p>
          <a:p>
            <a:pPr eaLnBrk="1" hangingPunct="1"/>
            <a:r>
              <a:rPr lang="en-GB" altLang="en-US" sz="2400" dirty="0" smtClean="0"/>
              <a:t>Biodiesel is made by converting the oils and fats into “esterified oil” by trans-esterification</a:t>
            </a:r>
          </a:p>
          <a:p>
            <a:pPr eaLnBrk="1" hangingPunct="1"/>
            <a:endParaRPr lang="en-GB" altLang="en-US" sz="2400" dirty="0" smtClean="0"/>
          </a:p>
          <a:p>
            <a:pPr eaLnBrk="1" hangingPunct="1"/>
            <a:endParaRPr lang="en-GB" altLang="en-US" sz="2400" dirty="0" smtClean="0"/>
          </a:p>
          <a:p>
            <a:pPr eaLnBrk="1" hangingPunct="1"/>
            <a:endParaRPr lang="en-GB" altLang="en-US" sz="2400" dirty="0" smtClean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0"/>
          <a:stretch>
            <a:fillRect/>
          </a:stretch>
        </p:blipFill>
        <p:spPr bwMode="auto">
          <a:xfrm>
            <a:off x="304800" y="2667000"/>
            <a:ext cx="9343629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5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 smtClean="0">
                <a:solidFill>
                  <a:srgbClr val="00B0F0"/>
                </a:solidFill>
              </a:rPr>
              <a:t>Biodiesel Synthesis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1929" y="1600201"/>
            <a:ext cx="42421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39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750300" cy="487362"/>
          </a:xfrm>
        </p:spPr>
        <p:txBody>
          <a:bodyPr/>
          <a:lstStyle/>
          <a:p>
            <a:r>
              <a:rPr lang="en-GB" altLang="en-US" sz="3200" b="1" dirty="0" smtClean="0">
                <a:solidFill>
                  <a:srgbClr val="00B0F0"/>
                </a:solidFill>
              </a:rPr>
              <a:t>Use of Biodiesel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143001"/>
            <a:ext cx="5530850" cy="4191000"/>
          </a:xfrm>
        </p:spPr>
        <p:txBody>
          <a:bodyPr/>
          <a:lstStyle/>
          <a:p>
            <a:pPr>
              <a:buClr>
                <a:srgbClr val="C40005"/>
              </a:buClr>
            </a:pPr>
            <a:r>
              <a:rPr lang="en-GB" altLang="en-US" sz="2400" dirty="0">
                <a:solidFill>
                  <a:srgbClr val="C40005"/>
                </a:solidFill>
              </a:rPr>
              <a:t>Biodiesel</a:t>
            </a:r>
            <a:r>
              <a:rPr lang="en-GB" altLang="en-US" sz="2400" dirty="0"/>
              <a:t> can be used pure or </a:t>
            </a:r>
            <a:r>
              <a:rPr lang="en-GB" altLang="en-US" sz="2400" dirty="0" smtClean="0"/>
              <a:t>blended.</a:t>
            </a:r>
          </a:p>
          <a:p>
            <a:pPr>
              <a:buClr>
                <a:srgbClr val="C40005"/>
              </a:buClr>
            </a:pPr>
            <a:r>
              <a:rPr lang="en-GB" altLang="en-US" sz="2400" dirty="0" smtClean="0"/>
              <a:t>Most </a:t>
            </a:r>
            <a:r>
              <a:rPr lang="en-GB" altLang="en-US" sz="2400" dirty="0"/>
              <a:t>common blends is 5% biodiesel, 95% diesel</a:t>
            </a:r>
          </a:p>
          <a:p>
            <a:pPr>
              <a:buClr>
                <a:srgbClr val="C40005"/>
              </a:buClr>
            </a:pPr>
            <a:r>
              <a:rPr lang="en-GB" altLang="en-US" sz="2400" dirty="0"/>
              <a:t>Blends above 5% may invalidate manufacturers warranty</a:t>
            </a:r>
          </a:p>
          <a:p>
            <a:pPr>
              <a:buClr>
                <a:srgbClr val="C40005"/>
              </a:buClr>
            </a:pPr>
            <a:r>
              <a:rPr lang="en-GB" altLang="en-US" sz="2400" dirty="0"/>
              <a:t>Blends above 30% may require modifications in the engine</a:t>
            </a:r>
          </a:p>
          <a:p>
            <a:pPr marL="998538" lvl="1" indent="-457200">
              <a:buClr>
                <a:srgbClr val="C40005"/>
              </a:buClr>
            </a:pPr>
            <a:r>
              <a:rPr lang="en-GB" altLang="en-US" sz="2400" dirty="0"/>
              <a:t>rubber seals perishing and injectors blocking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50" y="1524000"/>
            <a:ext cx="389532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97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65100" y="796832"/>
            <a:ext cx="5861050" cy="534270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GB" altLang="en-US" sz="2400" dirty="0" smtClean="0"/>
              <a:t>Advantages: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Biodegradable so less harmful if spilled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en-US" sz="2400" dirty="0"/>
              <a:t>P</a:t>
            </a:r>
            <a:r>
              <a:rPr lang="en-GB" altLang="en-US" sz="2400" dirty="0" smtClean="0"/>
              <a:t>roduces lower emissions than diesel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Renewable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Less </a:t>
            </a:r>
            <a:r>
              <a:rPr lang="en-GB" altLang="en-US" sz="2400" dirty="0" err="1" smtClean="0"/>
              <a:t>C</a:t>
            </a:r>
            <a:r>
              <a:rPr lang="en-GB" altLang="en-US" sz="2400" baseline="-25000" dirty="0" err="1" smtClean="0"/>
              <a:t>x</a:t>
            </a:r>
            <a:r>
              <a:rPr lang="en-GB" altLang="en-US" sz="2400" dirty="0" err="1" smtClean="0"/>
              <a:t>H</a:t>
            </a:r>
            <a:r>
              <a:rPr lang="en-GB" altLang="en-US" sz="2400" baseline="-25000" dirty="0" err="1" smtClean="0"/>
              <a:t>y</a:t>
            </a:r>
            <a:r>
              <a:rPr lang="en-GB" altLang="en-US" sz="2400" dirty="0" smtClean="0"/>
              <a:t> , CO and particulates released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NO</a:t>
            </a:r>
            <a:r>
              <a:rPr lang="en-GB" altLang="en-US" sz="2400" baseline="-25000" dirty="0" smtClean="0"/>
              <a:t>x</a:t>
            </a:r>
            <a:r>
              <a:rPr lang="en-GB" altLang="en-US" sz="2400" dirty="0" smtClean="0"/>
              <a:t> is higher but is easier to deal with using catalytic convertors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2400" dirty="0" smtClean="0"/>
              <a:t>Disadvantages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Crop needs to be commercialized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Doesn’t address the need to be more energy efficient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en-US" sz="2400" dirty="0" smtClean="0"/>
              <a:t>Still emissions exist</a:t>
            </a:r>
          </a:p>
        </p:txBody>
      </p:sp>
      <p:sp>
        <p:nvSpPr>
          <p:cNvPr id="2" name="Rectangle 1"/>
          <p:cNvSpPr/>
          <p:nvPr/>
        </p:nvSpPr>
        <p:spPr>
          <a:xfrm>
            <a:off x="742950" y="304801"/>
            <a:ext cx="7512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Biodiesel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1" y="4572001"/>
            <a:ext cx="1599406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076" y="762001"/>
            <a:ext cx="3534997" cy="2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408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 smtClean="0">
                <a:solidFill>
                  <a:srgbClr val="00B0F0"/>
                </a:solidFill>
              </a:rPr>
              <a:t>Biodiesel and </a:t>
            </a:r>
            <a:r>
              <a:rPr lang="en-GB" altLang="en-US" sz="3200" b="1" dirty="0">
                <a:solidFill>
                  <a:srgbClr val="00B0F0"/>
                </a:solidFill>
              </a:rPr>
              <a:t>t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he Environment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76400"/>
            <a:ext cx="8915400" cy="3992564"/>
          </a:xfrm>
        </p:spPr>
        <p:txBody>
          <a:bodyPr/>
          <a:lstStyle/>
          <a:p>
            <a:r>
              <a:rPr lang="en-GB" altLang="en-US" sz="2400" dirty="0"/>
              <a:t>Use of 100% biodiesel would reduce “life-cycle” CO</a:t>
            </a:r>
            <a:r>
              <a:rPr lang="en-GB" altLang="en-US" sz="2400" baseline="-25000" dirty="0"/>
              <a:t>2</a:t>
            </a:r>
            <a:r>
              <a:rPr lang="en-GB" altLang="en-US" sz="2400" dirty="0"/>
              <a:t> emissions by 40 to 50</a:t>
            </a:r>
            <a:r>
              <a:rPr lang="en-GB" altLang="en-US" sz="2400" dirty="0" smtClean="0"/>
              <a:t>%</a:t>
            </a:r>
          </a:p>
          <a:p>
            <a:endParaRPr lang="en-GB" altLang="en-US" sz="2400" dirty="0"/>
          </a:p>
          <a:p>
            <a:r>
              <a:rPr lang="en-GB" altLang="en-US" sz="2400" dirty="0" smtClean="0"/>
              <a:t>Use </a:t>
            </a:r>
            <a:r>
              <a:rPr lang="en-GB" altLang="en-US" sz="2400" dirty="0"/>
              <a:t>of 5% blend reduces CO</a:t>
            </a:r>
            <a:r>
              <a:rPr lang="en-GB" altLang="en-US" sz="2400" baseline="-25000" dirty="0"/>
              <a:t>2</a:t>
            </a:r>
            <a:r>
              <a:rPr lang="en-GB" altLang="en-US" sz="2400" dirty="0"/>
              <a:t> emissions by 2 to 2.5</a:t>
            </a:r>
            <a:r>
              <a:rPr lang="en-GB" altLang="en-US" sz="2400" dirty="0" smtClean="0"/>
              <a:t>%</a:t>
            </a:r>
          </a:p>
          <a:p>
            <a:endParaRPr lang="en-GB" altLang="en-US" sz="2400" dirty="0"/>
          </a:p>
          <a:p>
            <a:r>
              <a:rPr lang="en-GB" sz="2400" dirty="0" smtClean="0"/>
              <a:t>Eco-friendly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 bwMode="auto">
          <a:xfrm>
            <a:off x="495300" y="228600"/>
            <a:ext cx="8915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Power Alcohol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914400"/>
            <a:ext cx="8915400" cy="51816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Alcohols also have found use as octane enhancers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Power alcohol is the blend of absolute alcohol and petrol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2400" dirty="0"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Oxygen present in alcohol aids in complete combustion of the hydrocarbons in petrol there by reducing the peroxide formation and hence knocking is reduced</a:t>
            </a:r>
          </a:p>
          <a:p>
            <a:pPr>
              <a:buNone/>
              <a:defRPr/>
            </a:pPr>
            <a:r>
              <a:rPr lang="en-US" sz="2400" dirty="0" smtClean="0"/>
              <a:t>Source: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Starch – from corns (majorly maize)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 Molasses – byproduct of Sugar industry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152400"/>
            <a:ext cx="2063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9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487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Advantages of Power Alcohol</a:t>
            </a:r>
            <a:endParaRPr lang="en-US" b="1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56388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Better anti-knock properties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Higher octane number, alcohol-blended petrol can be used in engines with higher compression ratio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o starting difficulty with alcohol-petrol blend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Air required for complete combustion is less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Ethyl alcohol contains oxygen atom, which helps for complete combustion of power alcohol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>
                <a:cs typeface="Times New Roman" pitchFamily="18" charset="0"/>
              </a:rPr>
              <a:t>R</a:t>
            </a:r>
            <a:r>
              <a:rPr lang="en-US" sz="2400" dirty="0" smtClean="0">
                <a:cs typeface="Times New Roman" pitchFamily="18" charset="0"/>
              </a:rPr>
              <a:t>educes CO and volatile organic compound emissions 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Economically cheaper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65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Disadvantages of Power alcohol</a:t>
            </a:r>
            <a:endParaRPr lang="en-US" sz="4000" b="1" dirty="0" smtClean="0">
              <a:solidFill>
                <a:srgbClr val="00B0F0"/>
              </a:solidFill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1295400"/>
            <a:ext cx="8915400" cy="426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algn="just">
              <a:spcBef>
                <a:spcPts val="600"/>
              </a:spcBef>
            </a:pPr>
            <a:r>
              <a:rPr lang="en-US" sz="2400" dirty="0" smtClean="0">
                <a:cs typeface="Times New Roman" pitchFamily="18" charset="0"/>
              </a:rPr>
              <a:t>Alcohol lowers the calorific value of petrol</a:t>
            </a:r>
          </a:p>
          <a:p>
            <a:pPr marL="273050" indent="-273050" algn="just">
              <a:spcBef>
                <a:spcPts val="600"/>
              </a:spcBef>
            </a:pPr>
            <a:r>
              <a:rPr lang="en-US" sz="2400" dirty="0" smtClean="0">
                <a:cs typeface="Times New Roman" pitchFamily="18" charset="0"/>
              </a:rPr>
              <a:t>Difficulty in starting engine at lower temperature</a:t>
            </a:r>
          </a:p>
          <a:p>
            <a:pPr marL="273050" indent="-273050" algn="just">
              <a:spcBef>
                <a:spcPts val="600"/>
              </a:spcBef>
            </a:pPr>
            <a:r>
              <a:rPr lang="en-US" sz="2400" dirty="0" smtClean="0">
                <a:cs typeface="Times New Roman" pitchFamily="18" charset="0"/>
              </a:rPr>
              <a:t>Ethyl alcohol may undergo oxidation reaction to form acetic acid, which corrodes engine parts</a:t>
            </a:r>
          </a:p>
          <a:p>
            <a:pPr marL="273050" indent="-273050" algn="just">
              <a:spcBef>
                <a:spcPts val="600"/>
              </a:spcBef>
            </a:pPr>
            <a:r>
              <a:rPr lang="en-US" sz="2400" dirty="0" smtClean="0">
                <a:cs typeface="Times New Roman" pitchFamily="18" charset="0"/>
              </a:rPr>
              <a:t>Ethyl alcohol contains oxygen atoms, the amount air required for complete combustion is less and therefore air regulation is required</a:t>
            </a:r>
          </a:p>
          <a:p>
            <a:pPr marL="273050" indent="-273050" algn="just">
              <a:spcBef>
                <a:spcPts val="600"/>
              </a:spcBef>
            </a:pPr>
            <a:r>
              <a:rPr lang="en-US" sz="2400" dirty="0" smtClean="0">
                <a:cs typeface="Times New Roman" pitchFamily="18" charset="0"/>
              </a:rPr>
              <a:t>Blending agents such as benzene or toluene  are used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65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endParaRPr lang="en-US" sz="2400" dirty="0" smtClean="0"/>
          </a:p>
          <a:p>
            <a:pPr marL="274320" lvl="2" indent="-274320" algn="just">
              <a:spcBef>
                <a:spcPts val="600"/>
              </a:spcBef>
            </a:pPr>
            <a:r>
              <a:rPr lang="en-US" dirty="0" smtClean="0"/>
              <a:t>Function of catalytic converters: </a:t>
            </a:r>
            <a:r>
              <a:rPr lang="en-US" dirty="0">
                <a:cs typeface="Times New Roman" pitchFamily="18" charset="0"/>
              </a:rPr>
              <a:t>Device used to reduce the emissions from an internal combustion engine </a:t>
            </a:r>
            <a:endParaRPr lang="en-US" dirty="0" smtClean="0">
              <a:cs typeface="Times New Roman" pitchFamily="18" charset="0"/>
            </a:endParaRPr>
          </a:p>
          <a:p>
            <a:pPr marL="274320" lvl="2" indent="-274320" algn="just">
              <a:spcBef>
                <a:spcPts val="600"/>
              </a:spcBef>
            </a:pPr>
            <a:endParaRPr lang="en-US" dirty="0" smtClean="0"/>
          </a:p>
          <a:p>
            <a:pPr marL="274320" lvl="1" indent="-274320" algn="just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Biodiesel: </a:t>
            </a:r>
            <a:r>
              <a:rPr lang="en-GB" altLang="en-US" sz="2400" dirty="0"/>
              <a:t>Biodegradable so less harmful if </a:t>
            </a:r>
            <a:r>
              <a:rPr lang="en-GB" altLang="en-US" sz="2400" dirty="0" smtClean="0"/>
              <a:t>spilled and produces </a:t>
            </a:r>
            <a:r>
              <a:rPr lang="en-GB" altLang="en-US" sz="2400" dirty="0"/>
              <a:t>lower emissions than </a:t>
            </a:r>
            <a:r>
              <a:rPr lang="en-GB" altLang="en-US" sz="2400" dirty="0" smtClean="0"/>
              <a:t>diesel, renewable</a:t>
            </a:r>
          </a:p>
          <a:p>
            <a:pPr marL="274320" lvl="1" indent="-274320" algn="just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altLang="en-US" sz="2400" dirty="0" smtClean="0"/>
          </a:p>
          <a:p>
            <a:pPr marL="274320" lvl="1" indent="-27432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76313" algn="l"/>
              </a:tabLst>
              <a:defRPr/>
            </a:pPr>
            <a:r>
              <a:rPr lang="en-US" sz="2400" dirty="0" smtClean="0"/>
              <a:t>Power alcohol: </a:t>
            </a:r>
            <a:r>
              <a:rPr lang="en-US" sz="2400" dirty="0">
                <a:cs typeface="Times New Roman" pitchFamily="18" charset="0"/>
              </a:rPr>
              <a:t>Better anti-knock </a:t>
            </a:r>
            <a:r>
              <a:rPr lang="en-US" sz="2400" dirty="0" smtClean="0">
                <a:cs typeface="Times New Roman" pitchFamily="18" charset="0"/>
              </a:rPr>
              <a:t>properties, Higher </a:t>
            </a:r>
            <a:r>
              <a:rPr lang="en-US" sz="2400" dirty="0">
                <a:cs typeface="Times New Roman" pitchFamily="18" charset="0"/>
              </a:rPr>
              <a:t>octane number, alcohol-blended petrol can be used in engines with higher compression ratio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 lvl="2"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9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 bwMode="auto">
          <a:xfrm>
            <a:off x="330200" y="228600"/>
            <a:ext cx="8915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+mn-lt"/>
                <a:cs typeface="Times New Roman" pitchFamily="18" charset="0"/>
              </a:rPr>
              <a:t>Catalytic Converter</a:t>
            </a:r>
            <a:endParaRPr lang="en-US" sz="3200" b="1" dirty="0" smtClean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 bwMode="auto">
          <a:xfrm>
            <a:off x="412750" y="762000"/>
            <a:ext cx="8915400" cy="5791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Brief History: 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Catalytic converters were first widely  introduced in American production cars in 1975 due to EPA regulations on toxic emissions reductions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The United States Clean Air Act required a 75% decrease in emissions in all new model vehicles after 1975, a decrease to be carried out with the use of catalytic converters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Definition: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Device used to reduce the emissions from an internal combustion engine (used in most modern day automobiles and vehicles)</a:t>
            </a:r>
            <a:endParaRPr lang="en-US" sz="2000" dirty="0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599" y="3581400"/>
            <a:ext cx="3449902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32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cs typeface="Times New Roman" pitchFamily="18" charset="0"/>
              </a:rPr>
              <a:t>Catalytic Converter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525963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defRPr/>
            </a:pPr>
            <a:r>
              <a:rPr lang="en-US" sz="2400" dirty="0" smtClean="0">
                <a:cs typeface="Times New Roman" pitchFamily="18" charset="0"/>
              </a:rPr>
              <a:t>Catalytic converters are used in exhaust systems to provide a site for the oxidation and reduction of toxic by-products (like nitrogen oxides, carbon monoxide, and hydrocarbons) of fuel into less hazardous substances such as carbon dioxide, water vapor, and nitrogen gas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55300" name="Picture 4" descr="fg24_00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387" y="3533776"/>
            <a:ext cx="4061064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0332" y="3525838"/>
            <a:ext cx="3642519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22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cs typeface="Times New Roman" pitchFamily="18" charset="0"/>
              </a:rPr>
              <a:t>Catalytic Converter</a:t>
            </a:r>
            <a:endParaRPr lang="en-US" b="1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54102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Two main types of catalytic converters  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honeycomb</a:t>
            </a:r>
            <a:r>
              <a:rPr lang="en-US" sz="2400" dirty="0" smtClean="0">
                <a:cs typeface="Times New Roman" pitchFamily="18" charset="0"/>
              </a:rPr>
              <a:t> and 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ceramic beads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Components of catalytic converter:</a:t>
            </a:r>
            <a:endParaRPr lang="en-US" sz="2400" dirty="0" smtClean="0">
              <a:cs typeface="Times New Roman" pitchFamily="18" charset="0"/>
            </a:endParaRPr>
          </a:p>
          <a:p>
            <a:pPr>
              <a:defRPr/>
            </a:pPr>
            <a:endParaRPr lang="en-US" sz="2000" dirty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7447" y="1371601"/>
            <a:ext cx="4169953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3846" t="15000" r="7396" b="47500"/>
          <a:stretch>
            <a:fillRect/>
          </a:stretch>
        </p:blipFill>
        <p:spPr bwMode="auto">
          <a:xfrm>
            <a:off x="1295400" y="3581400"/>
            <a:ext cx="7010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4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cs typeface="Times New Roman" pitchFamily="18" charset="0"/>
              </a:rPr>
              <a:t>Catalytic Converter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5562600"/>
          </a:xfrm>
        </p:spPr>
        <p:txBody>
          <a:bodyPr/>
          <a:lstStyle/>
          <a:p>
            <a:pPr marL="274320" indent="-365760" algn="just">
              <a:spcBef>
                <a:spcPts val="600"/>
              </a:spcBef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Reactions in Catalytic converter</a:t>
            </a:r>
          </a:p>
          <a:p>
            <a:pPr marL="274320" indent="-365760" algn="just">
              <a:spcBef>
                <a:spcPts val="600"/>
              </a:spcBef>
              <a:defRPr/>
            </a:pPr>
            <a:r>
              <a:rPr lang="en-US" sz="2400" dirty="0" smtClean="0"/>
              <a:t>Reduction of nitrogen oxides to nitrogen and oxygen</a:t>
            </a:r>
          </a:p>
          <a:p>
            <a:pPr marL="274320" indent="-365760" algn="just">
              <a:spcBef>
                <a:spcPts val="600"/>
              </a:spcBef>
              <a:buFont typeface="Arial" charset="0"/>
              <a:buNone/>
              <a:defRPr/>
            </a:pPr>
            <a:r>
              <a:rPr lang="en-US" sz="2400" dirty="0" smtClean="0"/>
              <a:t>			 2NOx  	 Rh + Pt	xO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N</a:t>
            </a:r>
            <a:r>
              <a:rPr lang="en-US" sz="2400" baseline="-25000" dirty="0" smtClean="0"/>
              <a:t>2</a:t>
            </a:r>
          </a:p>
          <a:p>
            <a:pPr marL="274320" indent="-365760" algn="just">
              <a:spcBef>
                <a:spcPts val="600"/>
              </a:spcBef>
              <a:defRPr/>
            </a:pPr>
            <a:r>
              <a:rPr lang="en-US" sz="2400" dirty="0" smtClean="0"/>
              <a:t>Oxidation of carbon monoxide to carbon dioxide</a:t>
            </a:r>
          </a:p>
          <a:p>
            <a:pPr marL="274320" indent="-365760" algn="just">
              <a:spcBef>
                <a:spcPts val="600"/>
              </a:spcBef>
              <a:buFont typeface="Arial" charset="0"/>
              <a:buNone/>
              <a:defRPr/>
            </a:pPr>
            <a:r>
              <a:rPr lang="en-US" sz="2400" dirty="0" smtClean="0"/>
              <a:t>			 </a:t>
            </a:r>
            <a:r>
              <a:rPr lang="en-US" sz="2400" dirty="0" err="1" smtClean="0"/>
              <a:t>xCO</a:t>
            </a:r>
            <a:r>
              <a:rPr lang="en-US" sz="2400" dirty="0" smtClean="0"/>
              <a:t> + 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	</a:t>
            </a:r>
            <a:r>
              <a:rPr lang="en-US" sz="2400" dirty="0"/>
              <a:t> Rh + Pt        </a:t>
            </a:r>
            <a:r>
              <a:rPr lang="en-US" sz="2400" dirty="0" smtClean="0"/>
              <a:t>xCO</a:t>
            </a:r>
            <a:r>
              <a:rPr lang="en-US" sz="2400" baseline="-25000" dirty="0" smtClean="0"/>
              <a:t>2</a:t>
            </a:r>
          </a:p>
          <a:p>
            <a:pPr marL="274320" indent="-365760" algn="just">
              <a:spcBef>
                <a:spcPts val="600"/>
              </a:spcBef>
              <a:defRPr/>
            </a:pPr>
            <a:r>
              <a:rPr lang="en-US" sz="2400" dirty="0" smtClean="0"/>
              <a:t>Oxidation of unburnt hydrocarbon to carbon dioxide and water</a:t>
            </a:r>
          </a:p>
          <a:p>
            <a:pPr marL="274320" indent="-365760" algn="just">
              <a:spcBef>
                <a:spcPts val="600"/>
              </a:spcBef>
              <a:buFont typeface="Arial" charset="0"/>
              <a:buNone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	                 	</a:t>
            </a:r>
            <a:r>
              <a:rPr lang="en-US" sz="2400" dirty="0" err="1" smtClean="0">
                <a:solidFill>
                  <a:prstClr val="black"/>
                </a:solidFill>
              </a:rPr>
              <a:t>xCxHy</a:t>
            </a:r>
            <a:r>
              <a:rPr lang="en-US" sz="2400" dirty="0" smtClean="0">
                <a:solidFill>
                  <a:prstClr val="black"/>
                </a:solidFill>
              </a:rPr>
              <a:t>  + O</a:t>
            </a:r>
            <a:r>
              <a:rPr lang="en-US" sz="2400" baseline="-25000" dirty="0" smtClean="0">
                <a:solidFill>
                  <a:prstClr val="black"/>
                </a:solidFill>
              </a:rPr>
              <a:t>2</a:t>
            </a:r>
            <a:r>
              <a:rPr lang="en-US" sz="2400" dirty="0" smtClean="0">
                <a:solidFill>
                  <a:prstClr val="black"/>
                </a:solidFill>
              </a:rPr>
              <a:t>  </a:t>
            </a:r>
            <a:r>
              <a:rPr lang="en-US" sz="2400" dirty="0"/>
              <a:t> Rh + Pt</a:t>
            </a:r>
            <a:r>
              <a:rPr lang="en-US" sz="2400" dirty="0" smtClean="0">
                <a:solidFill>
                  <a:prstClr val="black"/>
                </a:solidFill>
              </a:rPr>
              <a:t>  	         xCO</a:t>
            </a:r>
            <a:r>
              <a:rPr lang="en-US" sz="2400" baseline="-25000" dirty="0" smtClean="0">
                <a:solidFill>
                  <a:prstClr val="black"/>
                </a:solidFill>
              </a:rPr>
              <a:t>2</a:t>
            </a:r>
            <a:r>
              <a:rPr lang="en-US" sz="2400" dirty="0" smtClean="0">
                <a:solidFill>
                  <a:prstClr val="black"/>
                </a:solidFill>
              </a:rPr>
              <a:t>  +  xH</a:t>
            </a:r>
            <a:r>
              <a:rPr lang="en-US" sz="2400" baseline="-25000" dirty="0" smtClean="0">
                <a:solidFill>
                  <a:prstClr val="black"/>
                </a:solidFill>
              </a:rPr>
              <a:t>2</a:t>
            </a:r>
            <a:r>
              <a:rPr lang="en-US" sz="2400" dirty="0" smtClean="0">
                <a:solidFill>
                  <a:prstClr val="black"/>
                </a:solidFill>
              </a:rPr>
              <a:t> O   	</a:t>
            </a:r>
          </a:p>
          <a:p>
            <a:pPr>
              <a:buFont typeface="Arial" charset="0"/>
              <a:buNone/>
              <a:defRPr/>
            </a:pPr>
            <a:endParaRPr lang="en-US" sz="1800" dirty="0" smtClean="0"/>
          </a:p>
          <a:p>
            <a:pPr>
              <a:defRPr/>
            </a:pPr>
            <a:endParaRPr lang="en-US" sz="1800" dirty="0" smtClean="0"/>
          </a:p>
          <a:p>
            <a:pPr>
              <a:buFont typeface="Arial" charset="0"/>
              <a:buNone/>
              <a:defRPr/>
            </a:pPr>
            <a:endParaRPr lang="en-US" sz="18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76600" y="2284412"/>
            <a:ext cx="1143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305300" y="3190164"/>
            <a:ext cx="1028700" cy="10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6200" y="4114006"/>
            <a:ext cx="1295400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8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cs typeface="Times New Roman" pitchFamily="18" charset="0"/>
              </a:rPr>
              <a:t>Catalytic Converter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51054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Font typeface="Arial" charset="0"/>
              <a:buNone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Causes of Catalytic Converter Failure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cs typeface="Times New Roman" pitchFamily="18" charset="0"/>
              </a:rPr>
              <a:t>Catalytic converters are made of fragile ceramic, thereby rendering it delicate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cs typeface="Times New Roman" pitchFamily="18" charset="0"/>
              </a:rPr>
              <a:t>A malfunctioning converter will negatively affect the whole exhaust system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cs typeface="Times New Roman" pitchFamily="18" charset="0"/>
              </a:rPr>
              <a:t>Leaking oil causes air pathways to become blocked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0" algn="just">
              <a:lnSpc>
                <a:spcPct val="150000"/>
              </a:lnSpc>
              <a:spcBef>
                <a:spcPts val="0"/>
              </a:spcBef>
              <a:buFont typeface="Arial" charset="0"/>
              <a:buNone/>
              <a:defRPr/>
            </a:pPr>
            <a:endParaRPr lang="en-US" sz="2000" dirty="0"/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1" y="4191001"/>
            <a:ext cx="2453086" cy="194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29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+mn-lt"/>
                <a:cs typeface="Times New Roman" pitchFamily="18" charset="0"/>
              </a:rPr>
              <a:t>Catalytic Converter</a:t>
            </a:r>
            <a:endParaRPr lang="en-US" sz="3200" b="1" dirty="0" smtClean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447800"/>
            <a:ext cx="8915400" cy="4495800"/>
          </a:xfrm>
        </p:spPr>
        <p:txBody>
          <a:bodyPr/>
          <a:lstStyle/>
          <a:p>
            <a:pPr marL="274320" indent="-365760" algn="just">
              <a:spcBef>
                <a:spcPts val="600"/>
              </a:spcBef>
              <a:buNone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Limitations of Catalytic Converter:</a:t>
            </a:r>
          </a:p>
          <a:p>
            <a:pPr marL="274320" indent="-365760" algn="just">
              <a:spcBef>
                <a:spcPts val="600"/>
              </a:spcBef>
              <a:defRPr/>
            </a:pPr>
            <a:r>
              <a:rPr lang="en-US" sz="2400" dirty="0">
                <a:cs typeface="Times New Roman" pitchFamily="18" charset="0"/>
              </a:rPr>
              <a:t>Temperature up to 1000 </a:t>
            </a:r>
            <a:r>
              <a:rPr lang="en-US" sz="2400" baseline="30000" dirty="0"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C is required</a:t>
            </a:r>
          </a:p>
          <a:p>
            <a:pPr marL="274320" indent="-365760" algn="just">
              <a:spcBef>
                <a:spcPts val="600"/>
              </a:spcBef>
              <a:defRPr/>
            </a:pPr>
            <a:r>
              <a:rPr lang="en-US" sz="2400" dirty="0" smtClean="0">
                <a:cs typeface="Times New Roman" pitchFamily="18" charset="0"/>
              </a:rPr>
              <a:t>Metal </a:t>
            </a:r>
            <a:r>
              <a:rPr lang="en-US" sz="2400" dirty="0">
                <a:cs typeface="Times New Roman" pitchFamily="18" charset="0"/>
              </a:rPr>
              <a:t>in the catalyst is prone to deactivation by sintering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400" dirty="0" smtClean="0">
                <a:cs typeface="Times New Roman" pitchFamily="18" charset="0"/>
              </a:rPr>
              <a:t>Functionless </a:t>
            </a:r>
            <a:r>
              <a:rPr lang="en-US" sz="2400" dirty="0">
                <a:cs typeface="Times New Roman" pitchFamily="18" charset="0"/>
              </a:rPr>
              <a:t>beyond </a:t>
            </a:r>
            <a:r>
              <a:rPr lang="en-US" sz="2400" dirty="0" smtClean="0">
                <a:cs typeface="Times New Roman" pitchFamily="18" charset="0"/>
              </a:rPr>
              <a:t>80,000km</a:t>
            </a:r>
            <a:endParaRPr lang="en-US" sz="2400" dirty="0"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 Unburned fuel 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 Damage from road fragments 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563562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+mn-lt"/>
                <a:ea typeface="+mn-ea"/>
                <a:cs typeface="Times New Roman" pitchFamily="18" charset="0"/>
              </a:rPr>
              <a:t>Catalytic Converter</a:t>
            </a:r>
            <a:endParaRPr lang="en-US" sz="32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762000"/>
            <a:ext cx="9245600" cy="53340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Symptoms of a Defective Catalytic Converter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Increase in fuel consumption of the vehicle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Low response from engine when one accelerates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Oxygen sensor alert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Rattling noise due to soot deposition on the walls 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Going off of the engine without a reason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Ways of Extending the Life of a Catalytic Converter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Frequent maintenance of vehicle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Re-installation of  the catalyst in the converter after certain kilometers of usage of vehicle (generally a palladium catalyst has to replaced after 80000kms)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Use unleaded fuel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696" y="1447800"/>
            <a:ext cx="57785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Biodiesel is a general name for methyl esters from organic </a:t>
            </a:r>
            <a:r>
              <a:rPr lang="en-GB" altLang="en-US" sz="2400" dirty="0" smtClean="0"/>
              <a:t>feedstock 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Biodiesel can be made from a wide range of vegetable oils</a:t>
            </a:r>
            <a:r>
              <a:rPr lang="en-GB" altLang="en-US" sz="2400" dirty="0" smtClean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400" dirty="0" smtClean="0"/>
              <a:t>	  - </a:t>
            </a:r>
            <a:r>
              <a:rPr lang="en-GB" altLang="en-US" sz="2400" dirty="0" err="1" smtClean="0"/>
              <a:t>Jatropa</a:t>
            </a:r>
            <a:r>
              <a:rPr lang="en-GB" altLang="en-US" sz="2400" dirty="0" smtClean="0"/>
              <a:t> plant extract</a:t>
            </a:r>
            <a:endParaRPr lang="en-GB" altLang="en-US" sz="2400" dirty="0"/>
          </a:p>
          <a:p>
            <a:pPr marL="400050" lvl="1" indent="0">
              <a:lnSpc>
                <a:spcPct val="90000"/>
              </a:lnSpc>
              <a:buClr>
                <a:srgbClr val="C40005"/>
              </a:buClr>
              <a:buNone/>
            </a:pPr>
            <a:r>
              <a:rPr lang="en-GB" altLang="en-US" sz="2000" dirty="0"/>
              <a:t> </a:t>
            </a:r>
            <a:r>
              <a:rPr lang="en-GB" altLang="en-US" sz="2000" dirty="0" smtClean="0"/>
              <a:t>- </a:t>
            </a:r>
            <a:r>
              <a:rPr lang="en-GB" altLang="en-US" sz="2400" dirty="0" smtClean="0"/>
              <a:t>rapeseed </a:t>
            </a:r>
            <a:r>
              <a:rPr lang="en-GB" altLang="en-US" sz="2400" dirty="0"/>
              <a:t>– the most common one</a:t>
            </a:r>
          </a:p>
          <a:p>
            <a:pPr marL="400050" lvl="1" indent="0">
              <a:lnSpc>
                <a:spcPct val="90000"/>
              </a:lnSpc>
              <a:buClr>
                <a:srgbClr val="C40005"/>
              </a:buClr>
              <a:buNone/>
            </a:pPr>
            <a:r>
              <a:rPr lang="en-GB" altLang="en-US" sz="2400" dirty="0" smtClean="0"/>
              <a:t>- sunflower</a:t>
            </a:r>
            <a:endParaRPr lang="en-GB" altLang="en-US" sz="2400" dirty="0"/>
          </a:p>
          <a:p>
            <a:pPr marL="400050" lvl="1" indent="0">
              <a:lnSpc>
                <a:spcPct val="90000"/>
              </a:lnSpc>
              <a:buClr>
                <a:srgbClr val="C40005"/>
              </a:buClr>
              <a:buNone/>
            </a:pPr>
            <a:r>
              <a:rPr lang="en-GB" altLang="en-US" sz="2400" dirty="0" smtClean="0"/>
              <a:t>- </a:t>
            </a:r>
            <a:r>
              <a:rPr lang="en-GB" altLang="en-US" sz="2400" dirty="0"/>
              <a:t>palm oil</a:t>
            </a:r>
          </a:p>
          <a:p>
            <a:pPr marL="400050" lvl="1" indent="0">
              <a:lnSpc>
                <a:spcPct val="90000"/>
              </a:lnSpc>
              <a:buClr>
                <a:srgbClr val="C40005"/>
              </a:buClr>
              <a:buNone/>
            </a:pPr>
            <a:r>
              <a:rPr lang="en-GB" altLang="en-US" sz="2400" dirty="0" smtClean="0"/>
              <a:t>- soy</a:t>
            </a:r>
            <a:endParaRPr lang="en-US" altLang="en-US" sz="2400" dirty="0"/>
          </a:p>
          <a:p>
            <a:pPr marL="400050" lvl="1" indent="0">
              <a:lnSpc>
                <a:spcPct val="90000"/>
              </a:lnSpc>
              <a:buClr>
                <a:srgbClr val="C40005"/>
              </a:buClr>
              <a:buNone/>
            </a:pPr>
            <a:r>
              <a:rPr lang="en-US" altLang="en-US" sz="2400" dirty="0" smtClean="0"/>
              <a:t>- </a:t>
            </a:r>
            <a:r>
              <a:rPr lang="en-US" altLang="en-US" sz="2400" dirty="0"/>
              <a:t>recycled cooking oils</a:t>
            </a:r>
          </a:p>
          <a:p>
            <a:pPr>
              <a:lnSpc>
                <a:spcPct val="90000"/>
              </a:lnSpc>
              <a:buClr>
                <a:srgbClr val="C40005"/>
              </a:buClr>
            </a:pPr>
            <a:endParaRPr lang="en-US" altLang="en-US" sz="2400" dirty="0"/>
          </a:p>
          <a:p>
            <a:pPr>
              <a:lnSpc>
                <a:spcPct val="90000"/>
              </a:lnSpc>
              <a:buClr>
                <a:srgbClr val="C40005"/>
              </a:buClr>
            </a:pPr>
            <a:r>
              <a:rPr lang="en-GB" altLang="en-US" sz="2400" dirty="0"/>
              <a:t>Germany and France are the largest EU producers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196" y="152400"/>
            <a:ext cx="336681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529" y="304801"/>
            <a:ext cx="8915400" cy="623887"/>
          </a:xfrm>
        </p:spPr>
        <p:txBody>
          <a:bodyPr/>
          <a:lstStyle/>
          <a:p>
            <a:pPr algn="l" eaLnBrk="1" hangingPunct="1"/>
            <a:r>
              <a:rPr lang="en-GB" altLang="en-US" sz="3200" b="1" dirty="0" smtClean="0">
                <a:solidFill>
                  <a:srgbClr val="00B0F0"/>
                </a:solidFill>
                <a:latin typeface="+mn-lt"/>
              </a:rPr>
              <a:t>Biodiesel</a:t>
            </a:r>
          </a:p>
        </p:txBody>
      </p:sp>
      <p:pic>
        <p:nvPicPr>
          <p:cNvPr id="5" name="Picture 4" descr="Fig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547" y="4035511"/>
            <a:ext cx="3521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3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691</Words>
  <Application>Microsoft Office PowerPoint</Application>
  <PresentationFormat>A4 Paper (210x297 mm)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FSH</vt:lpstr>
      <vt:lpstr>Lecture No. 26 Fuels </vt:lpstr>
      <vt:lpstr>Catalytic Converter</vt:lpstr>
      <vt:lpstr>Catalytic Converter</vt:lpstr>
      <vt:lpstr>Catalytic Converter</vt:lpstr>
      <vt:lpstr>Catalytic Converter</vt:lpstr>
      <vt:lpstr>Catalytic Converter</vt:lpstr>
      <vt:lpstr>Catalytic Converter</vt:lpstr>
      <vt:lpstr>Catalytic Converter</vt:lpstr>
      <vt:lpstr>Biodiesel</vt:lpstr>
      <vt:lpstr>Biodiesel</vt:lpstr>
      <vt:lpstr>Biodiesel Synthesis</vt:lpstr>
      <vt:lpstr>Use of Biodiesel</vt:lpstr>
      <vt:lpstr>PowerPoint Presentation</vt:lpstr>
      <vt:lpstr>Biodiesel and the Environment</vt:lpstr>
      <vt:lpstr>Power Alcohol</vt:lpstr>
      <vt:lpstr>Advantages of Power Alcohol</vt:lpstr>
      <vt:lpstr>Disadvantages of Power alcohol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2017-07-17T11:52:40Z</dcterms:modified>
</cp:coreProperties>
</file>