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37"/>
  </p:notesMasterIdLst>
  <p:handoutMasterIdLst>
    <p:handoutMasterId r:id="rId3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3" autoAdjust="0"/>
    <p:restoredTop sz="85804" autoAdjust="0"/>
  </p:normalViewPr>
  <p:slideViewPr>
    <p:cSldViewPr>
      <p:cViewPr varScale="1">
        <p:scale>
          <a:sx n="64" d="100"/>
          <a:sy n="64" d="100"/>
        </p:scale>
        <p:origin x="169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Na2O8S2  sodium </a:t>
            </a:r>
            <a:r>
              <a:rPr lang="en-US" smtClean="0"/>
              <a:t>perosulfite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9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Sodium sulfite is a soluble sodium salt of sulfurous acid with the chemical formula </a:t>
            </a:r>
            <a:r>
              <a:rPr lang="en-US" dirty="0" err="1" smtClean="0"/>
              <a:t>Na₂SO</a:t>
            </a:r>
            <a:r>
              <a:rPr lang="en-US" dirty="0" smtClean="0"/>
              <a:t>₃. It is a product of sulfur dioxide scrubbing, a part of the flue-gas desulfurization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8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Science and Humanities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Sept%202015/Flue%20Gas%20Desulfurization%20process%20at%20Great%20Plains%20Synfuels%20Pl.mp4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At the end of this lecture, students will be able to:</a:t>
            </a:r>
          </a:p>
          <a:p>
            <a:pPr>
              <a:buNone/>
            </a:pP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Explain flue gases</a:t>
            </a:r>
          </a:p>
          <a:p>
            <a:pPr lvl="1">
              <a:buNone/>
            </a:pPr>
            <a:r>
              <a:rPr lang="en-US" sz="2400" dirty="0" smtClean="0"/>
              <a:t> 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Identify the sources of flue gases 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Discuss the disadvantages of flue gases </a:t>
            </a:r>
          </a:p>
          <a:p>
            <a:pPr lvl="1">
              <a:buFont typeface="Arial" pitchFamily="34" charset="0"/>
              <a:buChar char="•"/>
            </a:pP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Control measures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382000" cy="868362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Lecture No. 27</a:t>
            </a:r>
            <a:br>
              <a:rPr lang="en-IN" sz="3200" b="1" dirty="0" smtClean="0">
                <a:solidFill>
                  <a:srgbClr val="00B0F0"/>
                </a:solidFill>
              </a:rPr>
            </a:br>
            <a:r>
              <a:rPr lang="en-US" sz="3200" b="1" dirty="0" smtClean="0">
                <a:solidFill>
                  <a:srgbClr val="00B0F0"/>
                </a:solidFill>
              </a:rPr>
              <a:t> Flue  Gases </a:t>
            </a:r>
            <a:r>
              <a:rPr lang="en-IN" sz="3200" b="1" dirty="0" smtClean="0">
                <a:solidFill>
                  <a:srgbClr val="00B0F0"/>
                </a:solidFill>
              </a:rPr>
              <a:t/>
            </a:r>
            <a:br>
              <a:rPr lang="en-IN" sz="3200" b="1" dirty="0" smtClean="0">
                <a:solidFill>
                  <a:srgbClr val="00B0F0"/>
                </a:solidFill>
              </a:rPr>
            </a:br>
            <a:endParaRPr lang="en-IN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0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915400" cy="4525963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b="1" dirty="0">
                <a:solidFill>
                  <a:schemeClr val="tx2"/>
                </a:solidFill>
                <a:latin typeface="Calibri" pitchFamily="34" charset="0"/>
              </a:rPr>
              <a:t>Flue Gas Desulfurization Processes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 </a:t>
            </a:r>
          </a:p>
          <a:p>
            <a:pPr marL="274320" indent="-274320">
              <a:lnSpc>
                <a:spcPct val="110000"/>
              </a:lnSpc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	The major flue gas desulfurization ( FGD ), processes are :</a:t>
            </a:r>
          </a:p>
          <a:p>
            <a:pPr marL="274320" lvl="1" indent="-274320">
              <a:lnSpc>
                <a:spcPct val="120000"/>
              </a:lnSpc>
              <a:buFont typeface="Symbol" pitchFamily="18" charset="2"/>
              <a:buChar char="·"/>
              <a:defRPr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Limestone Scrubbing</a:t>
            </a:r>
          </a:p>
          <a:p>
            <a:pPr marL="274320" lvl="1" indent="-274320">
              <a:lnSpc>
                <a:spcPct val="120000"/>
              </a:lnSpc>
              <a:buFont typeface="Symbol" pitchFamily="18" charset="2"/>
              <a:buChar char="·"/>
              <a:defRPr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Lime Scrubbing</a:t>
            </a:r>
          </a:p>
          <a:p>
            <a:pPr marL="274320" lvl="1" indent="-274320">
              <a:lnSpc>
                <a:spcPct val="120000"/>
              </a:lnSpc>
              <a:buFont typeface="Symbol" pitchFamily="18" charset="2"/>
              <a:buChar char="·"/>
              <a:defRPr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Dual Alkali Processes</a:t>
            </a:r>
          </a:p>
          <a:p>
            <a:pPr marL="274320" lvl="1" indent="-274320">
              <a:lnSpc>
                <a:spcPct val="120000"/>
              </a:lnSpc>
              <a:buFont typeface="Symbol" pitchFamily="18" charset="2"/>
              <a:buChar char="·"/>
              <a:defRPr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Lime Spray Drying</a:t>
            </a:r>
          </a:p>
          <a:p>
            <a:pPr marL="274320" lvl="1" indent="-27432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  <a:defRPr/>
            </a:pPr>
            <a:r>
              <a:rPr lang="en-US" sz="2400" dirty="0">
                <a:latin typeface="Calibri" pitchFamily="34" charset="0"/>
              </a:rPr>
              <a:t>Wellman-Lord Process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  <a:latin typeface="Calibri" pitchFamily="34" charset="0"/>
              </a:rPr>
              <a:t>Flue Gas Desulfurization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86000"/>
            <a:ext cx="4419600" cy="407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5016945"/>
            <a:ext cx="426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 action="ppaction://hlinkfile"/>
              </a:rPr>
              <a:t>Flue </a:t>
            </a:r>
            <a:r>
              <a:rPr lang="en-US" dirty="0">
                <a:hlinkClick r:id="rId3" action="ppaction://hlinkfile"/>
              </a:rPr>
              <a:t>Gas Desulfurization process at Great Plains Synfuels 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1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487362"/>
          </a:xfrm>
        </p:spPr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3200" b="1" dirty="0" smtClean="0">
                <a:solidFill>
                  <a:srgbClr val="00B0F0"/>
                </a:solidFill>
                <a:latin typeface="Calibri" pitchFamily="34" charset="0"/>
              </a:rPr>
              <a:t>Limestone Scrubbing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9220200" cy="452596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2400" dirty="0">
                <a:latin typeface="Calibri" pitchFamily="34" charset="0"/>
              </a:rPr>
              <a:t>Limestone slurry is sprayed on the incoming flue </a:t>
            </a:r>
            <a:r>
              <a:rPr lang="en-US" altLang="en-US" sz="2400" dirty="0" smtClean="0">
                <a:latin typeface="Calibri" pitchFamily="34" charset="0"/>
              </a:rPr>
              <a:t>gas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2400" dirty="0" smtClean="0">
                <a:latin typeface="Calibri" pitchFamily="34" charset="0"/>
              </a:rPr>
              <a:t> Sulfur </a:t>
            </a:r>
            <a:r>
              <a:rPr lang="en-US" altLang="en-US" sz="2400" dirty="0">
                <a:latin typeface="Calibri" pitchFamily="34" charset="0"/>
              </a:rPr>
              <a:t>dioxide gets absorbed </a:t>
            </a:r>
            <a:endParaRPr lang="en-US" altLang="en-US" sz="2400" dirty="0" smtClean="0">
              <a:latin typeface="Calibri" pitchFamily="34" charset="0"/>
            </a:endParaRPr>
          </a:p>
          <a:p>
            <a:endParaRPr lang="en-US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32284"/>
            <a:ext cx="35052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3469341"/>
            <a:ext cx="60198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2" indent="-274320">
              <a:lnSpc>
                <a:spcPct val="140000"/>
              </a:lnSpc>
            </a:pPr>
            <a:r>
              <a:rPr lang="en-US" altLang="en-US" sz="2400" dirty="0"/>
              <a:t>CaCO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+ H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O + 2SO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----&gt; Ca</a:t>
            </a:r>
            <a:r>
              <a:rPr lang="en-US" altLang="en-US" sz="2400" baseline="30000" dirty="0"/>
              <a:t>+2</a:t>
            </a:r>
            <a:r>
              <a:rPr lang="en-US" altLang="en-US" sz="2400" dirty="0"/>
              <a:t> + 2HSO</a:t>
            </a:r>
            <a:r>
              <a:rPr lang="en-US" altLang="en-US" sz="2400" baseline="-25000" dirty="0"/>
              <a:t>3</a:t>
            </a:r>
            <a:r>
              <a:rPr lang="en-US" altLang="en-US" sz="2400" baseline="30000" dirty="0"/>
              <a:t>-</a:t>
            </a:r>
            <a:r>
              <a:rPr lang="en-US" altLang="en-US" sz="2400" dirty="0"/>
              <a:t>+ CO</a:t>
            </a:r>
            <a:r>
              <a:rPr lang="en-US" altLang="en-US" sz="2400" baseline="-25000" dirty="0"/>
              <a:t>2</a:t>
            </a:r>
            <a:endParaRPr lang="en-US" altLang="en-US" sz="2400" dirty="0"/>
          </a:p>
          <a:p>
            <a:pPr marL="274320" lvl="2" indent="-274320">
              <a:lnSpc>
                <a:spcPct val="140000"/>
              </a:lnSpc>
            </a:pPr>
            <a:r>
              <a:rPr lang="en-US" altLang="en-US" sz="2400" dirty="0"/>
              <a:t>CaCO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+ 2HSO</a:t>
            </a:r>
            <a:r>
              <a:rPr lang="en-US" altLang="en-US" sz="2400" baseline="-25000" dirty="0"/>
              <a:t>3</a:t>
            </a:r>
            <a:r>
              <a:rPr lang="en-US" altLang="en-US" sz="2400" baseline="30000" dirty="0"/>
              <a:t>-</a:t>
            </a:r>
            <a:r>
              <a:rPr lang="en-US" altLang="en-US" sz="2400" dirty="0"/>
              <a:t>+ Ca</a:t>
            </a:r>
            <a:r>
              <a:rPr lang="en-US" altLang="en-US" sz="2400" baseline="30000" dirty="0"/>
              <a:t>+2</a:t>
            </a:r>
            <a:r>
              <a:rPr lang="en-US" altLang="en-US" sz="2400" dirty="0"/>
              <a:t> ----&gt; 2CaSO</a:t>
            </a:r>
            <a:r>
              <a:rPr lang="en-US" altLang="en-US" sz="2400" baseline="-25000" dirty="0"/>
              <a:t>3 + </a:t>
            </a:r>
            <a:r>
              <a:rPr lang="en-US" altLang="en-US" sz="2400" dirty="0"/>
              <a:t>CO</a:t>
            </a:r>
            <a:r>
              <a:rPr lang="en-US" altLang="en-US" sz="2400" baseline="-25000" dirty="0"/>
              <a:t>2 </a:t>
            </a:r>
            <a:r>
              <a:rPr lang="en-US" altLang="en-US" sz="2400" dirty="0"/>
              <a:t>+ H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O </a:t>
            </a:r>
          </a:p>
        </p:txBody>
      </p:sp>
    </p:spTree>
    <p:extLst>
      <p:ext uri="{BB962C8B-B14F-4D97-AF65-F5344CB8AC3E}">
        <p14:creationId xmlns:p14="http://schemas.microsoft.com/office/powerpoint/2010/main" val="40135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  <a:latin typeface="Calibri" pitchFamily="34" charset="0"/>
              </a:rPr>
              <a:t>Lime Scrubbing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9144000" cy="5562600"/>
          </a:xfrm>
        </p:spPr>
        <p:txBody>
          <a:bodyPr/>
          <a:lstStyle/>
          <a:p>
            <a:pPr marL="274320" indent="-27432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400" dirty="0" smtClean="0"/>
              <a:t>Lime </a:t>
            </a:r>
            <a:r>
              <a:rPr lang="en-US" sz="2400" dirty="0"/>
              <a:t>Scrubbing offers better utilization of the </a:t>
            </a:r>
            <a:r>
              <a:rPr lang="en-US" sz="2400" dirty="0" smtClean="0"/>
              <a:t>reagent</a:t>
            </a:r>
          </a:p>
          <a:p>
            <a:pPr marL="274320" indent="-27432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400" dirty="0" smtClean="0"/>
              <a:t> </a:t>
            </a:r>
            <a:r>
              <a:rPr lang="en-US" sz="2400" dirty="0"/>
              <a:t>O</a:t>
            </a:r>
            <a:r>
              <a:rPr lang="en-US" sz="2400" dirty="0" smtClean="0"/>
              <a:t>peration </a:t>
            </a:r>
            <a:r>
              <a:rPr lang="en-US" sz="2400" dirty="0"/>
              <a:t>is more </a:t>
            </a:r>
            <a:r>
              <a:rPr lang="en-US" sz="2400" dirty="0" smtClean="0"/>
              <a:t>flexible</a:t>
            </a:r>
          </a:p>
          <a:p>
            <a:pPr marL="274320" indent="-27432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 err="1"/>
              <a:t>CaO</a:t>
            </a:r>
            <a:r>
              <a:rPr lang="en-US" sz="2400" dirty="0"/>
              <a:t> + H</a:t>
            </a:r>
            <a:r>
              <a:rPr lang="en-US" sz="2400" baseline="-25000" dirty="0"/>
              <a:t>2</a:t>
            </a:r>
            <a:r>
              <a:rPr lang="en-US" sz="2400" dirty="0"/>
              <a:t>O -----&gt; Ca(OH)</a:t>
            </a:r>
            <a:r>
              <a:rPr lang="en-US" sz="2400" baseline="-25000" dirty="0"/>
              <a:t>2</a:t>
            </a:r>
            <a:endParaRPr lang="en-US" sz="2400" dirty="0"/>
          </a:p>
          <a:p>
            <a:pPr marL="274320" indent="-27432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SO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+ H</a:t>
            </a:r>
            <a:r>
              <a:rPr lang="en-US" sz="2400" baseline="-25000" dirty="0"/>
              <a:t>2</a:t>
            </a:r>
            <a:r>
              <a:rPr lang="en-US" sz="2400" dirty="0"/>
              <a:t>O &lt;----&gt; H</a:t>
            </a:r>
            <a:r>
              <a:rPr lang="en-US" sz="2400" baseline="-25000" dirty="0"/>
              <a:t>2</a:t>
            </a:r>
            <a:r>
              <a:rPr lang="en-US" sz="2400" dirty="0"/>
              <a:t>SO</a:t>
            </a:r>
            <a:r>
              <a:rPr lang="en-US" sz="2400" baseline="-25000" dirty="0"/>
              <a:t>3</a:t>
            </a:r>
            <a:endParaRPr lang="en-US" sz="2400" dirty="0"/>
          </a:p>
          <a:p>
            <a:pPr marL="274320" indent="-27432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SO</a:t>
            </a:r>
            <a:r>
              <a:rPr lang="en-US" sz="2400" baseline="-25000" dirty="0" smtClean="0"/>
              <a:t>3 </a:t>
            </a:r>
            <a:r>
              <a:rPr lang="en-US" sz="2400" baseline="-25000" dirty="0"/>
              <a:t>+ </a:t>
            </a:r>
            <a:r>
              <a:rPr lang="en-US" sz="2400" dirty="0"/>
              <a:t>Ca(OH)</a:t>
            </a:r>
            <a:r>
              <a:rPr lang="en-US" sz="2400" baseline="-25000" dirty="0"/>
              <a:t>2 </a:t>
            </a:r>
            <a:r>
              <a:rPr lang="en-US" sz="2400" dirty="0"/>
              <a:t>-----&gt; CaSO</a:t>
            </a:r>
            <a:r>
              <a:rPr lang="en-US" sz="2400" baseline="-25000" dirty="0"/>
              <a:t>3</a:t>
            </a:r>
            <a:r>
              <a:rPr lang="en-US" sz="2400" dirty="0"/>
              <a:t>.2 H</a:t>
            </a:r>
            <a:r>
              <a:rPr lang="en-US" sz="2400" baseline="-25000" dirty="0"/>
              <a:t>2</a:t>
            </a:r>
            <a:r>
              <a:rPr lang="en-US" sz="2400" dirty="0"/>
              <a:t>O</a:t>
            </a:r>
          </a:p>
          <a:p>
            <a:pPr marL="274320" indent="-27432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CaSO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.2 </a:t>
            </a:r>
            <a:r>
              <a:rPr lang="en-US" sz="2400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O + (1/2)O</a:t>
            </a:r>
            <a:r>
              <a:rPr lang="en-US" sz="2400" baseline="-25000" dirty="0"/>
              <a:t>2 </a:t>
            </a:r>
            <a:r>
              <a:rPr lang="en-US" sz="2400" dirty="0"/>
              <a:t>-----&gt; CaSO</a:t>
            </a:r>
            <a:r>
              <a:rPr lang="en-US" sz="2400" baseline="-25000" dirty="0"/>
              <a:t>4</a:t>
            </a:r>
            <a:r>
              <a:rPr lang="en-US" sz="2400" dirty="0"/>
              <a:t>.2 </a:t>
            </a:r>
            <a:r>
              <a:rPr lang="en-US" sz="2400" dirty="0" smtClean="0"/>
              <a:t>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</a:p>
          <a:p>
            <a:pPr marL="274320" indent="-27432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sz="2400" dirty="0"/>
          </a:p>
          <a:p>
            <a:pPr marL="274320" indent="-27432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sz="2400" dirty="0" smtClean="0"/>
          </a:p>
          <a:p>
            <a:pPr marL="274320" indent="-27432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sz="2400" dirty="0"/>
          </a:p>
          <a:p>
            <a:pPr marL="274320" indent="-27432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sz="2400" dirty="0"/>
          </a:p>
          <a:p>
            <a:pPr marL="274320" indent="-27432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sz="2400" dirty="0"/>
          </a:p>
        </p:txBody>
      </p:sp>
      <p:pic>
        <p:nvPicPr>
          <p:cNvPr id="5" name="Content Placeholder 6" descr="Picture2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5" b="9315"/>
          <a:stretch>
            <a:fillRect/>
          </a:stretch>
        </p:blipFill>
        <p:spPr>
          <a:xfrm>
            <a:off x="5715000" y="1447800"/>
            <a:ext cx="3907843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9753600" cy="715962"/>
          </a:xfrm>
        </p:spPr>
        <p:txBody>
          <a:bodyPr/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</a:rPr>
              <a:t>Disadvantages of lime and lime stone scrubbing system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915400" cy="4525963"/>
          </a:xfrm>
        </p:spPr>
        <p:txBody>
          <a:bodyPr/>
          <a:lstStyle/>
          <a:p>
            <a:pPr marL="342900" lvl="1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endParaRPr lang="en-US" sz="2400" dirty="0" smtClean="0">
              <a:latin typeface="Calibri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400" dirty="0">
                <a:latin typeface="Calibri" pitchFamily="34" charset="0"/>
              </a:rPr>
              <a:t>Major disadvantage is the high cost of lime compared to limestone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2400" dirty="0" smtClean="0">
                <a:latin typeface="Calibri" pitchFamily="34" charset="0"/>
              </a:rPr>
              <a:t>Lime </a:t>
            </a:r>
            <a:r>
              <a:rPr lang="en-US" sz="2400" dirty="0">
                <a:latin typeface="Calibri" pitchFamily="34" charset="0"/>
              </a:rPr>
              <a:t>and Limestone scrubbing lead to deposits inside spray tower. </a:t>
            </a:r>
          </a:p>
          <a:p>
            <a:pPr marL="342900" lvl="1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</a:rPr>
              <a:t>D</a:t>
            </a:r>
            <a:r>
              <a:rPr lang="en-US" sz="2400" dirty="0" smtClean="0">
                <a:latin typeface="Calibri" pitchFamily="34" charset="0"/>
              </a:rPr>
              <a:t>eposits </a:t>
            </a:r>
            <a:r>
              <a:rPr lang="en-US" sz="2400" dirty="0">
                <a:latin typeface="Calibri" pitchFamily="34" charset="0"/>
              </a:rPr>
              <a:t>can lead to plugging of the nozzles through which the scrubbing slurry is </a:t>
            </a:r>
            <a:r>
              <a:rPr lang="en-US" sz="2400" dirty="0" smtClean="0">
                <a:latin typeface="Calibri" pitchFamily="34" charset="0"/>
              </a:rPr>
              <a:t>sprayed</a:t>
            </a:r>
            <a:endParaRPr lang="en-US" sz="2400" dirty="0">
              <a:latin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5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Dual Alkali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915400" cy="4525963"/>
          </a:xfrm>
        </p:spPr>
        <p:txBody>
          <a:bodyPr/>
          <a:lstStyle/>
          <a:p>
            <a:pPr marL="274320" lvl="1" indent="-274320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  <a:defRPr/>
            </a:pPr>
            <a:r>
              <a:rPr lang="en-US" sz="2400" dirty="0" smtClean="0">
                <a:latin typeface="Calibri" pitchFamily="34" charset="0"/>
              </a:rPr>
              <a:t>Dual </a:t>
            </a:r>
            <a:r>
              <a:rPr lang="en-US" sz="2400" dirty="0">
                <a:latin typeface="Calibri" pitchFamily="34" charset="0"/>
              </a:rPr>
              <a:t>Alkali system uses two regents to remove the sulfur </a:t>
            </a:r>
            <a:r>
              <a:rPr lang="en-US" sz="2400" dirty="0" smtClean="0">
                <a:latin typeface="Calibri" pitchFamily="34" charset="0"/>
              </a:rPr>
              <a:t>dioxide </a:t>
            </a:r>
            <a:endParaRPr lang="en-US" sz="2400" dirty="0">
              <a:latin typeface="Calibri" pitchFamily="34" charset="0"/>
            </a:endParaRPr>
          </a:p>
          <a:p>
            <a:pPr marL="274320" lvl="1" indent="-274320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  <a:defRPr/>
            </a:pPr>
            <a:r>
              <a:rPr lang="en-US" sz="2400" dirty="0">
                <a:latin typeface="Calibri" pitchFamily="34" charset="0"/>
              </a:rPr>
              <a:t>Sodium sulfite / Sodium hydroxide are used for the absorption of sulfur dioxide inside the spray </a:t>
            </a:r>
            <a:r>
              <a:rPr lang="en-US" sz="2400" dirty="0" smtClean="0">
                <a:latin typeface="Calibri" pitchFamily="34" charset="0"/>
              </a:rPr>
              <a:t>chamber</a:t>
            </a:r>
            <a:endParaRPr lang="en-US" sz="2400" dirty="0">
              <a:latin typeface="Calibri" pitchFamily="34" charset="0"/>
            </a:endParaRPr>
          </a:p>
          <a:p>
            <a:pPr marL="274320" lvl="1" indent="-274320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  <a:defRPr/>
            </a:pPr>
            <a:r>
              <a:rPr lang="en-US" sz="2400" dirty="0">
                <a:latin typeface="Calibri" pitchFamily="34" charset="0"/>
              </a:rPr>
              <a:t>R</a:t>
            </a:r>
            <a:r>
              <a:rPr lang="en-US" sz="2400" dirty="0" smtClean="0">
                <a:latin typeface="Calibri" pitchFamily="34" charset="0"/>
              </a:rPr>
              <a:t>esulting </a:t>
            </a:r>
            <a:r>
              <a:rPr lang="en-US" sz="2400" dirty="0">
                <a:latin typeface="Calibri" pitchFamily="34" charset="0"/>
              </a:rPr>
              <a:t>sodium salts are soluble in water</a:t>
            </a:r>
            <a:r>
              <a:rPr lang="en-US" sz="2400" dirty="0" smtClean="0">
                <a:latin typeface="Calibri" pitchFamily="34" charset="0"/>
              </a:rPr>
              <a:t>, so </a:t>
            </a:r>
            <a:r>
              <a:rPr lang="en-US" sz="2400" dirty="0">
                <a:latin typeface="Calibri" pitchFamily="34" charset="0"/>
              </a:rPr>
              <a:t>no deposits are </a:t>
            </a:r>
            <a:r>
              <a:rPr lang="en-US" sz="2400" dirty="0" smtClean="0">
                <a:latin typeface="Calibri" pitchFamily="34" charset="0"/>
              </a:rPr>
              <a:t>formed</a:t>
            </a:r>
            <a:endParaRPr lang="en-US" sz="2400" dirty="0">
              <a:latin typeface="Calibri" pitchFamily="34" charset="0"/>
            </a:endParaRPr>
          </a:p>
          <a:p>
            <a:pPr marL="274320" lvl="1" indent="-274320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  <a:defRPr/>
            </a:pPr>
            <a:r>
              <a:rPr lang="en-US" sz="2400" dirty="0" smtClean="0">
                <a:latin typeface="Calibri" pitchFamily="34" charset="0"/>
              </a:rPr>
              <a:t>Water spray is </a:t>
            </a:r>
            <a:r>
              <a:rPr lang="en-US" sz="2400" dirty="0">
                <a:latin typeface="Calibri" pitchFamily="34" charset="0"/>
              </a:rPr>
              <a:t>treated with lime or limestone, along with make-up sodium hydroxide or sodium </a:t>
            </a:r>
            <a:r>
              <a:rPr lang="en-US" sz="2400" dirty="0" smtClean="0">
                <a:latin typeface="Calibri" pitchFamily="34" charset="0"/>
              </a:rPr>
              <a:t>carbonate</a:t>
            </a:r>
            <a:endParaRPr lang="en-US" sz="2400" dirty="0">
              <a:latin typeface="Calibri" pitchFamily="34" charset="0"/>
            </a:endParaRPr>
          </a:p>
          <a:p>
            <a:pPr marL="274320" lvl="1" indent="-274320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  <a:defRPr/>
            </a:pPr>
            <a:r>
              <a:rPr lang="en-US" sz="2400" dirty="0" smtClean="0">
                <a:latin typeface="Calibri" pitchFamily="34" charset="0"/>
              </a:rPr>
              <a:t> Sulfite </a:t>
            </a:r>
            <a:r>
              <a:rPr lang="en-US" sz="2400" dirty="0">
                <a:latin typeface="Calibri" pitchFamily="34" charset="0"/>
              </a:rPr>
              <a:t>/ sulfate ions are precipitated, and the sodium hydroxide is </a:t>
            </a:r>
            <a:r>
              <a:rPr lang="en-US" sz="2400" dirty="0" smtClean="0">
                <a:latin typeface="Calibri" pitchFamily="34" charset="0"/>
              </a:rPr>
              <a:t>regenerated </a:t>
            </a:r>
            <a:endParaRPr lang="en-US" sz="2400" dirty="0">
              <a:latin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  <a:latin typeface="Calibri" pitchFamily="34" charset="0"/>
              </a:rPr>
              <a:t>Lime – Spray Drying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953500" cy="4876795"/>
          </a:xfrm>
        </p:spPr>
        <p:txBody>
          <a:bodyPr/>
          <a:lstStyle/>
          <a:p>
            <a:pPr marL="274320" lvl="1" indent="-27432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Lime Slurry is sprayed into the chamber </a:t>
            </a:r>
          </a:p>
          <a:p>
            <a:pPr marL="274320" lvl="1" indent="-27432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en-US" sz="2400" dirty="0">
              <a:latin typeface="Calibri" pitchFamily="34" charset="0"/>
            </a:endParaRPr>
          </a:p>
          <a:p>
            <a:pPr marL="274320" lvl="1" indent="-27432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S</a:t>
            </a:r>
            <a:r>
              <a:rPr lang="en-US" altLang="en-US" sz="2400" dirty="0" smtClean="0">
                <a:latin typeface="Calibri" pitchFamily="34" charset="0"/>
              </a:rPr>
              <a:t>ulfur </a:t>
            </a:r>
            <a:r>
              <a:rPr lang="en-US" altLang="en-US" sz="2400" dirty="0">
                <a:latin typeface="Calibri" pitchFamily="34" charset="0"/>
              </a:rPr>
              <a:t>dioxide is absorbed by the slurry</a:t>
            </a:r>
          </a:p>
          <a:p>
            <a:pPr marL="274320" lvl="1" indent="-27432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en-US" sz="2400" dirty="0">
              <a:latin typeface="Calibri" pitchFamily="34" charset="0"/>
            </a:endParaRPr>
          </a:p>
          <a:p>
            <a:pPr marL="274320" lvl="1" indent="-27432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L</a:t>
            </a:r>
            <a:r>
              <a:rPr lang="en-US" altLang="en-US" sz="2400" dirty="0" smtClean="0">
                <a:latin typeface="Calibri" pitchFamily="34" charset="0"/>
              </a:rPr>
              <a:t>iquid-to-gas </a:t>
            </a:r>
            <a:r>
              <a:rPr lang="en-US" altLang="en-US" sz="2400" dirty="0">
                <a:latin typeface="Calibri" pitchFamily="34" charset="0"/>
              </a:rPr>
              <a:t>ratio is maintained such that the spray dries before it reaches the bottom of the chamber</a:t>
            </a:r>
          </a:p>
          <a:p>
            <a:pPr marL="274320" lvl="1" indent="-27432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en-US" sz="2400" dirty="0">
              <a:latin typeface="Calibri" pitchFamily="34" charset="0"/>
            </a:endParaRPr>
          </a:p>
          <a:p>
            <a:pPr marL="274320" lvl="1" indent="-27432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itchFamily="34" charset="0"/>
              </a:rPr>
              <a:t> </a:t>
            </a:r>
            <a:r>
              <a:rPr lang="en-US" altLang="en-US" sz="2400" dirty="0" smtClean="0">
                <a:latin typeface="Calibri" pitchFamily="34" charset="0"/>
              </a:rPr>
              <a:t>Dry </a:t>
            </a:r>
            <a:r>
              <a:rPr lang="en-US" altLang="en-US" sz="2400" dirty="0">
                <a:latin typeface="Calibri" pitchFamily="34" charset="0"/>
              </a:rPr>
              <a:t>solids are carried out with the gas, and are collected in fabric filtration </a:t>
            </a:r>
            <a:r>
              <a:rPr lang="en-US" altLang="en-US" sz="2400" dirty="0" smtClean="0">
                <a:latin typeface="Calibri" pitchFamily="34" charset="0"/>
              </a:rPr>
              <a:t>unit</a:t>
            </a:r>
          </a:p>
          <a:p>
            <a:pPr marL="274320" lvl="1" indent="-27432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en-US" sz="2400" dirty="0">
              <a:latin typeface="Calibri" pitchFamily="34" charset="0"/>
            </a:endParaRPr>
          </a:p>
          <a:p>
            <a:pPr marL="274320" indent="-274320"/>
            <a:r>
              <a:rPr lang="en-US" altLang="en-US" sz="2400" dirty="0" smtClean="0">
                <a:latin typeface="Calibri" pitchFamily="34" charset="0"/>
              </a:rPr>
              <a:t> System </a:t>
            </a:r>
            <a:r>
              <a:rPr lang="en-US" altLang="en-US" sz="2400" dirty="0">
                <a:latin typeface="Calibri" pitchFamily="34" charset="0"/>
              </a:rPr>
              <a:t>needs lower maintenance, lower capital costs, and lower energy usage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894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  <a:latin typeface="Calibri" pitchFamily="34" charset="0"/>
              </a:rPr>
              <a:t>Wellman – Lord Process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4" name="Text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1295400" y="6204956"/>
            <a:ext cx="82296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1800" b="1" dirty="0"/>
              <a:t>Schematic process flow diagram – SO</a:t>
            </a:r>
            <a:r>
              <a:rPr lang="en-US" altLang="en-US" sz="1800" b="1" baseline="-25000" dirty="0"/>
              <a:t>2</a:t>
            </a:r>
            <a:r>
              <a:rPr lang="en-US" altLang="en-US" sz="1800" b="1" dirty="0"/>
              <a:t> scrubbing and recovery system </a:t>
            </a:r>
          </a:p>
        </p:txBody>
      </p:sp>
      <p:pic>
        <p:nvPicPr>
          <p:cNvPr id="5" name="Content Placeholder 7" descr="Picture3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" y="1143000"/>
            <a:ext cx="9525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  <a:latin typeface="+mn-lt"/>
              </a:rPr>
              <a:t>Wellman – Lord Process</a:t>
            </a:r>
            <a:endParaRPr lang="en-US" sz="3200" b="1" dirty="0">
              <a:solidFill>
                <a:srgbClr val="00B0F0"/>
              </a:solidFill>
              <a:latin typeface="+mn-lt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1" y="1066800"/>
            <a:ext cx="4554882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7374" y="3276600"/>
            <a:ext cx="512812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537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  <a:latin typeface="Calibri" pitchFamily="34" charset="0"/>
              </a:rPr>
              <a:t>Wellman – Lord Process…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In this process, sulfur dioxide from flue gas is absorbed in a sodium sulfite solution in water forming sodium bisulfite; other components of flue gas are not absorbed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 After lowering the temperature the </a:t>
            </a:r>
            <a:r>
              <a:rPr lang="en-US" sz="2400" dirty="0" err="1" smtClean="0"/>
              <a:t>bisulfite</a:t>
            </a:r>
            <a:r>
              <a:rPr lang="en-US" sz="2400" dirty="0" smtClean="0"/>
              <a:t> is converted to the sodium </a:t>
            </a:r>
            <a:r>
              <a:rPr lang="en-US" sz="2400" dirty="0" err="1" smtClean="0"/>
              <a:t>persulfite</a:t>
            </a:r>
            <a:r>
              <a:rPr lang="en-US" sz="2400" dirty="0" smtClean="0"/>
              <a:t> which precipitates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97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  <a:latin typeface="Calibri" pitchFamily="34" charset="0"/>
              </a:rPr>
              <a:t>Wellman – Lord Process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915400" cy="4525963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400" dirty="0"/>
              <a:t>P</a:t>
            </a:r>
            <a:r>
              <a:rPr lang="en-US" altLang="en-US" sz="2400" dirty="0" smtClean="0"/>
              <a:t>rocess </a:t>
            </a:r>
            <a:r>
              <a:rPr lang="en-US" altLang="en-US" sz="2400" dirty="0"/>
              <a:t>consists of the following </a:t>
            </a:r>
            <a:r>
              <a:rPr lang="en-US" altLang="en-US" sz="2400" dirty="0" smtClean="0"/>
              <a:t>sub processes</a:t>
            </a:r>
            <a:r>
              <a:rPr lang="en-US" altLang="en-US" sz="2400" dirty="0"/>
              <a:t>: 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altLang="en-US" sz="2400" dirty="0"/>
              <a:t>Flue gas </a:t>
            </a:r>
            <a:r>
              <a:rPr lang="en-US" altLang="en-US" sz="2400" dirty="0" smtClean="0"/>
              <a:t>pre-treatment</a:t>
            </a:r>
            <a:endParaRPr lang="en-US" altLang="en-US" sz="2400" dirty="0"/>
          </a:p>
          <a:p>
            <a:pPr lvl="1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altLang="en-US" sz="2400" dirty="0"/>
              <a:t>Sulfur dioxide absorption by sodium sulfite 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altLang="en-US" sz="2400" dirty="0"/>
              <a:t>Purge treatment 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altLang="en-US" sz="2400" dirty="0"/>
              <a:t>Sodium sulfite </a:t>
            </a:r>
            <a:r>
              <a:rPr lang="en-US" altLang="en-US" sz="2400" dirty="0" smtClean="0"/>
              <a:t>regeneration</a:t>
            </a:r>
            <a:endParaRPr lang="en-US" altLang="en-US" sz="2400" dirty="0"/>
          </a:p>
          <a:p>
            <a:pPr lvl="1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altLang="en-US" sz="2400" dirty="0"/>
              <a:t>The concentrated sulfur dioxide stream is processed to a marketable </a:t>
            </a:r>
            <a:r>
              <a:rPr lang="en-US" altLang="en-US" sz="2400" dirty="0" smtClean="0"/>
              <a:t>product. </a:t>
            </a:r>
            <a:endParaRPr lang="en-US" altLang="en-US" sz="2400" dirty="0"/>
          </a:p>
          <a:p>
            <a:pPr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sz="2400" dirty="0"/>
              <a:t>	F</a:t>
            </a:r>
            <a:r>
              <a:rPr lang="en-US" altLang="en-US" sz="2400" dirty="0" smtClean="0"/>
              <a:t>lue </a:t>
            </a:r>
            <a:r>
              <a:rPr lang="en-US" altLang="en-US" sz="2400" dirty="0"/>
              <a:t>gas is pre - treated to remove the particulate. The sodium sulfite neutralizes the sulfur dioxide : 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sz="2400" dirty="0"/>
              <a:t>	Na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SO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+ SO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+ H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O -----&gt; 2NaHSO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</a:t>
            </a:r>
          </a:p>
          <a:p>
            <a:r>
              <a:rPr lang="en-US" sz="2400" dirty="0" smtClean="0"/>
              <a:t>Sodium sulphite                    sodium bisulphite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59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600" b="1" dirty="0">
                <a:solidFill>
                  <a:srgbClr val="00B0F0"/>
                </a:solidFill>
              </a:rPr>
              <a:t>Flue  Gases </a:t>
            </a:r>
            <a:r>
              <a:rPr lang="en-IN" sz="3600" b="1" dirty="0">
                <a:solidFill>
                  <a:srgbClr val="00B0F0"/>
                </a:solidFill>
              </a:rPr>
              <a:t/>
            </a:r>
            <a:br>
              <a:rPr lang="en-IN" sz="3600" b="1" dirty="0">
                <a:solidFill>
                  <a:srgbClr val="00B0F0"/>
                </a:solidFill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915400" cy="4953000"/>
          </a:xfrm>
        </p:spPr>
        <p:txBody>
          <a:bodyPr/>
          <a:lstStyle/>
          <a:p>
            <a:pPr algn="just"/>
            <a:r>
              <a:rPr lang="en-US" sz="2400" dirty="0" smtClean="0"/>
              <a:t>Flue gas :</a:t>
            </a:r>
            <a:r>
              <a:rPr lang="en-US" sz="2400" dirty="0"/>
              <a:t> gas that exits to the atmosphere via a flue, which is a pipe or channel for conveying exhaust gases from a fireplace, oven, furnace, boiler or steam </a:t>
            </a:r>
            <a:r>
              <a:rPr lang="en-US" sz="2400" dirty="0" smtClean="0"/>
              <a:t>generator</a:t>
            </a:r>
          </a:p>
          <a:p>
            <a:pPr marL="0" indent="0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Sources: Burning of Fossil fuel  to obtain energy, Manufacturing Industries like Paints, Chemicals, Agrochemicals, Leather, etc release flue gases</a:t>
            </a:r>
          </a:p>
          <a:p>
            <a:endParaRPr lang="en-US" sz="2400" dirty="0" smtClean="0"/>
          </a:p>
          <a:p>
            <a:pPr algn="just"/>
            <a:r>
              <a:rPr lang="en-US" sz="2400" dirty="0" smtClean="0"/>
              <a:t>Pollutants expelled out: oxides of nitrogen, sulphur, carbon, and particulate matter, water vapor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619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  <a:latin typeface="Calibri" pitchFamily="34" charset="0"/>
              </a:rPr>
              <a:t>Wellman – Lord Process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915400" cy="4525963"/>
          </a:xfrm>
        </p:spPr>
        <p:txBody>
          <a:bodyPr/>
          <a:lstStyle/>
          <a:p>
            <a:pPr marL="274320" indent="-274320">
              <a:lnSpc>
                <a:spcPct val="120000"/>
              </a:lnSpc>
              <a:spcBef>
                <a:spcPts val="0"/>
              </a:spcBef>
            </a:pPr>
            <a:r>
              <a:rPr lang="en-US" altLang="en-US" sz="2400" dirty="0">
                <a:latin typeface="Calibri" pitchFamily="34" charset="0"/>
              </a:rPr>
              <a:t>Some of the Na</a:t>
            </a:r>
            <a:r>
              <a:rPr lang="en-US" altLang="en-US" sz="2400" baseline="-25000" dirty="0">
                <a:latin typeface="Calibri" pitchFamily="34" charset="0"/>
              </a:rPr>
              <a:t>2</a:t>
            </a:r>
            <a:r>
              <a:rPr lang="en-US" altLang="en-US" sz="2400" dirty="0">
                <a:latin typeface="Calibri" pitchFamily="34" charset="0"/>
              </a:rPr>
              <a:t>SO</a:t>
            </a:r>
            <a:r>
              <a:rPr lang="en-US" altLang="en-US" sz="2400" baseline="-25000" dirty="0">
                <a:latin typeface="Calibri" pitchFamily="34" charset="0"/>
              </a:rPr>
              <a:t>3</a:t>
            </a:r>
            <a:r>
              <a:rPr lang="en-US" altLang="en-US" sz="2400" dirty="0">
                <a:latin typeface="Calibri" pitchFamily="34" charset="0"/>
              </a:rPr>
              <a:t> reacts with O</a:t>
            </a:r>
            <a:r>
              <a:rPr lang="en-US" altLang="en-US" sz="2400" baseline="-25000" dirty="0">
                <a:latin typeface="Calibri" pitchFamily="34" charset="0"/>
              </a:rPr>
              <a:t>2</a:t>
            </a:r>
            <a:r>
              <a:rPr lang="en-US" altLang="en-US" sz="2400" dirty="0">
                <a:latin typeface="Calibri" pitchFamily="34" charset="0"/>
              </a:rPr>
              <a:t> and the SO</a:t>
            </a:r>
            <a:r>
              <a:rPr lang="en-US" altLang="en-US" sz="2400" baseline="-25000" dirty="0">
                <a:latin typeface="Calibri" pitchFamily="34" charset="0"/>
              </a:rPr>
              <a:t>3</a:t>
            </a:r>
            <a:r>
              <a:rPr lang="en-US" altLang="en-US" sz="2400" dirty="0">
                <a:latin typeface="Calibri" pitchFamily="34" charset="0"/>
              </a:rPr>
              <a:t> present in the flue gas to form Na</a:t>
            </a:r>
            <a:r>
              <a:rPr lang="en-US" altLang="en-US" sz="2400" baseline="-25000" dirty="0">
                <a:latin typeface="Calibri" pitchFamily="34" charset="0"/>
              </a:rPr>
              <a:t>2</a:t>
            </a:r>
            <a:r>
              <a:rPr lang="en-US" altLang="en-US" sz="2400" dirty="0">
                <a:latin typeface="Calibri" pitchFamily="34" charset="0"/>
              </a:rPr>
              <a:t>SO</a:t>
            </a:r>
            <a:r>
              <a:rPr lang="en-US" altLang="en-US" sz="2400" baseline="-25000" dirty="0">
                <a:latin typeface="Calibri" pitchFamily="34" charset="0"/>
              </a:rPr>
              <a:t>4 </a:t>
            </a:r>
            <a:r>
              <a:rPr lang="en-US" altLang="en-US" sz="2400" dirty="0">
                <a:latin typeface="Calibri" pitchFamily="34" charset="0"/>
              </a:rPr>
              <a:t>and </a:t>
            </a:r>
            <a:r>
              <a:rPr lang="en-US" altLang="en-US" sz="2400" dirty="0" smtClean="0">
                <a:latin typeface="Calibri" pitchFamily="34" charset="0"/>
              </a:rPr>
              <a:t>NaHSO</a:t>
            </a:r>
            <a:r>
              <a:rPr lang="en-US" altLang="en-US" sz="2400" baseline="-25000" dirty="0" smtClean="0">
                <a:latin typeface="Calibri" pitchFamily="34" charset="0"/>
              </a:rPr>
              <a:t>3</a:t>
            </a:r>
            <a:endParaRPr lang="en-US" altLang="en-US" sz="2400" dirty="0">
              <a:latin typeface="Calibri" pitchFamily="34" charset="0"/>
            </a:endParaRPr>
          </a:p>
          <a:p>
            <a:pPr marL="274320" indent="-27432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dirty="0">
                <a:latin typeface="Calibri" pitchFamily="34" charset="0"/>
              </a:rPr>
              <a:t>	</a:t>
            </a:r>
          </a:p>
          <a:p>
            <a:pPr marL="274320" indent="-274320">
              <a:lnSpc>
                <a:spcPct val="180000"/>
              </a:lnSpc>
              <a:spcBef>
                <a:spcPts val="0"/>
              </a:spcBef>
            </a:pPr>
            <a:r>
              <a:rPr lang="en-US" altLang="en-US" sz="2400" dirty="0">
                <a:latin typeface="Calibri" pitchFamily="34" charset="0"/>
              </a:rPr>
              <a:t>Sodium sulfate does not help in the removal of sulfur dioxide, and is </a:t>
            </a:r>
            <a:r>
              <a:rPr lang="en-US" altLang="en-US" sz="2400" dirty="0" smtClean="0">
                <a:latin typeface="Calibri" pitchFamily="34" charset="0"/>
              </a:rPr>
              <a:t>removed</a:t>
            </a:r>
          </a:p>
          <a:p>
            <a:pPr marL="274320" indent="-274320">
              <a:lnSpc>
                <a:spcPct val="180000"/>
              </a:lnSpc>
              <a:spcBef>
                <a:spcPts val="0"/>
              </a:spcBef>
            </a:pPr>
            <a:r>
              <a:rPr lang="en-US" altLang="en-US" sz="2400" dirty="0" smtClean="0">
                <a:latin typeface="Calibri" pitchFamily="34" charset="0"/>
              </a:rPr>
              <a:t> </a:t>
            </a:r>
            <a:r>
              <a:rPr lang="en-US" altLang="en-US" sz="2400" dirty="0">
                <a:latin typeface="Calibri" pitchFamily="34" charset="0"/>
              </a:rPr>
              <a:t>Part of the bisulfate stream is chilled to precipitate the remaining </a:t>
            </a:r>
            <a:r>
              <a:rPr lang="en-US" altLang="en-US" sz="2400" dirty="0" smtClean="0">
                <a:latin typeface="Calibri" pitchFamily="34" charset="0"/>
              </a:rPr>
              <a:t>bisulfate and remaining </a:t>
            </a:r>
            <a:r>
              <a:rPr lang="en-US" altLang="en-US" sz="2400" dirty="0">
                <a:latin typeface="Calibri" pitchFamily="34" charset="0"/>
              </a:rPr>
              <a:t>bisulfate stream is evaporated to release the sulfur dioxide, and regenerate the </a:t>
            </a:r>
            <a:r>
              <a:rPr lang="en-US" altLang="en-US" sz="2400" dirty="0" smtClean="0">
                <a:latin typeface="Calibri" pitchFamily="34" charset="0"/>
              </a:rPr>
              <a:t>bisulfite</a:t>
            </a:r>
            <a:endParaRPr lang="en-US" altLang="en-US" sz="2400" dirty="0">
              <a:latin typeface="Calibri" pitchFamily="34" charset="0"/>
            </a:endParaRPr>
          </a:p>
          <a:p>
            <a:pPr marL="274320" indent="-274320"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2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0207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rgbClr val="00B0F0"/>
                </a:solidFill>
                <a:latin typeface="Calibri" pitchFamily="34" charset="0"/>
              </a:rPr>
              <a:t>NO</a:t>
            </a:r>
            <a:r>
              <a:rPr lang="en-US" altLang="en-US" sz="3200" baseline="-25000" dirty="0">
                <a:solidFill>
                  <a:srgbClr val="00B0F0"/>
                </a:solidFill>
                <a:latin typeface="Calibri" pitchFamily="34" charset="0"/>
              </a:rPr>
              <a:t>X</a:t>
            </a:r>
            <a:r>
              <a:rPr lang="en-US" altLang="en-US" sz="3200" dirty="0">
                <a:solidFill>
                  <a:srgbClr val="00B0F0"/>
                </a:solidFill>
                <a:latin typeface="Calibri" pitchFamily="34" charset="0"/>
              </a:rPr>
              <a:t> CONTROL</a:t>
            </a:r>
            <a:br>
              <a:rPr lang="en-US" altLang="en-US" sz="3200" dirty="0">
                <a:solidFill>
                  <a:srgbClr val="00B0F0"/>
                </a:solidFill>
                <a:latin typeface="Calibri" pitchFamily="34" charset="0"/>
              </a:rPr>
            </a:br>
            <a:r>
              <a:rPr lang="en-US" sz="3200" dirty="0" smtClean="0">
                <a:solidFill>
                  <a:srgbClr val="00B0F0"/>
                </a:solidFill>
                <a:latin typeface="Calibri" pitchFamily="34" charset="0"/>
              </a:rPr>
              <a:t>Background on Nitrogen Oxides </a:t>
            </a:r>
            <a:endParaRPr lang="en-US" sz="3200" dirty="0">
              <a:solidFill>
                <a:srgbClr val="00B0F0"/>
              </a:solidFill>
              <a:latin typeface="Calibri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295400"/>
            <a:ext cx="8991600" cy="5029200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NO nitric oxide</a:t>
            </a:r>
          </a:p>
          <a:p>
            <a:pPr lvl="1" eaLnBrk="1" hangingPunct="1">
              <a:lnSpc>
                <a:spcPct val="130000"/>
              </a:lnSpc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NO</a:t>
            </a:r>
            <a:r>
              <a:rPr lang="en-US" altLang="en-US" sz="2400" baseline="-25000" dirty="0" smtClean="0">
                <a:latin typeface="Calibri" pitchFamily="34" charset="0"/>
              </a:rPr>
              <a:t>2</a:t>
            </a:r>
            <a:r>
              <a:rPr lang="en-US" altLang="en-US" sz="2400" dirty="0" smtClean="0">
                <a:latin typeface="Calibri" pitchFamily="34" charset="0"/>
              </a:rPr>
              <a:t> nitrogen-di-oxide</a:t>
            </a:r>
          </a:p>
          <a:p>
            <a:pPr lvl="1" eaLnBrk="1" hangingPunct="1">
              <a:lnSpc>
                <a:spcPct val="130000"/>
              </a:lnSpc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NO</a:t>
            </a:r>
            <a:r>
              <a:rPr lang="en-US" altLang="en-US" sz="2400" baseline="-25000" dirty="0" smtClean="0">
                <a:latin typeface="Calibri" pitchFamily="34" charset="0"/>
              </a:rPr>
              <a:t>3</a:t>
            </a:r>
            <a:r>
              <a:rPr lang="en-US" altLang="en-US" sz="2400" dirty="0" smtClean="0">
                <a:latin typeface="Calibri" pitchFamily="34" charset="0"/>
              </a:rPr>
              <a:t> nitrate</a:t>
            </a:r>
          </a:p>
          <a:p>
            <a:pPr lvl="1" eaLnBrk="1" hangingPunct="1">
              <a:lnSpc>
                <a:spcPct val="130000"/>
              </a:lnSpc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N</a:t>
            </a:r>
            <a:r>
              <a:rPr lang="en-US" altLang="en-US" sz="2400" baseline="-25000" dirty="0" smtClean="0">
                <a:latin typeface="Calibri" pitchFamily="34" charset="0"/>
              </a:rPr>
              <a:t>2</a:t>
            </a:r>
            <a:r>
              <a:rPr lang="en-US" altLang="en-US" sz="2400" dirty="0" smtClean="0">
                <a:latin typeface="Calibri" pitchFamily="34" charset="0"/>
              </a:rPr>
              <a:t>O </a:t>
            </a:r>
            <a:r>
              <a:rPr lang="en-US" altLang="en-US" sz="2400" dirty="0" err="1">
                <a:latin typeface="Calibri" pitchFamily="34" charset="0"/>
              </a:rPr>
              <a:t>d</a:t>
            </a:r>
            <a:r>
              <a:rPr lang="en-US" altLang="en-US" sz="2400" dirty="0" err="1" smtClean="0">
                <a:latin typeface="Calibri" pitchFamily="34" charset="0"/>
              </a:rPr>
              <a:t>initrogen</a:t>
            </a:r>
            <a:r>
              <a:rPr lang="en-US" altLang="en-US" sz="2400" dirty="0" smtClean="0">
                <a:latin typeface="Calibri" pitchFamily="34" charset="0"/>
              </a:rPr>
              <a:t> monoxide</a:t>
            </a:r>
          </a:p>
          <a:p>
            <a:pPr lvl="1" eaLnBrk="1" hangingPunct="1">
              <a:lnSpc>
                <a:spcPct val="130000"/>
              </a:lnSpc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N</a:t>
            </a:r>
            <a:r>
              <a:rPr lang="en-US" altLang="en-US" sz="2400" baseline="-25000" dirty="0" smtClean="0">
                <a:latin typeface="Calibri" pitchFamily="34" charset="0"/>
              </a:rPr>
              <a:t>2</a:t>
            </a:r>
            <a:r>
              <a:rPr lang="en-US" altLang="en-US" sz="2400" dirty="0" smtClean="0">
                <a:latin typeface="Calibri" pitchFamily="34" charset="0"/>
              </a:rPr>
              <a:t>O</a:t>
            </a:r>
            <a:r>
              <a:rPr lang="en-US" altLang="en-US" sz="2400" baseline="-25000" dirty="0" smtClean="0">
                <a:latin typeface="Calibri" pitchFamily="34" charset="0"/>
              </a:rPr>
              <a:t>3</a:t>
            </a:r>
            <a:r>
              <a:rPr lang="en-US" altLang="en-US" sz="2400" dirty="0" smtClean="0">
                <a:latin typeface="Calibri" pitchFamily="34" charset="0"/>
              </a:rPr>
              <a:t>  </a:t>
            </a:r>
            <a:r>
              <a:rPr lang="en-US" altLang="en-US" sz="2400" dirty="0" err="1" smtClean="0">
                <a:latin typeface="Calibri" pitchFamily="34" charset="0"/>
              </a:rPr>
              <a:t>dinitrogen</a:t>
            </a:r>
            <a:r>
              <a:rPr lang="en-US" altLang="en-US" sz="2400" dirty="0" smtClean="0">
                <a:latin typeface="Calibri" pitchFamily="34" charset="0"/>
              </a:rPr>
              <a:t> trioxide</a:t>
            </a:r>
          </a:p>
          <a:p>
            <a:pPr lvl="1" eaLnBrk="1" hangingPunct="1">
              <a:lnSpc>
                <a:spcPct val="130000"/>
              </a:lnSpc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N</a:t>
            </a:r>
            <a:r>
              <a:rPr lang="en-US" altLang="en-US" sz="2400" baseline="-25000" dirty="0" smtClean="0">
                <a:latin typeface="Calibri" pitchFamily="34" charset="0"/>
              </a:rPr>
              <a:t>2</a:t>
            </a:r>
            <a:r>
              <a:rPr lang="en-US" altLang="en-US" sz="2400" dirty="0" smtClean="0">
                <a:latin typeface="Calibri" pitchFamily="34" charset="0"/>
              </a:rPr>
              <a:t>O</a:t>
            </a:r>
            <a:r>
              <a:rPr lang="en-US" altLang="en-US" sz="2400" baseline="-25000" dirty="0" smtClean="0">
                <a:latin typeface="Calibri" pitchFamily="34" charset="0"/>
              </a:rPr>
              <a:t>4</a:t>
            </a:r>
            <a:r>
              <a:rPr lang="en-US" altLang="en-US" sz="2400" dirty="0" smtClean="0">
                <a:latin typeface="Calibri" pitchFamily="34" charset="0"/>
              </a:rPr>
              <a:t>  </a:t>
            </a:r>
            <a:r>
              <a:rPr lang="en-US" altLang="en-US" sz="2400" dirty="0" err="1" smtClean="0">
                <a:latin typeface="Calibri" pitchFamily="34" charset="0"/>
              </a:rPr>
              <a:t>dinitrogen</a:t>
            </a:r>
            <a:r>
              <a:rPr lang="en-US" altLang="en-US" sz="2400" dirty="0" smtClean="0">
                <a:latin typeface="Calibri" pitchFamily="34" charset="0"/>
              </a:rPr>
              <a:t> </a:t>
            </a:r>
            <a:r>
              <a:rPr lang="en-US" altLang="en-US" sz="2400" dirty="0" err="1" smtClean="0">
                <a:latin typeface="Calibri" pitchFamily="34" charset="0"/>
              </a:rPr>
              <a:t>tetraoxide</a:t>
            </a:r>
            <a:endParaRPr lang="en-US" altLang="en-US" sz="2400" dirty="0" smtClean="0">
              <a:latin typeface="Calibri" pitchFamily="34" charset="0"/>
            </a:endParaRPr>
          </a:p>
          <a:p>
            <a:pPr lvl="1" eaLnBrk="1" hangingPunct="1">
              <a:lnSpc>
                <a:spcPct val="130000"/>
              </a:lnSpc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N</a:t>
            </a:r>
            <a:r>
              <a:rPr lang="en-US" altLang="en-US" sz="2400" baseline="-25000" dirty="0" smtClean="0">
                <a:latin typeface="Calibri" pitchFamily="34" charset="0"/>
              </a:rPr>
              <a:t>2</a:t>
            </a:r>
            <a:r>
              <a:rPr lang="en-US" altLang="en-US" sz="2400" dirty="0" smtClean="0">
                <a:latin typeface="Calibri" pitchFamily="34" charset="0"/>
              </a:rPr>
              <a:t>O</a:t>
            </a:r>
            <a:r>
              <a:rPr lang="en-US" altLang="en-US" sz="2400" baseline="-25000" dirty="0" smtClean="0">
                <a:latin typeface="Calibri" pitchFamily="34" charset="0"/>
              </a:rPr>
              <a:t>5</a:t>
            </a:r>
            <a:r>
              <a:rPr lang="en-US" altLang="en-US" dirty="0" smtClean="0">
                <a:latin typeface="Calibri" pitchFamily="34" charset="0"/>
              </a:rPr>
              <a:t> </a:t>
            </a:r>
            <a:r>
              <a:rPr lang="en-US" altLang="en-US" sz="2400" dirty="0" err="1" smtClean="0">
                <a:latin typeface="Calibri" pitchFamily="34" charset="0"/>
              </a:rPr>
              <a:t>dinitrogen</a:t>
            </a:r>
            <a:r>
              <a:rPr lang="en-US" altLang="en-US" sz="2400" dirty="0" smtClean="0">
                <a:latin typeface="Calibri" pitchFamily="34" charset="0"/>
              </a:rPr>
              <a:t> pentaoxide</a:t>
            </a:r>
            <a:endParaRPr lang="en-US" altLang="en-US" dirty="0" smtClean="0">
              <a:latin typeface="Calibri" pitchFamily="34" charset="0"/>
            </a:endParaRPr>
          </a:p>
          <a:p>
            <a:pPr eaLnBrk="1" hangingPunct="1">
              <a:lnSpc>
                <a:spcPct val="130000"/>
              </a:lnSpc>
              <a:buFont typeface="Monotype Sorts"/>
              <a:buNone/>
            </a:pPr>
            <a:r>
              <a:rPr lang="en-US" altLang="en-US" sz="2000" dirty="0" smtClean="0">
                <a:latin typeface="Calibri" pitchFamily="34" charset="0"/>
              </a:rPr>
              <a:t>	</a:t>
            </a:r>
            <a:r>
              <a:rPr lang="en-US" altLang="en-US" sz="2400" dirty="0" smtClean="0">
                <a:latin typeface="Calibri" pitchFamily="34" charset="0"/>
              </a:rPr>
              <a:t>NO and NO</a:t>
            </a:r>
            <a:r>
              <a:rPr lang="en-US" altLang="en-US" sz="2400" baseline="-25000" dirty="0" smtClean="0">
                <a:latin typeface="Calibri" pitchFamily="34" charset="0"/>
              </a:rPr>
              <a:t>2</a:t>
            </a:r>
            <a:r>
              <a:rPr lang="en-US" altLang="en-US" sz="2400" dirty="0" smtClean="0">
                <a:latin typeface="Calibri" pitchFamily="34" charset="0"/>
              </a:rPr>
              <a:t> are the most common of the seven oxides listed above NOx released from stationary sources is of two types</a:t>
            </a:r>
          </a:p>
          <a:p>
            <a:pPr eaLnBrk="1" hangingPunct="1">
              <a:buFont typeface="Monotype Sorts"/>
              <a:buNone/>
            </a:pPr>
            <a:endParaRPr lang="en-US" altLang="en-US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34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00B0F0"/>
                </a:solidFill>
                <a:latin typeface="+mn-lt"/>
              </a:rPr>
              <a:t>General Methods For Control of </a:t>
            </a:r>
            <a:r>
              <a:rPr lang="en-US" sz="3200" b="1" dirty="0" err="1" smtClean="0">
                <a:solidFill>
                  <a:srgbClr val="00B0F0"/>
                </a:solidFill>
                <a:latin typeface="+mn-lt"/>
              </a:rPr>
              <a:t>NOx</a:t>
            </a:r>
            <a:r>
              <a:rPr lang="en-US" sz="3200" b="1" dirty="0" smtClean="0">
                <a:solidFill>
                  <a:srgbClr val="00B0F0"/>
                </a:solidFill>
                <a:latin typeface="+mn-lt"/>
              </a:rPr>
              <a:t> Emissions </a:t>
            </a:r>
            <a:endParaRPr lang="en-US" sz="32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990600"/>
            <a:ext cx="8089900" cy="5026025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latin typeface="Calibri" pitchFamily="34" charset="0"/>
              </a:rPr>
              <a:t>NOx control can be achieved by: </a:t>
            </a:r>
          </a:p>
          <a:p>
            <a:pPr lvl="1" eaLnBrk="1" hangingPunct="1">
              <a:lnSpc>
                <a:spcPct val="150000"/>
              </a:lnSpc>
              <a:buSzPct val="55000"/>
              <a:buFont typeface="Symbol" pitchFamily="18" charset="2"/>
              <a:buChar char="·"/>
            </a:pPr>
            <a:r>
              <a:rPr lang="en-US" altLang="en-US" sz="2400" dirty="0" smtClean="0">
                <a:solidFill>
                  <a:srgbClr val="000000"/>
                </a:solidFill>
              </a:rPr>
              <a:t>Fuel Denitrogenation</a:t>
            </a:r>
          </a:p>
          <a:p>
            <a:pPr lvl="1" eaLnBrk="1" hangingPunct="1">
              <a:lnSpc>
                <a:spcPct val="150000"/>
              </a:lnSpc>
              <a:buSzPct val="55000"/>
              <a:buFont typeface="Symbol" pitchFamily="18" charset="2"/>
              <a:buChar char="·"/>
            </a:pPr>
            <a:r>
              <a:rPr lang="en-US" altLang="en-US" sz="2400" dirty="0" smtClean="0">
                <a:solidFill>
                  <a:srgbClr val="000000"/>
                </a:solidFill>
              </a:rPr>
              <a:t>Combustion Modification</a:t>
            </a:r>
          </a:p>
          <a:p>
            <a:pPr lvl="1" eaLnBrk="1" hangingPunct="1">
              <a:lnSpc>
                <a:spcPct val="150000"/>
              </a:lnSpc>
              <a:buSzPct val="55000"/>
              <a:buFont typeface="Symbol" pitchFamily="18" charset="2"/>
              <a:buChar char="·"/>
            </a:pPr>
            <a:r>
              <a:rPr lang="en-US" altLang="en-US" sz="2400" dirty="0" smtClean="0">
                <a:solidFill>
                  <a:srgbClr val="000000"/>
                </a:solidFill>
              </a:rPr>
              <a:t>Modification of operating conditions</a:t>
            </a:r>
          </a:p>
          <a:p>
            <a:pPr lvl="1" eaLnBrk="1" hangingPunct="1">
              <a:lnSpc>
                <a:spcPct val="150000"/>
              </a:lnSpc>
              <a:buSzPct val="55000"/>
              <a:buFont typeface="Symbol" pitchFamily="18" charset="2"/>
              <a:buChar char="·"/>
            </a:pPr>
            <a:r>
              <a:rPr lang="en-US" altLang="en-US" sz="2400" dirty="0" smtClean="0"/>
              <a:t>Tail-end control equipment</a:t>
            </a:r>
          </a:p>
          <a:p>
            <a:pPr lvl="2" eaLnBrk="1" hangingPunct="1">
              <a:lnSpc>
                <a:spcPct val="150000"/>
              </a:lnSpc>
              <a:buClr>
                <a:schemeClr val="tx2"/>
              </a:buClr>
              <a:buSzPct val="55000"/>
              <a:buFont typeface="Symbol" pitchFamily="18" charset="2"/>
              <a:buChar char="·"/>
            </a:pPr>
            <a:r>
              <a:rPr lang="en-US" altLang="en-US" dirty="0" smtClean="0"/>
              <a:t>Selective Catalytic Reduction</a:t>
            </a:r>
          </a:p>
          <a:p>
            <a:pPr lvl="2" eaLnBrk="1" hangingPunct="1">
              <a:lnSpc>
                <a:spcPct val="150000"/>
              </a:lnSpc>
              <a:buClr>
                <a:schemeClr val="tx2"/>
              </a:buClr>
              <a:buSzPct val="55000"/>
              <a:buFont typeface="Symbol" pitchFamily="18" charset="2"/>
              <a:buChar char="·"/>
            </a:pPr>
            <a:r>
              <a:rPr lang="en-US" altLang="en-US" dirty="0" smtClean="0"/>
              <a:t>Selective Non - Catalytic Reduction</a:t>
            </a:r>
          </a:p>
          <a:p>
            <a:pPr lvl="2" eaLnBrk="1" hangingPunct="1">
              <a:lnSpc>
                <a:spcPct val="150000"/>
              </a:lnSpc>
              <a:buClr>
                <a:schemeClr val="tx2"/>
              </a:buClr>
              <a:buSzPct val="55000"/>
              <a:buFont typeface="Symbol" pitchFamily="18" charset="2"/>
              <a:buChar char="·"/>
            </a:pPr>
            <a:r>
              <a:rPr lang="en-US" altLang="en-US" dirty="0" smtClean="0"/>
              <a:t>Electron Beam Radiation</a:t>
            </a:r>
          </a:p>
          <a:p>
            <a:pPr lvl="2" eaLnBrk="1" hangingPunct="1">
              <a:lnSpc>
                <a:spcPct val="150000"/>
              </a:lnSpc>
              <a:buClr>
                <a:schemeClr val="tx2"/>
              </a:buClr>
              <a:buSzPct val="55000"/>
              <a:buFont typeface="Symbol" pitchFamily="18" charset="2"/>
              <a:buChar char="·"/>
            </a:pPr>
            <a:r>
              <a:rPr lang="en-US" altLang="en-US" dirty="0" smtClean="0"/>
              <a:t>Staged Combustion</a:t>
            </a:r>
          </a:p>
        </p:txBody>
      </p:sp>
    </p:spTree>
    <p:extLst>
      <p:ext uri="{BB962C8B-B14F-4D97-AF65-F5344CB8AC3E}">
        <p14:creationId xmlns:p14="http://schemas.microsoft.com/office/powerpoint/2010/main" val="375139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00B0F0"/>
                </a:solidFill>
                <a:latin typeface="Calibri" pitchFamily="34" charset="0"/>
              </a:rPr>
              <a:t>Fuel Denitrogenation </a:t>
            </a:r>
            <a:endParaRPr lang="en-US" sz="3200" b="1" dirty="0">
              <a:solidFill>
                <a:srgbClr val="00B0F0"/>
              </a:solidFill>
              <a:latin typeface="Calibri" pitchFamily="34" charset="0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149927"/>
            <a:ext cx="9112250" cy="2895600"/>
          </a:xfrm>
        </p:spPr>
        <p:txBody>
          <a:bodyPr>
            <a:noAutofit/>
          </a:bodyPr>
          <a:lstStyle/>
          <a:p>
            <a:pPr marL="274320" lvl="1" indent="-274320" eaLnBrk="1" fontAlgn="auto" hangingPunct="1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</a:rPr>
              <a:t>One approach of fuel denitrogenation is to remove a large part of the nitrogen contained in the fuels</a:t>
            </a:r>
          </a:p>
          <a:p>
            <a:pPr marL="274320" lvl="1" indent="-274320" eaLnBrk="1" fontAlgn="auto" hangingPunct="1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</a:rPr>
              <a:t> Nitrogen is removed from liquid fuels by mixing the fuels with hydrogen gas, heating the mixture and using a catalyst to cause nitrogen in the fuel and gaseous hydrogen to unite. This produces ammonia and cleaner fuel</a:t>
            </a:r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</a:rPr>
              <a:t>Reduce the nitrogen contained in both 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SzPct val="70000"/>
              <a:buNone/>
              <a:defRPr/>
            </a:pPr>
            <a:r>
              <a:rPr lang="en-US" sz="2400" dirty="0" smtClean="0">
                <a:latin typeface="Calibri" pitchFamily="34" charset="0"/>
              </a:rPr>
              <a:t>naturally occurring and synthetic fuels</a:t>
            </a:r>
          </a:p>
        </p:txBody>
      </p:sp>
      <p:pic>
        <p:nvPicPr>
          <p:cNvPr id="27652" name="Picture 5" descr="H:\IAP\New Folder (2)\New Folder\img0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18" t="15669" b="60825"/>
          <a:stretch>
            <a:fillRect/>
          </a:stretch>
        </p:blipFill>
        <p:spPr bwMode="auto">
          <a:xfrm>
            <a:off x="5482614" y="4038600"/>
            <a:ext cx="4098264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84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00B0F0"/>
                </a:solidFill>
                <a:latin typeface="+mn-lt"/>
              </a:rPr>
              <a:t>Combustion Modification </a:t>
            </a:r>
            <a:endParaRPr lang="en-US" sz="32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066800"/>
            <a:ext cx="8686800" cy="5486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 smtClean="0">
                <a:latin typeface="Calibri" pitchFamily="34" charset="0"/>
              </a:rPr>
              <a:t>Combustion control uses one of the following strategies: </a:t>
            </a:r>
          </a:p>
          <a:p>
            <a:pPr lvl="1" eaLnBrk="1" hangingPunct="1">
              <a:lnSpc>
                <a:spcPct val="110000"/>
              </a:lnSpc>
              <a:buSzPct val="75000"/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Reduce peak temperatures of the flame zone. The methods are : </a:t>
            </a:r>
          </a:p>
          <a:p>
            <a:pPr lvl="3" eaLnBrk="1" hangingPunct="1">
              <a:lnSpc>
                <a:spcPct val="110000"/>
              </a:lnSpc>
              <a:buSzPct val="50000"/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increase the rate of flame cooling </a:t>
            </a:r>
          </a:p>
          <a:p>
            <a:pPr lvl="3" eaLnBrk="1" hangingPunct="1">
              <a:lnSpc>
                <a:spcPct val="110000"/>
              </a:lnSpc>
              <a:buSzPct val="50000"/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decrease the adiabatic flame temperature by dilution </a:t>
            </a:r>
          </a:p>
          <a:p>
            <a:pPr lvl="1" eaLnBrk="1" hangingPunct="1">
              <a:lnSpc>
                <a:spcPct val="110000"/>
              </a:lnSpc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Reduce residence time in the flame zone. For this we change the shape of the flame zone </a:t>
            </a:r>
          </a:p>
          <a:p>
            <a:pPr lvl="1" eaLnBrk="1" hangingPunct="1">
              <a:lnSpc>
                <a:spcPct val="110000"/>
              </a:lnSpc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Reduce Oxygen concentration in the flame one. This can be accomplished by: </a:t>
            </a:r>
          </a:p>
          <a:p>
            <a:pPr lvl="3" eaLnBrk="1" hangingPunct="1">
              <a:lnSpc>
                <a:spcPct val="110000"/>
              </a:lnSpc>
              <a:buSzPct val="50000"/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decreasing the excess air </a:t>
            </a:r>
          </a:p>
          <a:p>
            <a:pPr lvl="3" eaLnBrk="1" hangingPunct="1">
              <a:lnSpc>
                <a:spcPct val="110000"/>
              </a:lnSpc>
              <a:buSzPct val="50000"/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controlled mixing of fuel and air </a:t>
            </a:r>
          </a:p>
          <a:p>
            <a:pPr lvl="3" eaLnBrk="1" hangingPunct="1">
              <a:lnSpc>
                <a:spcPct val="110000"/>
              </a:lnSpc>
              <a:buSzPct val="50000"/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using a fuel rich primary flame zone</a:t>
            </a:r>
          </a:p>
          <a:p>
            <a:pPr eaLnBrk="1" hangingPunct="1">
              <a:lnSpc>
                <a:spcPct val="110000"/>
              </a:lnSpc>
              <a:buFont typeface="Monotype Sorts"/>
              <a:buNone/>
            </a:pPr>
            <a:endParaRPr lang="en-US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8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00B0F0"/>
                </a:solidFill>
                <a:latin typeface="+mn-lt"/>
              </a:rPr>
              <a:t>Selective Catalytic Reduction (SCR)</a:t>
            </a:r>
            <a:endParaRPr lang="en-US" sz="32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3795" name="TextBox 4"/>
          <p:cNvSpPr txBox="1">
            <a:spLocks noChangeArrowheads="1"/>
          </p:cNvSpPr>
          <p:nvPr/>
        </p:nvSpPr>
        <p:spPr bwMode="auto">
          <a:xfrm>
            <a:off x="1238250" y="1676400"/>
            <a:ext cx="67691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600"/>
              <a:t>Schematic process flow diagram – NO</a:t>
            </a:r>
            <a:r>
              <a:rPr lang="en-US" altLang="en-US" sz="1600" baseline="-25000"/>
              <a:t>X</a:t>
            </a:r>
            <a:r>
              <a:rPr lang="en-US" altLang="en-US" sz="1600"/>
              <a:t> control</a:t>
            </a:r>
          </a:p>
        </p:txBody>
      </p:sp>
      <p:pic>
        <p:nvPicPr>
          <p:cNvPr id="33796" name="Content Placeholder 5" descr="Picture4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3077" y="2101851"/>
            <a:ext cx="7694348" cy="3870325"/>
          </a:xfrm>
        </p:spPr>
      </p:pic>
    </p:spTree>
    <p:extLst>
      <p:ext uri="{BB962C8B-B14F-4D97-AF65-F5344CB8AC3E}">
        <p14:creationId xmlns:p14="http://schemas.microsoft.com/office/powerpoint/2010/main" val="35311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00B0F0"/>
                </a:solidFill>
                <a:latin typeface="Calibri" pitchFamily="34" charset="0"/>
              </a:rPr>
              <a:t>Electron Beam Radiation</a:t>
            </a:r>
            <a:endParaRPr lang="en-US" sz="3200" b="1" dirty="0">
              <a:solidFill>
                <a:srgbClr val="00B0F0"/>
              </a:solidFill>
              <a:latin typeface="Calibri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990600"/>
            <a:ext cx="9372600" cy="4873625"/>
          </a:xfrm>
        </p:spPr>
        <p:txBody>
          <a:bodyPr/>
          <a:lstStyle/>
          <a:p>
            <a:pPr marL="274320" indent="-274320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sz="2400" dirty="0" smtClean="0">
                <a:latin typeface="Calibri" pitchFamily="34" charset="0"/>
              </a:rPr>
              <a:t>This treatment process is under development, and is not widely used</a:t>
            </a:r>
          </a:p>
          <a:p>
            <a:pPr marL="274320" indent="-274320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sz="2400" dirty="0" smtClean="0">
                <a:latin typeface="Calibri" pitchFamily="34" charset="0"/>
              </a:rPr>
              <a:t>Irradiation of flue gases containing NOx or </a:t>
            </a:r>
            <a:r>
              <a:rPr lang="en-US" altLang="en-US" sz="2400" dirty="0" err="1" smtClean="0">
                <a:latin typeface="Calibri" pitchFamily="34" charset="0"/>
              </a:rPr>
              <a:t>SOx</a:t>
            </a:r>
            <a:r>
              <a:rPr lang="en-US" altLang="en-US" sz="2400" dirty="0" smtClean="0">
                <a:latin typeface="Calibri" pitchFamily="34" charset="0"/>
              </a:rPr>
              <a:t> produce nitrate and sulfate ions</a:t>
            </a:r>
          </a:p>
          <a:p>
            <a:pPr marL="274320" lvl="3" indent="-274320" eaLnBrk="1" hangingPunct="1">
              <a:lnSpc>
                <a:spcPct val="110000"/>
              </a:lnSpc>
              <a:spcBef>
                <a:spcPts val="0"/>
              </a:spcBef>
              <a:buSzPct val="80000"/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The addition of water and ammonia produces NH</a:t>
            </a:r>
            <a:r>
              <a:rPr lang="en-US" altLang="en-US" sz="2400" baseline="-25000" dirty="0" smtClean="0">
                <a:latin typeface="Calibri" pitchFamily="34" charset="0"/>
              </a:rPr>
              <a:t>4</a:t>
            </a:r>
            <a:r>
              <a:rPr lang="en-US" altLang="en-US" sz="2400" dirty="0" smtClean="0">
                <a:latin typeface="Calibri" pitchFamily="34" charset="0"/>
              </a:rPr>
              <a:t>NO</a:t>
            </a:r>
            <a:r>
              <a:rPr lang="en-US" altLang="en-US" sz="2400" baseline="-25000" dirty="0" smtClean="0">
                <a:latin typeface="Calibri" pitchFamily="34" charset="0"/>
              </a:rPr>
              <a:t>3</a:t>
            </a:r>
            <a:r>
              <a:rPr lang="en-US" altLang="en-US" sz="2400" dirty="0" smtClean="0">
                <a:latin typeface="Calibri" pitchFamily="34" charset="0"/>
              </a:rPr>
              <a:t>, and (NH</a:t>
            </a:r>
            <a:r>
              <a:rPr lang="en-US" altLang="en-US" sz="2400" baseline="-25000" dirty="0" smtClean="0">
                <a:latin typeface="Calibri" pitchFamily="34" charset="0"/>
              </a:rPr>
              <a:t>4</a:t>
            </a:r>
            <a:r>
              <a:rPr lang="en-US" altLang="en-US" sz="2400" dirty="0" smtClean="0">
                <a:latin typeface="Calibri" pitchFamily="34" charset="0"/>
              </a:rPr>
              <a:t>)</a:t>
            </a:r>
            <a:r>
              <a:rPr lang="en-US" altLang="en-US" sz="2400" baseline="-25000" dirty="0" smtClean="0">
                <a:latin typeface="Calibri" pitchFamily="34" charset="0"/>
              </a:rPr>
              <a:t>2</a:t>
            </a:r>
            <a:r>
              <a:rPr lang="en-US" altLang="en-US" sz="2400" dirty="0" smtClean="0">
                <a:latin typeface="Calibri" pitchFamily="34" charset="0"/>
              </a:rPr>
              <a:t>SO</a:t>
            </a:r>
            <a:r>
              <a:rPr lang="en-US" altLang="en-US" sz="2400" baseline="-25000" dirty="0" smtClean="0">
                <a:latin typeface="Calibri" pitchFamily="34" charset="0"/>
              </a:rPr>
              <a:t>4</a:t>
            </a:r>
            <a:r>
              <a:rPr lang="en-US" altLang="en-US" sz="2400" dirty="0" smtClean="0">
                <a:latin typeface="Calibri" pitchFamily="34" charset="0"/>
              </a:rPr>
              <a:t> </a:t>
            </a:r>
          </a:p>
          <a:p>
            <a:pPr marL="274320" lvl="3" indent="-274320" eaLnBrk="1" hangingPunct="1">
              <a:lnSpc>
                <a:spcPct val="110000"/>
              </a:lnSpc>
              <a:spcBef>
                <a:spcPts val="0"/>
              </a:spcBef>
              <a:buSzPct val="80000"/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The solids are removed from the gas, and are sold as fertilizers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495800"/>
            <a:ext cx="63246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73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447800"/>
            <a:ext cx="8255000" cy="563562"/>
          </a:xfrm>
        </p:spPr>
        <p:txBody>
          <a:bodyPr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Calibri" pitchFamily="34" charset="0"/>
              </a:rPr>
              <a:t>Formation of Carbon Monoxide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984375"/>
            <a:ext cx="8089900" cy="4873625"/>
          </a:xfrm>
        </p:spPr>
        <p:txBody>
          <a:bodyPr/>
          <a:lstStyle/>
          <a:p>
            <a:pPr marL="274320" indent="-274320" eaLnBrk="1" hangingPunct="1">
              <a:lnSpc>
                <a:spcPct val="170000"/>
              </a:lnSpc>
              <a:spcBef>
                <a:spcPts val="0"/>
              </a:spcBef>
              <a:buSzPct val="50000"/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Due to insufficient oxygen </a:t>
            </a:r>
          </a:p>
          <a:p>
            <a:pPr marL="274320" indent="-274320" eaLnBrk="1" hangingPunct="1">
              <a:lnSpc>
                <a:spcPct val="170000"/>
              </a:lnSpc>
              <a:spcBef>
                <a:spcPts val="0"/>
              </a:spcBef>
              <a:buSzPct val="50000"/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Factors affecting Carbon monoxide formation: </a:t>
            </a:r>
          </a:p>
          <a:p>
            <a:pPr marL="731520" lvl="4" indent="-274320">
              <a:lnSpc>
                <a:spcPct val="150000"/>
              </a:lnSpc>
              <a:spcBef>
                <a:spcPts val="0"/>
              </a:spcBef>
              <a:buSzPct val="50000"/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Fuel-air ratio </a:t>
            </a:r>
          </a:p>
          <a:p>
            <a:pPr marL="731520" lvl="4" indent="-274320">
              <a:lnSpc>
                <a:spcPct val="150000"/>
              </a:lnSpc>
              <a:spcBef>
                <a:spcPts val="0"/>
              </a:spcBef>
              <a:buSzPct val="50000"/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Degree of mixing </a:t>
            </a:r>
          </a:p>
          <a:p>
            <a:pPr marL="731520" lvl="4" indent="-274320">
              <a:lnSpc>
                <a:spcPct val="150000"/>
              </a:lnSpc>
              <a:spcBef>
                <a:spcPts val="0"/>
              </a:spcBef>
              <a:buSzPct val="50000"/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Temperature 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381000"/>
            <a:ext cx="5867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3200" b="1" dirty="0" smtClean="0">
                <a:solidFill>
                  <a:srgbClr val="00B0F0"/>
                </a:solidFill>
                <a:latin typeface="Calibri" pitchFamily="34" charset="0"/>
              </a:rPr>
              <a:t>Carbon  Monoxide Control</a:t>
            </a:r>
          </a:p>
        </p:txBody>
      </p:sp>
    </p:spTree>
    <p:extLst>
      <p:ext uri="{BB962C8B-B14F-4D97-AF65-F5344CB8AC3E}">
        <p14:creationId xmlns:p14="http://schemas.microsoft.com/office/powerpoint/2010/main" val="265571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00B0F0"/>
                </a:solidFill>
                <a:latin typeface="Calibri" pitchFamily="34" charset="0"/>
              </a:rPr>
              <a:t>Sources of Carbon Dioxide</a:t>
            </a:r>
            <a:endParaRPr lang="en-US" sz="3200" b="1" dirty="0">
              <a:solidFill>
                <a:srgbClr val="00B0F0"/>
              </a:solidFill>
              <a:latin typeface="Calibri" pitchFamily="34" charset="0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90600"/>
            <a:ext cx="90678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 smtClean="0">
                <a:latin typeface="Calibri" pitchFamily="34" charset="0"/>
              </a:rPr>
              <a:t>Human-Related Sources</a:t>
            </a:r>
          </a:p>
          <a:p>
            <a:pPr eaLnBrk="1" hangingPunct="1"/>
            <a:r>
              <a:rPr lang="en-US" altLang="en-US" sz="2400" dirty="0" smtClean="0">
                <a:latin typeface="Calibri" pitchFamily="34" charset="0"/>
              </a:rPr>
              <a:t>Combustion of fossil fuels: Coal, Oil, and Natural Gas in power plants, automobiles, and industrial facilities</a:t>
            </a:r>
          </a:p>
          <a:p>
            <a:pPr eaLnBrk="1" hangingPunct="1"/>
            <a:r>
              <a:rPr lang="en-US" altLang="en-US" sz="2400" dirty="0" smtClean="0">
                <a:latin typeface="Calibri" pitchFamily="34" charset="0"/>
              </a:rPr>
              <a:t>Use of petroleum-based products</a:t>
            </a:r>
          </a:p>
          <a:p>
            <a:pPr eaLnBrk="1" hangingPunct="1"/>
            <a:r>
              <a:rPr lang="en-US" altLang="en-US" sz="2400" dirty="0" smtClean="0">
                <a:latin typeface="Calibri" pitchFamily="34" charset="0"/>
              </a:rPr>
              <a:t>Industrial processes: Iron and steel production, cement, lime, and aluminum manufactures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b="1" dirty="0" smtClean="0">
              <a:latin typeface="Calibri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 smtClean="0">
                <a:latin typeface="Calibri" pitchFamily="34" charset="0"/>
              </a:rPr>
              <a:t>Natural Sources</a:t>
            </a:r>
          </a:p>
          <a:p>
            <a:pPr eaLnBrk="1" hangingPunct="1"/>
            <a:r>
              <a:rPr lang="en-US" altLang="en-US" sz="2400" dirty="0" smtClean="0">
                <a:latin typeface="Calibri" pitchFamily="34" charset="0"/>
              </a:rPr>
              <a:t>Volcanic eruptions</a:t>
            </a:r>
          </a:p>
          <a:p>
            <a:pPr eaLnBrk="1" hangingPunct="1"/>
            <a:r>
              <a:rPr lang="en-US" altLang="en-US" sz="2400" dirty="0" smtClean="0">
                <a:latin typeface="Calibri" pitchFamily="34" charset="0"/>
              </a:rPr>
              <a:t>Ocean-atmosphere exchange</a:t>
            </a:r>
          </a:p>
          <a:p>
            <a:pPr eaLnBrk="1" hangingPunct="1"/>
            <a:r>
              <a:rPr lang="en-US" altLang="en-US" sz="2400" dirty="0" smtClean="0">
                <a:latin typeface="Calibri" pitchFamily="34" charset="0"/>
              </a:rPr>
              <a:t>Plant photosynthesis</a:t>
            </a:r>
          </a:p>
        </p:txBody>
      </p:sp>
    </p:spTree>
    <p:extLst>
      <p:ext uri="{BB962C8B-B14F-4D97-AF65-F5344CB8AC3E}">
        <p14:creationId xmlns:p14="http://schemas.microsoft.com/office/powerpoint/2010/main" val="3651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00B0F0"/>
                </a:solidFill>
                <a:latin typeface="Calibri" pitchFamily="34" charset="0"/>
              </a:rPr>
              <a:t>General methods for control of CO emissions </a:t>
            </a:r>
            <a:endParaRPr lang="en-US" sz="3200" b="1" dirty="0">
              <a:solidFill>
                <a:srgbClr val="00B0F0"/>
              </a:solidFill>
              <a:latin typeface="Calibri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33400" y="1143000"/>
            <a:ext cx="8089900" cy="48736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SzPct val="50000"/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Stationary Sources </a:t>
            </a:r>
          </a:p>
          <a:p>
            <a:pPr lvl="3" eaLnBrk="1" hangingPunct="1">
              <a:spcBef>
                <a:spcPts val="500"/>
              </a:spcBef>
              <a:spcAft>
                <a:spcPts val="500"/>
              </a:spcAft>
              <a:buSzPct val="50000"/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Proper Design </a:t>
            </a:r>
          </a:p>
          <a:p>
            <a:pPr lvl="3" eaLnBrk="1" hangingPunct="1">
              <a:spcBef>
                <a:spcPts val="500"/>
              </a:spcBef>
              <a:spcAft>
                <a:spcPts val="500"/>
              </a:spcAft>
              <a:buSzPct val="50000"/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Installation </a:t>
            </a:r>
          </a:p>
          <a:p>
            <a:pPr lvl="3" eaLnBrk="1" hangingPunct="1">
              <a:spcBef>
                <a:spcPts val="500"/>
              </a:spcBef>
              <a:spcAft>
                <a:spcPts val="500"/>
              </a:spcAft>
              <a:buSzPct val="50000"/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Operation </a:t>
            </a:r>
          </a:p>
          <a:p>
            <a:pPr lvl="3" eaLnBrk="1" hangingPunct="1">
              <a:spcBef>
                <a:spcPts val="500"/>
              </a:spcBef>
              <a:spcAft>
                <a:spcPts val="500"/>
              </a:spcAft>
              <a:buSzPct val="50000"/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Maintenance </a:t>
            </a:r>
          </a:p>
          <a:p>
            <a:pPr eaLnBrk="1" hangingPunct="1">
              <a:lnSpc>
                <a:spcPct val="160000"/>
              </a:lnSpc>
              <a:spcBef>
                <a:spcPts val="500"/>
              </a:spcBef>
              <a:spcAft>
                <a:spcPts val="500"/>
              </a:spcAft>
              <a:buSzPct val="50000"/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Process Industries </a:t>
            </a:r>
          </a:p>
          <a:p>
            <a:pPr lvl="3" eaLnBrk="1" hangingPunct="1">
              <a:spcBef>
                <a:spcPts val="500"/>
              </a:spcBef>
              <a:spcAft>
                <a:spcPts val="500"/>
              </a:spcAft>
              <a:buSzPct val="50000"/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Burn in furnaces or waste heat boilers</a:t>
            </a:r>
            <a:endParaRPr lang="en-US" altLang="en-US" dirty="0" smtClean="0">
              <a:latin typeface="Calibri" pitchFamily="34" charset="0"/>
            </a:endParaRPr>
          </a:p>
          <a:p>
            <a:pPr eaLnBrk="1" hangingPunct="1">
              <a:lnSpc>
                <a:spcPct val="130000"/>
              </a:lnSpc>
              <a:buFont typeface="Monotype Sorts"/>
              <a:buNone/>
            </a:pPr>
            <a:endParaRPr lang="en-US" altLang="en-US" sz="4000" b="1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6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963100" y="228600"/>
            <a:ext cx="33858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kern="0" dirty="0" smtClean="0">
                <a:solidFill>
                  <a:srgbClr val="00B0F0"/>
                </a:solidFill>
              </a:rPr>
              <a:t>Effect of Flue gas  </a:t>
            </a:r>
            <a:endParaRPr lang="en-US" sz="3200" b="1" kern="0" dirty="0">
              <a:solidFill>
                <a:srgbClr val="00B0F0"/>
              </a:solidFill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914400" y="838200"/>
            <a:ext cx="77405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Emission of </a:t>
            </a:r>
            <a:r>
              <a:rPr lang="en-US" sz="2400" dirty="0" err="1"/>
              <a:t>SO</a:t>
            </a:r>
            <a:r>
              <a:rPr lang="en-US" sz="2400" baseline="-25000" dirty="0" err="1"/>
              <a:t>x</a:t>
            </a:r>
            <a:r>
              <a:rPr lang="en-US" sz="2400" dirty="0"/>
              <a:t> one of the major causes of acid precipitation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546746"/>
            <a:ext cx="5481901" cy="483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3" descr="entry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2300" y="1546746"/>
            <a:ext cx="2924318" cy="233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00B0F0"/>
                </a:solidFill>
                <a:latin typeface="Calibri" pitchFamily="34" charset="0"/>
              </a:rPr>
              <a:t>General methods for control of CO</a:t>
            </a:r>
            <a:r>
              <a:rPr lang="en-US" sz="3200" b="1" baseline="-25000" dirty="0" smtClean="0">
                <a:solidFill>
                  <a:srgbClr val="00B0F0"/>
                </a:solidFill>
                <a:latin typeface="Calibri" pitchFamily="34" charset="0"/>
              </a:rPr>
              <a:t>2</a:t>
            </a:r>
            <a:r>
              <a:rPr lang="en-US" sz="3200" b="1" dirty="0" smtClean="0">
                <a:solidFill>
                  <a:srgbClr val="00B0F0"/>
                </a:solidFill>
                <a:latin typeface="Calibri" pitchFamily="34" charset="0"/>
              </a:rPr>
              <a:t> emissions 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7107" name="Content Placeholder 2"/>
          <p:cNvSpPr>
            <a:spLocks noGrp="1"/>
          </p:cNvSpPr>
          <p:nvPr>
            <p:ph sz="quarter" idx="1"/>
          </p:nvPr>
        </p:nvSpPr>
        <p:spPr>
          <a:xfrm>
            <a:off x="495300" y="1600201"/>
            <a:ext cx="9105900" cy="4873625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latin typeface="Calibri" pitchFamily="34" charset="0"/>
              </a:rPr>
              <a:t>Reducing energy consumption, increasing the efficiency of energy conversion</a:t>
            </a:r>
          </a:p>
          <a:p>
            <a:pPr eaLnBrk="1" hangingPunct="1"/>
            <a:endParaRPr lang="en-US" altLang="en-US" sz="2400" dirty="0" smtClean="0">
              <a:latin typeface="Calibri" pitchFamily="34" charset="0"/>
            </a:endParaRPr>
          </a:p>
          <a:p>
            <a:pPr eaLnBrk="1" hangingPunct="1"/>
            <a:r>
              <a:rPr lang="en-US" altLang="en-US" sz="2400" dirty="0" smtClean="0">
                <a:latin typeface="Calibri" pitchFamily="34" charset="0"/>
              </a:rPr>
              <a:t>Switching to less carbon intensive fuels</a:t>
            </a:r>
          </a:p>
          <a:p>
            <a:pPr eaLnBrk="1" hangingPunct="1"/>
            <a:endParaRPr lang="en-US" altLang="en-US" sz="2400" dirty="0" smtClean="0">
              <a:latin typeface="Calibri" pitchFamily="34" charset="0"/>
            </a:endParaRPr>
          </a:p>
          <a:p>
            <a:pPr eaLnBrk="1" hangingPunct="1"/>
            <a:r>
              <a:rPr lang="en-US" altLang="en-US" sz="2400" dirty="0" smtClean="0">
                <a:latin typeface="Calibri" pitchFamily="34" charset="0"/>
              </a:rPr>
              <a:t>Increasing the use of renewable sources</a:t>
            </a:r>
          </a:p>
          <a:p>
            <a:pPr eaLnBrk="1" hangingPunct="1"/>
            <a:endParaRPr lang="en-US" altLang="en-US" sz="2400" dirty="0" smtClean="0">
              <a:latin typeface="Calibri" pitchFamily="34" charset="0"/>
            </a:endParaRPr>
          </a:p>
          <a:p>
            <a:pPr eaLnBrk="1" hangingPunct="1"/>
            <a:r>
              <a:rPr lang="en-US" altLang="en-US" sz="2400" dirty="0" smtClean="0">
                <a:latin typeface="Calibri" pitchFamily="34" charset="0"/>
              </a:rPr>
              <a:t>Sequestering CO</a:t>
            </a:r>
            <a:r>
              <a:rPr lang="en-US" altLang="en-US" sz="2400" baseline="-25000" dirty="0" smtClean="0">
                <a:latin typeface="Calibri" pitchFamily="34" charset="0"/>
              </a:rPr>
              <a:t>2</a:t>
            </a:r>
            <a:r>
              <a:rPr lang="en-US" altLang="en-US" sz="2400" dirty="0" smtClean="0">
                <a:latin typeface="Calibri" pitchFamily="34" charset="0"/>
              </a:rPr>
              <a:t> through biological, chemical, or physical processes</a:t>
            </a:r>
          </a:p>
        </p:txBody>
      </p:sp>
    </p:spTree>
    <p:extLst>
      <p:ext uri="{BB962C8B-B14F-4D97-AF65-F5344CB8AC3E}">
        <p14:creationId xmlns:p14="http://schemas.microsoft.com/office/powerpoint/2010/main" val="74076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990600"/>
            <a:ext cx="8832850" cy="579438"/>
          </a:xfrm>
        </p:spPr>
        <p:txBody>
          <a:bodyPr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Calibri" pitchFamily="34" charset="0"/>
              </a:rPr>
              <a:t>Industrial Sources of Particulate Emissions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00201"/>
            <a:ext cx="7670800" cy="48736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SzPct val="55000"/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Iron &amp; Steel Mills, the blast furnaces, steel making furnaces</a:t>
            </a:r>
          </a:p>
          <a:p>
            <a:pPr eaLnBrk="1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SzPct val="55000"/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Petroleum Refineries, the catalyst regenerators, air-blown asphalt stills, and sludge burners</a:t>
            </a:r>
          </a:p>
          <a:p>
            <a:pPr eaLnBrk="1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SzPct val="55000"/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Portland cement industry, Asphalt batching plants </a:t>
            </a:r>
          </a:p>
          <a:p>
            <a:pPr eaLnBrk="1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SzPct val="55000"/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Production of sulfuric acid, Production of phosphoric acid </a:t>
            </a:r>
          </a:p>
          <a:p>
            <a:pPr eaLnBrk="1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SzPct val="55000"/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Soap and Synthetic detergent manufacturing </a:t>
            </a:r>
          </a:p>
          <a:p>
            <a:pPr eaLnBrk="1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SzPct val="55000"/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Glass &amp; glass fiber industry </a:t>
            </a:r>
          </a:p>
          <a:p>
            <a:pPr eaLnBrk="1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SzPct val="55000"/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Nuclear power stations</a:t>
            </a:r>
          </a:p>
          <a:p>
            <a:pPr eaLnBrk="1" hangingPunct="1"/>
            <a:endParaRPr lang="en-US" altLang="en-US" sz="2400" dirty="0" smtClean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71387" y="304800"/>
            <a:ext cx="4662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rgbClr val="00B0F0"/>
                </a:solidFill>
                <a:latin typeface="Calibri" pitchFamily="34" charset="0"/>
              </a:rPr>
              <a:t>Particulate Matter Control</a:t>
            </a:r>
          </a:p>
        </p:txBody>
      </p:sp>
    </p:spTree>
    <p:extLst>
      <p:ext uri="{BB962C8B-B14F-4D97-AF65-F5344CB8AC3E}">
        <p14:creationId xmlns:p14="http://schemas.microsoft.com/office/powerpoint/2010/main" val="422265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2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585200" cy="5635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cap="none" dirty="0" smtClean="0">
                <a:solidFill>
                  <a:srgbClr val="00B0F0"/>
                </a:solidFill>
                <a:latin typeface="Calibri" pitchFamily="34" charset="0"/>
              </a:rPr>
              <a:t>Effects  of  particulate  emissions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990600"/>
            <a:ext cx="8991600" cy="5562600"/>
          </a:xfrm>
        </p:spPr>
        <p:txBody>
          <a:bodyPr/>
          <a:lstStyle/>
          <a:p>
            <a:pPr marL="274320" indent="-274320" eaLnBrk="1" hangingPunct="1">
              <a:spcBef>
                <a:spcPts val="0"/>
              </a:spcBef>
              <a:buSzPct val="55000"/>
              <a:buFontTx/>
              <a:buNone/>
            </a:pPr>
            <a:r>
              <a:rPr lang="en-US" altLang="en-US" sz="2400" b="1" dirty="0" smtClean="0">
                <a:latin typeface="Calibri" pitchFamily="34" charset="0"/>
              </a:rPr>
              <a:t>Primary Effects </a:t>
            </a:r>
            <a:endParaRPr lang="en-US" altLang="en-US" sz="2400" dirty="0" smtClean="0">
              <a:latin typeface="Calibri" pitchFamily="34" charset="0"/>
            </a:endParaRPr>
          </a:p>
          <a:p>
            <a:pPr marL="274320" indent="-274320" eaLnBrk="1" hangingPunct="1">
              <a:spcBef>
                <a:spcPts val="0"/>
              </a:spcBef>
              <a:buSzPct val="55000"/>
              <a:buFontTx/>
              <a:buChar char="•"/>
            </a:pPr>
            <a:r>
              <a:rPr lang="en-US" altLang="en-US" sz="2400" dirty="0" smtClean="0">
                <a:latin typeface="Calibri" pitchFamily="34" charset="0"/>
              </a:rPr>
              <a:t>Reduction of visibility </a:t>
            </a:r>
          </a:p>
          <a:p>
            <a:pPr marL="274320" lvl="1" indent="-274320" eaLnBrk="1" hangingPunct="1">
              <a:spcBef>
                <a:spcPts val="0"/>
              </a:spcBef>
              <a:buClr>
                <a:schemeClr val="tx1"/>
              </a:buClr>
              <a:buSzPct val="55000"/>
              <a:buFontTx/>
              <a:buChar char="•"/>
            </a:pPr>
            <a:r>
              <a:rPr lang="en-US" altLang="en-US" sz="2400" dirty="0" smtClean="0">
                <a:latin typeface="Calibri" pitchFamily="34" charset="0"/>
              </a:rPr>
              <a:t>size distribution and refractive index of the particles </a:t>
            </a:r>
          </a:p>
          <a:p>
            <a:pPr marL="274320" lvl="1" indent="-274320" eaLnBrk="1" hangingPunct="1">
              <a:spcBef>
                <a:spcPts val="0"/>
              </a:spcBef>
              <a:buClr>
                <a:schemeClr val="tx1"/>
              </a:buClr>
              <a:buSzPct val="55000"/>
              <a:buFontTx/>
              <a:buChar char="•"/>
            </a:pPr>
            <a:r>
              <a:rPr lang="en-US" altLang="en-US" sz="2400" dirty="0" smtClean="0">
                <a:latin typeface="Calibri" pitchFamily="34" charset="0"/>
              </a:rPr>
              <a:t>direct absorption of light by particles </a:t>
            </a:r>
          </a:p>
          <a:p>
            <a:pPr marL="274320" lvl="1" indent="-274320" eaLnBrk="1" hangingPunct="1">
              <a:spcBef>
                <a:spcPts val="0"/>
              </a:spcBef>
              <a:buClr>
                <a:schemeClr val="tx1"/>
              </a:buClr>
              <a:buSzPct val="55000"/>
              <a:buFontTx/>
              <a:buChar char="•"/>
            </a:pPr>
            <a:r>
              <a:rPr lang="en-US" altLang="en-US" sz="2400" dirty="0" smtClean="0">
                <a:latin typeface="Calibri" pitchFamily="34" charset="0"/>
              </a:rPr>
              <a:t>direct light scattering by particles </a:t>
            </a:r>
          </a:p>
          <a:p>
            <a:pPr marL="274320" lvl="1" indent="-274320" eaLnBrk="1" hangingPunct="1">
              <a:spcBef>
                <a:spcPts val="0"/>
              </a:spcBef>
              <a:buClr>
                <a:schemeClr val="tx1"/>
              </a:buClr>
              <a:buSzPct val="55000"/>
              <a:buFontTx/>
              <a:buChar char="•"/>
            </a:pPr>
            <a:r>
              <a:rPr lang="en-US" altLang="en-US" sz="2400" dirty="0" smtClean="0">
                <a:latin typeface="Calibri" pitchFamily="34" charset="0"/>
              </a:rPr>
              <a:t>limit - 150 </a:t>
            </a:r>
            <a:r>
              <a:rPr lang="en-US" altLang="en-US" sz="2400" dirty="0" smtClean="0">
                <a:latin typeface="Calibri" pitchFamily="34" charset="0"/>
                <a:sym typeface="Symbol"/>
              </a:rPr>
              <a:t></a:t>
            </a:r>
            <a:r>
              <a:rPr lang="en-US" altLang="en-US" sz="2400" dirty="0" smtClean="0">
                <a:latin typeface="Calibri" pitchFamily="34" charset="0"/>
              </a:rPr>
              <a:t>g / m</a:t>
            </a:r>
            <a:r>
              <a:rPr lang="en-US" altLang="en-US" sz="2400" baseline="30000" dirty="0" smtClean="0">
                <a:latin typeface="Calibri" pitchFamily="34" charset="0"/>
              </a:rPr>
              <a:t>3</a:t>
            </a:r>
            <a:r>
              <a:rPr lang="en-US" altLang="en-US" sz="2400" dirty="0" smtClean="0">
                <a:latin typeface="Calibri" pitchFamily="34" charset="0"/>
              </a:rPr>
              <a:t> concentration ~ average visibility of 5 miles	</a:t>
            </a:r>
          </a:p>
          <a:p>
            <a:pPr marL="0" lvl="1" indent="0" eaLnBrk="1" hangingPunct="1">
              <a:spcBef>
                <a:spcPts val="0"/>
              </a:spcBef>
              <a:buClr>
                <a:schemeClr val="tx1"/>
              </a:buClr>
              <a:buSzPct val="55000"/>
              <a:buNone/>
            </a:pPr>
            <a:r>
              <a:rPr lang="en-US" altLang="en-US" sz="2400" dirty="0">
                <a:latin typeface="Calibri" pitchFamily="34" charset="0"/>
              </a:rPr>
              <a:t> </a:t>
            </a:r>
            <a:r>
              <a:rPr lang="en-US" altLang="en-US" sz="2400" dirty="0" smtClean="0">
                <a:latin typeface="Calibri" pitchFamily="34" charset="0"/>
              </a:rPr>
              <a:t>      ( satisfactory for air and ground transportation ) </a:t>
            </a:r>
          </a:p>
          <a:p>
            <a:pPr marL="274320" indent="-274320" eaLnBrk="1" hangingPunct="1">
              <a:spcBef>
                <a:spcPts val="0"/>
              </a:spcBef>
              <a:buSzPct val="55000"/>
              <a:buFontTx/>
              <a:buNone/>
            </a:pPr>
            <a:endParaRPr lang="en-US" altLang="en-US" sz="2400" dirty="0" smtClean="0">
              <a:latin typeface="Calibri" pitchFamily="34" charset="0"/>
            </a:endParaRPr>
          </a:p>
          <a:p>
            <a:pPr marL="274320" lvl="1" indent="-274320">
              <a:spcBef>
                <a:spcPts val="0"/>
              </a:spcBef>
              <a:buClr>
                <a:schemeClr val="tx1"/>
              </a:buClr>
              <a:buSzPct val="55000"/>
              <a:buFontTx/>
              <a:buChar char="•"/>
            </a:pPr>
            <a:r>
              <a:rPr lang="en-US" altLang="en-US" sz="2400" dirty="0" smtClean="0">
                <a:latin typeface="Calibri" pitchFamily="34" charset="0"/>
              </a:rPr>
              <a:t>threshold limit is 200 - 250 </a:t>
            </a:r>
            <a:r>
              <a:rPr lang="en-US" altLang="en-US" sz="2400" dirty="0" smtClean="0">
                <a:latin typeface="Calibri" pitchFamily="34" charset="0"/>
                <a:sym typeface="Symbol"/>
              </a:rPr>
              <a:t></a:t>
            </a:r>
            <a:r>
              <a:rPr lang="en-US" altLang="en-US" sz="2400" dirty="0" smtClean="0">
                <a:latin typeface="Calibri" pitchFamily="34" charset="0"/>
              </a:rPr>
              <a:t>g / m</a:t>
            </a:r>
            <a:r>
              <a:rPr lang="en-US" altLang="en-US" sz="2400" baseline="30000" dirty="0" smtClean="0">
                <a:latin typeface="Calibri" pitchFamily="34" charset="0"/>
              </a:rPr>
              <a:t>3</a:t>
            </a:r>
            <a:r>
              <a:rPr lang="en-US" altLang="en-US" sz="2400" dirty="0" smtClean="0">
                <a:latin typeface="Calibri" pitchFamily="34" charset="0"/>
              </a:rPr>
              <a:t> ( dust ) </a:t>
            </a:r>
          </a:p>
          <a:p>
            <a:pPr marL="274320" lvl="1" indent="-274320">
              <a:spcBef>
                <a:spcPts val="0"/>
              </a:spcBef>
              <a:buClr>
                <a:schemeClr val="tx1"/>
              </a:buClr>
              <a:buSzPct val="55000"/>
              <a:buFontTx/>
              <a:buChar char="•"/>
            </a:pPr>
            <a:r>
              <a:rPr lang="en-US" altLang="en-US" sz="2400" dirty="0" smtClean="0">
                <a:latin typeface="Calibri" pitchFamily="34" charset="0"/>
              </a:rPr>
              <a:t>levels of 400 - 500 </a:t>
            </a:r>
            <a:r>
              <a:rPr lang="en-US" altLang="en-US" sz="2400" dirty="0" smtClean="0">
                <a:latin typeface="Calibri" pitchFamily="34" charset="0"/>
                <a:sym typeface="Symbol"/>
              </a:rPr>
              <a:t></a:t>
            </a:r>
            <a:r>
              <a:rPr lang="en-US" altLang="en-US" sz="2400" dirty="0" smtClean="0">
                <a:latin typeface="Calibri" pitchFamily="34" charset="0"/>
              </a:rPr>
              <a:t>g / m</a:t>
            </a:r>
            <a:r>
              <a:rPr lang="en-US" altLang="en-US" sz="2400" baseline="30000" dirty="0" smtClean="0">
                <a:latin typeface="Calibri" pitchFamily="34" charset="0"/>
              </a:rPr>
              <a:t>3</a:t>
            </a:r>
            <a:r>
              <a:rPr lang="en-US" altLang="en-US" sz="2400" dirty="0" smtClean="0">
                <a:latin typeface="Calibri" pitchFamily="34" charset="0"/>
              </a:rPr>
              <a:t> considered as nuisance </a:t>
            </a:r>
          </a:p>
          <a:p>
            <a:pPr eaLnBrk="1" hangingPunct="1">
              <a:buFont typeface="Monotype Sorts"/>
              <a:buNone/>
            </a:pPr>
            <a:endParaRPr lang="en-US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004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74638"/>
            <a:ext cx="9677400" cy="5635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00B0F0"/>
                </a:solidFill>
                <a:latin typeface="+mn-lt"/>
              </a:rPr>
              <a:t>General methods for control of particulate emissions </a:t>
            </a:r>
            <a:endParaRPr lang="en-US" sz="32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066800"/>
            <a:ext cx="6400799" cy="5257800"/>
          </a:xfrm>
        </p:spPr>
        <p:txBody>
          <a:bodyPr/>
          <a:lstStyle/>
          <a:p>
            <a:pPr marL="0" indent="0" eaLnBrk="1" hangingPunct="1">
              <a:spcBef>
                <a:spcPts val="500"/>
              </a:spcBef>
              <a:buSzPct val="50000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alibri" pitchFamily="34" charset="0"/>
              </a:rPr>
              <a:t>Five basic types of dust collectors :</a:t>
            </a:r>
          </a:p>
          <a:p>
            <a:pPr eaLnBrk="1" hangingPunct="1">
              <a:lnSpc>
                <a:spcPct val="2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Pct val="50000"/>
              <a:buFont typeface="Symbol" pitchFamily="18" charset="2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alibri" pitchFamily="34" charset="0"/>
              </a:rPr>
              <a:t>	</a:t>
            </a:r>
          </a:p>
          <a:p>
            <a:pPr ea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Pct val="50000"/>
              <a:buFont typeface="Symbol" pitchFamily="18" charset="2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alibri" pitchFamily="34" charset="0"/>
              </a:rPr>
              <a:t>	</a:t>
            </a:r>
            <a:r>
              <a:rPr lang="en-US" altLang="en-US" sz="2400" b="1" dirty="0" smtClean="0">
                <a:solidFill>
                  <a:schemeClr val="tx2"/>
                </a:solidFill>
                <a:latin typeface="Calibri" pitchFamily="34" charset="0"/>
              </a:rPr>
              <a:t>Gravity and Momentum collectors</a:t>
            </a:r>
            <a:r>
              <a:rPr lang="en-US" altLang="en-US" sz="2400" dirty="0" smtClean="0">
                <a:solidFill>
                  <a:schemeClr val="tx2"/>
                </a:solidFill>
                <a:latin typeface="Calibri" pitchFamily="34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Char char="·"/>
            </a:pPr>
            <a:r>
              <a:rPr lang="en-US" altLang="en-US" sz="2400" dirty="0" smtClean="0">
                <a:solidFill>
                  <a:schemeClr val="tx2"/>
                </a:solidFill>
                <a:latin typeface="Calibri" pitchFamily="34" charset="0"/>
              </a:rPr>
              <a:t>Settling chambers, baffle chambers </a:t>
            </a:r>
          </a:p>
          <a:p>
            <a:pPr eaLnBrk="1" hangingPunct="1">
              <a:lnSpc>
                <a:spcPct val="130000"/>
              </a:lnSpc>
              <a:buSzPct val="60000"/>
              <a:buFont typeface="Symbol" pitchFamily="18" charset="2"/>
              <a:buNone/>
            </a:pPr>
            <a:r>
              <a:rPr lang="en-US" altLang="en-US" sz="2400" b="1" dirty="0" smtClean="0">
                <a:solidFill>
                  <a:schemeClr val="tx2"/>
                </a:solidFill>
                <a:latin typeface="Calibri" pitchFamily="34" charset="0"/>
              </a:rPr>
              <a:t>	Centrifugal Collectors</a:t>
            </a:r>
            <a:r>
              <a:rPr lang="en-US" altLang="en-US" sz="2400" dirty="0" smtClean="0">
                <a:solidFill>
                  <a:schemeClr val="tx2"/>
                </a:solidFill>
                <a:latin typeface="Calibri" pitchFamily="34" charset="0"/>
              </a:rPr>
              <a:t> </a:t>
            </a:r>
          </a:p>
          <a:p>
            <a:pPr lvl="1" eaLnBrk="1" hangingPunct="1">
              <a:lnSpc>
                <a:spcPct val="130000"/>
              </a:lnSpc>
              <a:buFont typeface="Symbol" pitchFamily="18" charset="2"/>
              <a:buChar char="·"/>
            </a:pPr>
            <a:r>
              <a:rPr lang="en-US" altLang="en-US" sz="2400" dirty="0" smtClean="0">
                <a:solidFill>
                  <a:schemeClr val="tx2"/>
                </a:solidFill>
                <a:latin typeface="Calibri" pitchFamily="34" charset="0"/>
              </a:rPr>
              <a:t>Cyclones </a:t>
            </a:r>
          </a:p>
          <a:p>
            <a:pPr lvl="1" eaLnBrk="1" hangingPunct="1">
              <a:lnSpc>
                <a:spcPct val="130000"/>
              </a:lnSpc>
              <a:buFont typeface="Symbol" pitchFamily="18" charset="2"/>
              <a:buChar char="·"/>
            </a:pPr>
            <a:r>
              <a:rPr lang="en-US" altLang="en-US" sz="2400" dirty="0" smtClean="0">
                <a:solidFill>
                  <a:schemeClr val="tx2"/>
                </a:solidFill>
                <a:latin typeface="Calibri" pitchFamily="34" charset="0"/>
              </a:rPr>
              <a:t>Mechanical centrifugal collectors </a:t>
            </a:r>
          </a:p>
          <a:p>
            <a:pPr eaLnBrk="1" hangingPunct="1">
              <a:lnSpc>
                <a:spcPct val="130000"/>
              </a:lnSpc>
              <a:buSzPct val="60000"/>
              <a:buFont typeface="Symbol" pitchFamily="18" charset="2"/>
              <a:buNone/>
            </a:pPr>
            <a:r>
              <a:rPr lang="en-US" altLang="en-US" sz="2400" b="1" dirty="0" smtClean="0">
                <a:solidFill>
                  <a:schemeClr val="tx2"/>
                </a:solidFill>
                <a:latin typeface="Calibri" pitchFamily="34" charset="0"/>
              </a:rPr>
              <a:t>	Fabric Filters</a:t>
            </a:r>
            <a:r>
              <a:rPr lang="en-US" altLang="en-US" sz="2400" dirty="0" smtClean="0">
                <a:solidFill>
                  <a:schemeClr val="tx2"/>
                </a:solidFill>
                <a:latin typeface="Calibri" pitchFamily="34" charset="0"/>
              </a:rPr>
              <a:t> </a:t>
            </a:r>
          </a:p>
          <a:p>
            <a:pPr lvl="1" eaLnBrk="1" hangingPunct="1">
              <a:lnSpc>
                <a:spcPct val="130000"/>
              </a:lnSpc>
              <a:buFont typeface="Symbol" pitchFamily="18" charset="2"/>
              <a:buChar char="·"/>
            </a:pPr>
            <a:r>
              <a:rPr lang="en-US" altLang="en-US" sz="2400" dirty="0" smtClean="0">
                <a:solidFill>
                  <a:schemeClr val="tx2"/>
                </a:solidFill>
                <a:latin typeface="Calibri" pitchFamily="34" charset="0"/>
              </a:rPr>
              <a:t>Bag houses </a:t>
            </a:r>
          </a:p>
          <a:p>
            <a:pPr lvl="1" eaLnBrk="1" hangingPunct="1">
              <a:lnSpc>
                <a:spcPct val="130000"/>
              </a:lnSpc>
              <a:buFont typeface="Symbol" pitchFamily="18" charset="2"/>
              <a:buChar char="·"/>
            </a:pPr>
            <a:r>
              <a:rPr lang="en-US" altLang="en-US" sz="2400" dirty="0" smtClean="0">
                <a:solidFill>
                  <a:schemeClr val="tx2"/>
                </a:solidFill>
                <a:latin typeface="Calibri" pitchFamily="34" charset="0"/>
              </a:rPr>
              <a:t>Fabric collectors </a:t>
            </a:r>
          </a:p>
        </p:txBody>
      </p:sp>
      <p:pic>
        <p:nvPicPr>
          <p:cNvPr id="55300" name="Picture 5" descr="Picture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2895600"/>
            <a:ext cx="1800322" cy="3783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6" descr="Picture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143000"/>
            <a:ext cx="304702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41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300" y="274638"/>
            <a:ext cx="9105900" cy="6397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00B0F0"/>
                </a:solidFill>
                <a:latin typeface="+mn-lt"/>
              </a:rPr>
              <a:t>General methods for control of particulate emissions</a:t>
            </a:r>
            <a:endParaRPr lang="en-US" sz="32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990600" y="939114"/>
            <a:ext cx="8610600" cy="5105400"/>
          </a:xfrm>
        </p:spPr>
        <p:txBody>
          <a:bodyPr/>
          <a:lstStyle/>
          <a:p>
            <a:pPr eaLnBrk="1" hangingPunct="1"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Pct val="50000"/>
              <a:buFont typeface="Symbol" pitchFamily="18" charset="2"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Calibri" pitchFamily="34" charset="0"/>
              </a:rPr>
              <a:t/>
            </a:r>
            <a:br>
              <a:rPr lang="en-US" altLang="en-US" sz="2400" dirty="0" smtClean="0">
                <a:solidFill>
                  <a:schemeClr val="tx2"/>
                </a:solidFill>
                <a:latin typeface="Calibri" pitchFamily="34" charset="0"/>
              </a:rPr>
            </a:br>
            <a:r>
              <a:rPr lang="en-US" altLang="en-US" sz="2400" dirty="0" smtClean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altLang="en-US" sz="2400" b="1" dirty="0" smtClean="0">
                <a:latin typeface="Calibri" pitchFamily="34" charset="0"/>
              </a:rPr>
              <a:t>Electrostatic Precipitators</a:t>
            </a:r>
            <a:r>
              <a:rPr lang="en-US" altLang="en-US" sz="2400" dirty="0" smtClean="0">
                <a:latin typeface="Calibri" pitchFamily="34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Tubular 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Plate 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Wet 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Dry </a:t>
            </a:r>
          </a:p>
          <a:p>
            <a:pPr lvl="1" eaLnBrk="1" hangingPunct="1">
              <a:lnSpc>
                <a:spcPct val="200000"/>
              </a:lnSpc>
              <a:buFont typeface="Symbol" pitchFamily="18" charset="2"/>
              <a:buNone/>
            </a:pPr>
            <a:r>
              <a:rPr lang="en-US" altLang="en-US" sz="2400" b="1" dirty="0" smtClean="0">
                <a:latin typeface="Calibri" pitchFamily="34" charset="0"/>
              </a:rPr>
              <a:t>Wet Collectors</a:t>
            </a:r>
            <a:r>
              <a:rPr lang="en-US" altLang="en-US" sz="2400" dirty="0" smtClean="0">
                <a:latin typeface="Calibri" pitchFamily="34" charset="0"/>
              </a:rPr>
              <a:t> </a:t>
            </a:r>
          </a:p>
          <a:p>
            <a:pPr lvl="1" eaLnBrk="1" hangingPunct="1"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Spray towers </a:t>
            </a:r>
          </a:p>
          <a:p>
            <a:pPr lvl="1" eaLnBrk="1" hangingPunct="1"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Impingement scrubbers </a:t>
            </a:r>
          </a:p>
          <a:p>
            <a:pPr lvl="1" eaLnBrk="1" hangingPunct="1"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Wet cyclones </a:t>
            </a:r>
          </a:p>
          <a:p>
            <a:pPr lvl="1" eaLnBrk="1" hangingPunct="1"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Peaked towers </a:t>
            </a:r>
          </a:p>
          <a:p>
            <a:pPr lvl="1" eaLnBrk="1" hangingPunct="1"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Mobile bed scrubbers </a:t>
            </a:r>
            <a:endParaRPr lang="en-US" altLang="en-US" sz="2400" dirty="0" smtClean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94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Summary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915400" cy="4525963"/>
          </a:xfrm>
        </p:spPr>
        <p:txBody>
          <a:bodyPr/>
          <a:lstStyle/>
          <a:p>
            <a:pPr lvl="1">
              <a:buNone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Flue gases: </a:t>
            </a:r>
            <a:r>
              <a:rPr lang="en-US" sz="2400" dirty="0" err="1" smtClean="0"/>
              <a:t>Nox</a:t>
            </a:r>
            <a:r>
              <a:rPr lang="en-US" sz="2400" dirty="0" smtClean="0"/>
              <a:t>, Sox, CO, CO</a:t>
            </a:r>
            <a:r>
              <a:rPr lang="en-US" sz="2400" baseline="-25000" dirty="0" smtClean="0"/>
              <a:t>2 </a:t>
            </a:r>
          </a:p>
          <a:p>
            <a:pPr lvl="1">
              <a:buNone/>
            </a:pPr>
            <a:r>
              <a:rPr lang="en-US" sz="2400" dirty="0" smtClean="0"/>
              <a:t> 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Sources of flue gases: Industries, Domestic, Thermal power plants, </a:t>
            </a:r>
            <a:r>
              <a:rPr lang="en-US" sz="2400" dirty="0" err="1" smtClean="0"/>
              <a:t>autombiles</a:t>
            </a:r>
            <a:r>
              <a:rPr lang="en-US" sz="24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Measures to control them: Desulphurization, denitrogenation</a:t>
            </a:r>
          </a:p>
          <a:p>
            <a:pPr lvl="1">
              <a:buFont typeface="Arial" pitchFamily="34" charset="0"/>
              <a:buChar char="•"/>
            </a:pP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Control of Particulate matter: Gravity settlers, centrifugal filters, fabric filters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9762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Flue  gases effect</a:t>
            </a:r>
            <a:r>
              <a:rPr lang="en-IN" sz="3600" b="1" dirty="0" smtClean="0">
                <a:solidFill>
                  <a:srgbClr val="00B0F0"/>
                </a:solidFill>
              </a:rPr>
              <a:t/>
            </a:r>
            <a:br>
              <a:rPr lang="en-IN" sz="3600" b="1" dirty="0" smtClean="0">
                <a:solidFill>
                  <a:srgbClr val="00B0F0"/>
                </a:solidFill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915400" cy="4267200"/>
          </a:xfrm>
        </p:spPr>
        <p:txBody>
          <a:bodyPr/>
          <a:lstStyle/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Gases settle in the Boilers, chimneys, other machinery parts</a:t>
            </a:r>
          </a:p>
          <a:p>
            <a:pPr algn="just"/>
            <a:r>
              <a:rPr lang="en-US" sz="2400" dirty="0" smtClean="0"/>
              <a:t>Environmental problems like pollutants entering into food web, global warnings, acid rains, farming issues </a:t>
            </a:r>
          </a:p>
          <a:p>
            <a:pPr algn="just"/>
            <a:r>
              <a:rPr lang="en-US" sz="2400" dirty="0" smtClean="0"/>
              <a:t>Depletion of ozone layer, climatic conditions etc., making a unsafe earth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 descr="acidrai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942833"/>
            <a:ext cx="5638800" cy="2862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81800" y="986135"/>
            <a:ext cx="2971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Acid rain -emissions of sulfur dioxide &amp;  nitrogen oxide, which react with the water molecules in the </a:t>
            </a:r>
            <a:r>
              <a:rPr lang="en-US" sz="2400" dirty="0" smtClean="0"/>
              <a:t>atmosphere to produce acids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51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685800"/>
            <a:ext cx="9372600" cy="57912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Fossil </a:t>
            </a:r>
            <a:r>
              <a:rPr lang="en-US" sz="2400" dirty="0" smtClean="0"/>
              <a:t>fuels </a:t>
            </a:r>
            <a:r>
              <a:rPr lang="en-US" sz="2400" dirty="0"/>
              <a:t>such as coal and oil contain a significant amount of </a:t>
            </a:r>
            <a:r>
              <a:rPr lang="en-US" sz="2400" dirty="0" smtClean="0"/>
              <a:t>sulfur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F</a:t>
            </a:r>
            <a:r>
              <a:rPr lang="en-US" sz="2400" dirty="0" smtClean="0"/>
              <a:t>ossil fuels when burnt, </a:t>
            </a:r>
            <a:r>
              <a:rPr lang="en-US" sz="2400" dirty="0"/>
              <a:t>about 95 </a:t>
            </a:r>
            <a:r>
              <a:rPr lang="en-US" sz="2400" dirty="0" smtClean="0"/>
              <a:t>% of </a:t>
            </a:r>
            <a:r>
              <a:rPr lang="en-US" sz="2400" dirty="0"/>
              <a:t>the sulfur </a:t>
            </a:r>
            <a:r>
              <a:rPr lang="en-US" sz="2400" dirty="0" smtClean="0"/>
              <a:t>is converted to SO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/>
              <a:t>                                SO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  +   (Excess of 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    →         SO</a:t>
            </a:r>
            <a:r>
              <a:rPr lang="en-US" sz="2400" baseline="-25000" dirty="0" smtClean="0"/>
              <a:t>3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High gas temperature  (800 °C) favors formation of SO</a:t>
            </a:r>
            <a:r>
              <a:rPr lang="en-US" sz="2400" baseline="-25000" dirty="0" smtClean="0"/>
              <a:t>3</a:t>
            </a:r>
            <a:endParaRPr lang="en-US" sz="24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SO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</a:t>
            </a:r>
            <a:r>
              <a:rPr lang="en-US" sz="2400" dirty="0"/>
              <a:t>can be formed </a:t>
            </a:r>
            <a:r>
              <a:rPr lang="en-US" sz="2400" dirty="0" smtClean="0"/>
              <a:t>through </a:t>
            </a:r>
            <a:r>
              <a:rPr lang="en-US" sz="2400" dirty="0"/>
              <a:t>catalysis by metals in the </a:t>
            </a:r>
            <a:r>
              <a:rPr lang="en-US" sz="2400" dirty="0" smtClean="0"/>
              <a:t>fuel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In </a:t>
            </a:r>
            <a:r>
              <a:rPr lang="en-US" sz="2400" dirty="0"/>
              <a:t>whatever way SO</a:t>
            </a:r>
            <a:r>
              <a:rPr lang="en-US" sz="2400" baseline="-25000" dirty="0"/>
              <a:t>3</a:t>
            </a:r>
            <a:r>
              <a:rPr lang="en-US" sz="2400" dirty="0"/>
              <a:t> is formed, it does not behave like </a:t>
            </a:r>
            <a:r>
              <a:rPr lang="en-US" sz="2400" dirty="0" smtClean="0"/>
              <a:t>SO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It forms </a:t>
            </a:r>
            <a:r>
              <a:rPr lang="en-US" sz="2400" dirty="0"/>
              <a:t>a liquid aerosol known as sulfuric acid (H</a:t>
            </a:r>
            <a:r>
              <a:rPr lang="en-US" sz="2400" baseline="-25000" dirty="0"/>
              <a:t>2</a:t>
            </a:r>
            <a:r>
              <a:rPr lang="en-US" sz="2400" dirty="0"/>
              <a:t>SO</a:t>
            </a:r>
            <a:r>
              <a:rPr lang="en-US" sz="2400" baseline="-25000" dirty="0"/>
              <a:t>4</a:t>
            </a:r>
            <a:r>
              <a:rPr lang="en-US" sz="2400" dirty="0"/>
              <a:t>) </a:t>
            </a:r>
            <a:r>
              <a:rPr lang="en-US" sz="2400" dirty="0" smtClean="0"/>
              <a:t>mist, </a:t>
            </a:r>
            <a:r>
              <a:rPr lang="en-US" sz="2400" dirty="0"/>
              <a:t>that is very difficult to </a:t>
            </a:r>
            <a:r>
              <a:rPr lang="en-US" sz="2400" dirty="0" smtClean="0"/>
              <a:t>remove</a:t>
            </a:r>
          </a:p>
          <a:p>
            <a:pPr algn="just">
              <a:spcBef>
                <a:spcPts val="0"/>
              </a:spcBef>
            </a:pPr>
            <a:r>
              <a:rPr lang="en-US" sz="2400" dirty="0" smtClean="0"/>
              <a:t>Sulfuric </a:t>
            </a:r>
            <a:r>
              <a:rPr lang="en-US" sz="2400" dirty="0"/>
              <a:t>acid mist is often the cause of the blue haze that often appears as the flue gas plume dissipates. </a:t>
            </a:r>
            <a:r>
              <a:rPr lang="en-US" sz="2400" dirty="0" smtClean="0"/>
              <a:t>This </a:t>
            </a:r>
            <a:r>
              <a:rPr lang="en-US" sz="2400" dirty="0"/>
              <a:t>problem is being addressed by the use of wet electrostatic </a:t>
            </a:r>
            <a:r>
              <a:rPr lang="en-US" sz="2400" dirty="0" smtClean="0"/>
              <a:t>precipitators</a:t>
            </a:r>
            <a:endParaRPr lang="en-US" sz="2400" dirty="0"/>
          </a:p>
          <a:p>
            <a:pPr marL="274320" indent="-274320">
              <a:lnSpc>
                <a:spcPct val="110000"/>
              </a:lnSpc>
              <a:spcBef>
                <a:spcPts val="0"/>
              </a:spcBef>
              <a:buNone/>
            </a:pPr>
            <a:endParaRPr lang="en-US" altLang="en-US" sz="2400" b="1" dirty="0" smtClean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254913"/>
            <a:ext cx="7467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dirty="0">
                <a:solidFill>
                  <a:srgbClr val="00B0F0"/>
                </a:solidFill>
                <a:latin typeface="Calibri" pitchFamily="34" charset="0"/>
              </a:rPr>
              <a:t>SO</a:t>
            </a:r>
            <a:r>
              <a:rPr lang="en-US" altLang="en-US" sz="3200" b="1" baseline="-25000" dirty="0">
                <a:solidFill>
                  <a:srgbClr val="00B0F0"/>
                </a:solidFill>
                <a:latin typeface="Calibri" pitchFamily="34" charset="0"/>
              </a:rPr>
              <a:t>X</a:t>
            </a:r>
            <a:r>
              <a:rPr lang="en-US" altLang="en-US" sz="3200" b="1" dirty="0">
                <a:solidFill>
                  <a:srgbClr val="00B0F0"/>
                </a:solidFill>
                <a:latin typeface="Calibri" pitchFamily="34" charset="0"/>
              </a:rPr>
              <a:t>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877300" cy="792162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rgbClr val="00B0F0"/>
                </a:solidFill>
                <a:latin typeface="Calibri" pitchFamily="34" charset="0"/>
              </a:rPr>
              <a:t>General methods to control SO</a:t>
            </a:r>
            <a:r>
              <a:rPr lang="en-US" altLang="en-US" sz="3200" b="1" baseline="-25000" dirty="0" smtClean="0">
                <a:solidFill>
                  <a:srgbClr val="00B0F0"/>
                </a:solidFill>
                <a:latin typeface="Calibri" pitchFamily="34" charset="0"/>
              </a:rPr>
              <a:t>X</a:t>
            </a:r>
            <a:r>
              <a:rPr lang="en-US" altLang="en-US" sz="3200" b="1" dirty="0" smtClean="0">
                <a:solidFill>
                  <a:srgbClr val="00B0F0"/>
                </a:solidFill>
                <a:latin typeface="Calibri" pitchFamily="34" charset="0"/>
              </a:rPr>
              <a:t> 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543800" cy="517263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Monotype Sorts"/>
              <a:buNone/>
            </a:pPr>
            <a:r>
              <a:rPr lang="en-US" altLang="en-US" sz="2400" b="1" dirty="0" smtClean="0">
                <a:latin typeface="Calibri" pitchFamily="34" charset="0"/>
              </a:rPr>
              <a:t>    Change to Low Sulfur Fuel</a:t>
            </a:r>
            <a:r>
              <a:rPr lang="en-US" altLang="en-US" sz="2400" dirty="0" smtClean="0">
                <a:latin typeface="Calibri" pitchFamily="34" charset="0"/>
              </a:rPr>
              <a:t> </a:t>
            </a:r>
          </a:p>
          <a:p>
            <a:pPr lvl="1" eaLnBrk="1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Natural Gas </a:t>
            </a:r>
          </a:p>
          <a:p>
            <a:pPr lvl="1" eaLnBrk="1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Liquefied Natural Gas </a:t>
            </a:r>
          </a:p>
          <a:p>
            <a:pPr lvl="1" eaLnBrk="1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Low Sulfur Oil </a:t>
            </a:r>
          </a:p>
          <a:p>
            <a:pPr lvl="1" eaLnBrk="1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Low Sulfur Coal </a:t>
            </a:r>
          </a:p>
          <a:p>
            <a:pPr eaLnBrk="1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Monotype Sorts"/>
              <a:buNone/>
            </a:pPr>
            <a:r>
              <a:rPr lang="en-US" altLang="en-US" sz="2400" dirty="0" smtClean="0">
                <a:latin typeface="Calibri" pitchFamily="34" charset="0"/>
              </a:rPr>
              <a:t>	</a:t>
            </a:r>
            <a:r>
              <a:rPr lang="en-US" altLang="en-US" sz="2400" b="1" dirty="0" smtClean="0">
                <a:latin typeface="Calibri" pitchFamily="34" charset="0"/>
              </a:rPr>
              <a:t>Use Desulfurized Coal and Oil Increase Effective Stack Height</a:t>
            </a:r>
            <a:r>
              <a:rPr lang="en-US" altLang="en-US" sz="2400" dirty="0" smtClean="0">
                <a:latin typeface="Calibri" pitchFamily="34" charset="0"/>
              </a:rPr>
              <a:t> </a:t>
            </a:r>
          </a:p>
          <a:p>
            <a:pPr lvl="1" eaLnBrk="1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Build Tall Stacks </a:t>
            </a:r>
          </a:p>
          <a:p>
            <a:pPr lvl="1" eaLnBrk="1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Redistribution of Stack Gas Velocity Profile </a:t>
            </a:r>
          </a:p>
          <a:p>
            <a:pPr lvl="1" eaLnBrk="1" hangingPunct="1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altLang="en-US" sz="2400" dirty="0" smtClean="0">
                <a:latin typeface="Calibri" pitchFamily="34" charset="0"/>
              </a:rPr>
              <a:t>Modification of Plume Buoyancy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066800"/>
            <a:ext cx="2743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563035"/>
            <a:ext cx="2667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4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pPr algn="l"/>
            <a:r>
              <a:rPr lang="en-US" altLang="en-US" sz="3200" b="1" dirty="0" smtClean="0">
                <a:solidFill>
                  <a:srgbClr val="00B0F0"/>
                </a:solidFill>
                <a:latin typeface="Calibri" pitchFamily="34" charset="0"/>
              </a:rPr>
              <a:t>        General methods to control SO</a:t>
            </a:r>
            <a:r>
              <a:rPr lang="en-US" altLang="en-US" sz="3200" b="1" baseline="-25000" dirty="0" smtClean="0">
                <a:solidFill>
                  <a:srgbClr val="00B0F0"/>
                </a:solidFill>
                <a:latin typeface="Calibri" pitchFamily="34" charset="0"/>
              </a:rPr>
              <a:t>X</a:t>
            </a:r>
            <a:r>
              <a:rPr lang="en-US" altLang="en-US" sz="3200" b="1" dirty="0" smtClean="0">
                <a:solidFill>
                  <a:srgbClr val="00B0F0"/>
                </a:solidFill>
                <a:latin typeface="Calibri" pitchFamily="34" charset="0"/>
              </a:rPr>
              <a:t> 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915400" cy="4525963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latin typeface="Calibri" pitchFamily="34" charset="0"/>
              </a:rPr>
              <a:t>Use Flue Gas Desulfurization Systems</a:t>
            </a:r>
          </a:p>
          <a:p>
            <a:pPr eaLnBrk="1" hangingPunct="1"/>
            <a:endParaRPr lang="en-US" altLang="en-US" dirty="0" smtClean="0">
              <a:latin typeface="Calibri" pitchFamily="34" charset="0"/>
            </a:endParaRPr>
          </a:p>
          <a:p>
            <a:pPr eaLnBrk="1" hangingPunct="1"/>
            <a:endParaRPr lang="en-US" altLang="en-US" dirty="0">
              <a:latin typeface="Calibri" pitchFamily="34" charset="0"/>
            </a:endParaRPr>
          </a:p>
          <a:p>
            <a:pPr eaLnBrk="1" hangingPunct="1"/>
            <a:endParaRPr lang="en-US" altLang="en-US" dirty="0" smtClean="0">
              <a:latin typeface="Calibri" pitchFamily="34" charset="0"/>
            </a:endParaRPr>
          </a:p>
          <a:p>
            <a:pPr eaLnBrk="1" hangingPunct="1"/>
            <a:r>
              <a:rPr lang="en-US" altLang="en-US" sz="2400" dirty="0" smtClean="0">
                <a:latin typeface="Calibri" pitchFamily="34" charset="0"/>
              </a:rPr>
              <a:t>Use Alternative Energy Sources, 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latin typeface="Calibri" pitchFamily="34" charset="0"/>
              </a:rPr>
              <a:t> </a:t>
            </a:r>
            <a:r>
              <a:rPr lang="en-US" altLang="en-US" sz="2400" dirty="0" smtClean="0">
                <a:latin typeface="Calibri" pitchFamily="34" charset="0"/>
              </a:rPr>
              <a:t>    such as Hydro-Power or Nuclear-Power</a:t>
            </a:r>
            <a:r>
              <a:rPr lang="en-US" altLang="en-US" dirty="0" smtClean="0">
                <a:latin typeface="Calibri" pitchFamily="34" charset="0"/>
              </a:rPr>
              <a:t> </a:t>
            </a:r>
          </a:p>
        </p:txBody>
      </p:sp>
      <p:pic>
        <p:nvPicPr>
          <p:cNvPr id="7" name="Picture 10" descr="Pictur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968875"/>
            <a:ext cx="5431631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h9-13.jpeg                                                    0000C265Macintosh HD                   ABA78158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171" y="1828800"/>
            <a:ext cx="2281718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450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4873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  <a:latin typeface="Calibri" pitchFamily="34" charset="0"/>
              </a:rPr>
              <a:t>Flue Gas Desulfurization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9601200" cy="5486400"/>
          </a:xfrm>
        </p:spPr>
        <p:txBody>
          <a:bodyPr>
            <a:noAutofit/>
          </a:bodyPr>
          <a:lstStyle/>
          <a:p>
            <a:pPr marL="274320">
              <a:lnSpc>
                <a:spcPct val="110000"/>
              </a:lnSpc>
              <a:spcBef>
                <a:spcPts val="0"/>
              </a:spcBef>
              <a:defRPr/>
            </a:pPr>
            <a:r>
              <a:rPr lang="en-US" sz="2400" dirty="0" smtClean="0">
                <a:latin typeface="Calibri" pitchFamily="34" charset="0"/>
              </a:rPr>
              <a:t>SO</a:t>
            </a:r>
            <a:r>
              <a:rPr lang="en-US" sz="2400" baseline="-25000" dirty="0" smtClean="0">
                <a:latin typeface="Calibri" pitchFamily="34" charset="0"/>
              </a:rPr>
              <a:t>2</a:t>
            </a:r>
            <a:r>
              <a:rPr lang="en-US" sz="2400" dirty="0" smtClean="0">
                <a:latin typeface="Calibri" pitchFamily="34" charset="0"/>
              </a:rPr>
              <a:t> scrubbing, or Flue Gas Desulfurization processes can be classified as:</a:t>
            </a:r>
          </a:p>
          <a:p>
            <a:pPr marL="27432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en-US" sz="2400" dirty="0" smtClean="0">
              <a:latin typeface="Calibri" pitchFamily="34" charset="0"/>
            </a:endParaRPr>
          </a:p>
          <a:p>
            <a:pPr marL="27432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en-US" sz="2400" dirty="0">
              <a:latin typeface="Calibri" pitchFamily="34" charset="0"/>
            </a:endParaRPr>
          </a:p>
          <a:p>
            <a:pPr marL="27432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en-US" sz="2400" dirty="0" smtClean="0">
              <a:latin typeface="Calibri" pitchFamily="34" charset="0"/>
            </a:endParaRPr>
          </a:p>
          <a:p>
            <a:pPr marL="27432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en-US" sz="2400" dirty="0">
              <a:latin typeface="Calibri" pitchFamily="34" charset="0"/>
            </a:endParaRPr>
          </a:p>
          <a:p>
            <a:pPr marL="274320" lvl="1" indent="-27432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Char char="·"/>
              <a:defRPr/>
            </a:pPr>
            <a:endParaRPr lang="en-US" sz="2400" dirty="0" smtClean="0">
              <a:latin typeface="Calibri" pitchFamily="34" charset="0"/>
            </a:endParaRPr>
          </a:p>
          <a:p>
            <a:pPr marL="274320" lvl="1" indent="-27432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Char char="·"/>
              <a:defRPr/>
            </a:pPr>
            <a:endParaRPr lang="en-US" sz="2400" dirty="0" smtClean="0">
              <a:latin typeface="Calibri" pitchFamily="34" charset="0"/>
            </a:endParaRPr>
          </a:p>
          <a:p>
            <a:pPr marL="274320" lvl="1" indent="-27432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Char char="·"/>
              <a:defRPr/>
            </a:pPr>
            <a:endParaRPr lang="en-US" sz="2400" dirty="0">
              <a:latin typeface="Calibri" pitchFamily="34" charset="0"/>
            </a:endParaRPr>
          </a:p>
          <a:p>
            <a:pPr marL="274320" lvl="1" indent="-27432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Char char="·"/>
              <a:defRPr/>
            </a:pPr>
            <a:endParaRPr lang="en-US" sz="2400" dirty="0" smtClean="0">
              <a:latin typeface="Calibri" pitchFamily="34" charset="0"/>
            </a:endParaRPr>
          </a:p>
          <a:p>
            <a:pPr marL="274320" lvl="1" indent="-27432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Char char="·"/>
              <a:defRPr/>
            </a:pPr>
            <a:endParaRPr lang="en-US" sz="2400" dirty="0" smtClean="0">
              <a:latin typeface="Calibri" pitchFamily="34" charset="0"/>
            </a:endParaRPr>
          </a:p>
        </p:txBody>
      </p:sp>
      <p:pic>
        <p:nvPicPr>
          <p:cNvPr id="6" name="Picture 5" descr="Slid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404358"/>
            <a:ext cx="7772400" cy="332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0" y="4535674"/>
            <a:ext cx="864870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 algn="just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·"/>
              <a:defRPr/>
            </a:pPr>
            <a:r>
              <a:rPr lang="en-US" sz="2400" dirty="0">
                <a:latin typeface="Calibri" pitchFamily="34" charset="0"/>
              </a:rPr>
              <a:t>Throwaway or Regenerative, depending upon  whether the recovered sulfur is discarded or recycled</a:t>
            </a:r>
          </a:p>
          <a:p>
            <a:pPr marL="274320" lvl="1" indent="-274320" algn="just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·"/>
              <a:defRPr/>
            </a:pPr>
            <a:r>
              <a:rPr lang="en-US" sz="2400" dirty="0">
                <a:latin typeface="Calibri" pitchFamily="34" charset="0"/>
              </a:rPr>
              <a:t>Wet or Dry, depending upon whether the scrubber  is a liquid or a solid</a:t>
            </a:r>
          </a:p>
        </p:txBody>
      </p:sp>
    </p:spTree>
    <p:extLst>
      <p:ext uri="{BB962C8B-B14F-4D97-AF65-F5344CB8AC3E}">
        <p14:creationId xmlns:p14="http://schemas.microsoft.com/office/powerpoint/2010/main" val="27995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801100" cy="5635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Dry scrubbing and wet scrubbing system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17557"/>
            <a:ext cx="3990975" cy="41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302" y="1517557"/>
            <a:ext cx="4256092" cy="442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14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12721</TotalTime>
  <Words>1376</Words>
  <Application>Microsoft Office PowerPoint</Application>
  <PresentationFormat>A4 Paper (210x297 mm)</PresentationFormat>
  <Paragraphs>264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Monotype Sorts</vt:lpstr>
      <vt:lpstr>Symbol</vt:lpstr>
      <vt:lpstr>Times New Roman</vt:lpstr>
      <vt:lpstr>Wingdings</vt:lpstr>
      <vt:lpstr>FSH</vt:lpstr>
      <vt:lpstr>Lecture No. 27  Flue  Gases  </vt:lpstr>
      <vt:lpstr>Flue  Gases  </vt:lpstr>
      <vt:lpstr>PowerPoint Presentation</vt:lpstr>
      <vt:lpstr>Flue  gases effect </vt:lpstr>
      <vt:lpstr>PowerPoint Presentation</vt:lpstr>
      <vt:lpstr>General methods to control SOX </vt:lpstr>
      <vt:lpstr>        General methods to control SOX </vt:lpstr>
      <vt:lpstr>Flue Gas Desulfurization</vt:lpstr>
      <vt:lpstr>Dry scrubbing and wet scrubbing system</vt:lpstr>
      <vt:lpstr>Flue Gas Desulfurization</vt:lpstr>
      <vt:lpstr>Limestone Scrubbing</vt:lpstr>
      <vt:lpstr>Lime Scrubbing</vt:lpstr>
      <vt:lpstr>Disadvantages of lime and lime stone scrubbing system</vt:lpstr>
      <vt:lpstr>Dual Alkali System</vt:lpstr>
      <vt:lpstr>Lime – Spray Drying</vt:lpstr>
      <vt:lpstr>Wellman – Lord Process</vt:lpstr>
      <vt:lpstr>Wellman – Lord Process</vt:lpstr>
      <vt:lpstr>Wellman – Lord Process…</vt:lpstr>
      <vt:lpstr>Wellman – Lord Process</vt:lpstr>
      <vt:lpstr>Wellman – Lord Process</vt:lpstr>
      <vt:lpstr>NOX CONTROL Background on Nitrogen Oxides </vt:lpstr>
      <vt:lpstr>General Methods For Control of NOx Emissions </vt:lpstr>
      <vt:lpstr>Fuel Denitrogenation </vt:lpstr>
      <vt:lpstr>Combustion Modification </vt:lpstr>
      <vt:lpstr>Selective Catalytic Reduction (SCR)</vt:lpstr>
      <vt:lpstr>Electron Beam Radiation</vt:lpstr>
      <vt:lpstr>Formation of Carbon Monoxide </vt:lpstr>
      <vt:lpstr>Sources of Carbon Dioxide</vt:lpstr>
      <vt:lpstr>General methods for control of CO emissions </vt:lpstr>
      <vt:lpstr>General methods for control of CO2 emissions </vt:lpstr>
      <vt:lpstr>Industrial Sources of Particulate Emissions </vt:lpstr>
      <vt:lpstr>Effects  of  particulate  emissions</vt:lpstr>
      <vt:lpstr>General methods for control of particulate emissions </vt:lpstr>
      <vt:lpstr>General methods for control of particulate emissions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Manikanda</cp:lastModifiedBy>
  <cp:revision>1644</cp:revision>
  <dcterms:created xsi:type="dcterms:W3CDTF">2006-08-16T00:00:00Z</dcterms:created>
  <dcterms:modified xsi:type="dcterms:W3CDTF">2017-07-17T11:56:27Z</dcterms:modified>
</cp:coreProperties>
</file>