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3" autoAdjust="0"/>
    <p:restoredTop sz="85804" autoAdjust="0"/>
  </p:normalViewPr>
  <p:slideViewPr>
    <p:cSldViewPr>
      <p:cViewPr varScale="1">
        <p:scale>
          <a:sx n="64" d="100"/>
          <a:sy n="64" d="100"/>
        </p:scale>
        <p:origin x="169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Lecture No. 28</a:t>
            </a:r>
            <a:br>
              <a:rPr lang="en-IN" sz="3200" b="1" dirty="0" smtClean="0">
                <a:solidFill>
                  <a:srgbClr val="00B0F0"/>
                </a:solidFill>
              </a:rPr>
            </a:br>
            <a:r>
              <a:rPr lang="en-IN" sz="3200" b="1" dirty="0" smtClean="0">
                <a:solidFill>
                  <a:srgbClr val="00B0F0"/>
                </a:solidFill>
              </a:rPr>
              <a:t>Metallurgy</a:t>
            </a: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2"/>
            <a:ext cx="8915400" cy="4876799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At the end of this lecture, students will be able to:</a:t>
            </a:r>
          </a:p>
          <a:p>
            <a:pPr>
              <a:buNone/>
            </a:pPr>
            <a:endParaRPr lang="en-IN" sz="2400" b="1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Explain the importance of metallurgy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Discuss the types of metallurgy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Describe the processes of metallurgy</a:t>
            </a:r>
          </a:p>
          <a:p>
            <a:pPr lvl="1"/>
            <a:endParaRPr lang="en-US" sz="2400" dirty="0" smtClean="0"/>
          </a:p>
          <a:p>
            <a:pPr lvl="1">
              <a:buNone/>
            </a:pPr>
            <a:endParaRPr lang="en-IN" sz="2000" dirty="0" smtClean="0"/>
          </a:p>
          <a:p>
            <a:pPr lvl="1">
              <a:buNone/>
            </a:pPr>
            <a:endParaRPr lang="en-IN" sz="2000" dirty="0" smtClean="0"/>
          </a:p>
          <a:p>
            <a:pPr marL="457200" lvl="1" indent="0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9378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IN" sz="3200" b="1" dirty="0">
                <a:solidFill>
                  <a:srgbClr val="00B0F0"/>
                </a:solidFill>
              </a:rPr>
              <a:t>Pulverization/Size reduction of ore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0"/>
            <a:ext cx="8915400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Compression or crushing is generally used for reduction of hard solids to coarse sizes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Impact gives coarse, medium, or fine sizes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Attrition or rubbing yields fine products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Cutting gives definite sizes</a:t>
            </a:r>
          </a:p>
          <a:p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7"/>
          <a:stretch/>
        </p:blipFill>
        <p:spPr bwMode="auto">
          <a:xfrm>
            <a:off x="3164715" y="4324343"/>
            <a:ext cx="4531485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7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25297"/>
          </a:xfrm>
        </p:spPr>
        <p:txBody>
          <a:bodyPr/>
          <a:lstStyle/>
          <a:p>
            <a:r>
              <a:rPr lang="en-IN" sz="3200" b="1" dirty="0">
                <a:solidFill>
                  <a:srgbClr val="00B0F0"/>
                </a:solidFill>
              </a:rPr>
              <a:t>Equipment for size reduction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915400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Crushers </a:t>
            </a:r>
            <a:r>
              <a:rPr lang="en-US" sz="2400" dirty="0"/>
              <a:t>like jaw crushers, gyratory crushers, etc. are used for coarse and fine size reduction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Cutting machines like knife cutters, slitters, dicers are  used to get required </a:t>
            </a:r>
            <a:r>
              <a:rPr lang="en-US" sz="2400" dirty="0" smtClean="0"/>
              <a:t>sizes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Grinders like hammer mills, rolling-compression mills etc. are used for intermediate and fine size reduction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Ultrafine grinders like agitated mills, fluid-energy mills, etc.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09179" y="4267200"/>
            <a:ext cx="8401521" cy="2321695"/>
            <a:chOff x="1009179" y="4419600"/>
            <a:chExt cx="8401521" cy="2321695"/>
          </a:xfrm>
        </p:grpSpPr>
        <p:grpSp>
          <p:nvGrpSpPr>
            <p:cNvPr id="5" name="Group 4"/>
            <p:cNvGrpSpPr/>
            <p:nvPr/>
          </p:nvGrpSpPr>
          <p:grpSpPr>
            <a:xfrm>
              <a:off x="7017129" y="4572000"/>
              <a:ext cx="2393571" cy="2105359"/>
              <a:chOff x="1143000" y="4800600"/>
              <a:chExt cx="2393571" cy="2105359"/>
            </a:xfrm>
          </p:grpSpPr>
          <p:pic>
            <p:nvPicPr>
              <p:cNvPr id="3074" name="Picture 2" descr="https://upload.wikimedia.org/wikipedia/commons/thumb/1/15/Hammer_mill_open_angled_full.jpg/800px-Hammer_mill_open_angled_full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58" t="2667" r="2041" b="6665"/>
              <a:stretch/>
            </p:blipFill>
            <p:spPr bwMode="auto">
              <a:xfrm>
                <a:off x="1143000" y="4800600"/>
                <a:ext cx="2393571" cy="182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1599839" y="6536627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Hammer mill</a:t>
                </a:r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810000" y="4572000"/>
              <a:ext cx="2428044" cy="2169295"/>
              <a:chOff x="4184271" y="4826665"/>
              <a:chExt cx="2190750" cy="1967880"/>
            </a:xfrm>
          </p:grpSpPr>
          <p:pic>
            <p:nvPicPr>
              <p:cNvPr id="3076" name="Picture 4" descr="File:Agitated ball mill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4271" y="4826665"/>
                <a:ext cx="2190750" cy="16091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4366702" y="6425213"/>
                <a:ext cx="1864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Agitated ball mill</a:t>
                </a:r>
                <a:endParaRPr lang="en-US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009179" y="4419600"/>
              <a:ext cx="2249484" cy="2286000"/>
              <a:chOff x="6870366" y="4502642"/>
              <a:chExt cx="2249484" cy="2286000"/>
            </a:xfrm>
          </p:grpSpPr>
          <p:pic>
            <p:nvPicPr>
              <p:cNvPr id="11" name="Picture 2" descr="http://s20.postimg.org/gxpsp5fzx/Gambar_Bagian_bagian_Mesin_Jaw_Crusher.jp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122"/>
              <a:stretch/>
            </p:blipFill>
            <p:spPr bwMode="auto">
              <a:xfrm>
                <a:off x="6870366" y="4502642"/>
                <a:ext cx="2249484" cy="2011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295903" y="6419310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Jaw crusher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33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Equipment for size reduction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915400" cy="4525963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Equipment for size reduction may be classified based on the forces applied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Force applied between two surfaces (as in crushing and shearing)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Force applied on one solid surface (as in impact breaking)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By action of surrounding medium (as in a colloid mill)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More practical classification is to divide equipment into crushers, grinders, fine grinders and cutters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943600" y="4572000"/>
            <a:ext cx="2438400" cy="2133600"/>
            <a:chOff x="5791200" y="4800600"/>
            <a:chExt cx="2438400" cy="2133600"/>
          </a:xfrm>
        </p:grpSpPr>
        <p:pic>
          <p:nvPicPr>
            <p:cNvPr id="4098" name="Picture 2" descr="Image result for slitter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4800600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970419" y="6564868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Multiblade</a:t>
              </a:r>
              <a:r>
                <a:rPr lang="en-US" dirty="0" smtClean="0"/>
                <a:t> Slitter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1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Concentration of ore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14400"/>
            <a:ext cx="8915400" cy="4525963"/>
          </a:xfrm>
        </p:spPr>
        <p:txBody>
          <a:bodyPr/>
          <a:lstStyle/>
          <a:p>
            <a:pPr algn="just"/>
            <a:r>
              <a:rPr lang="en-US" sz="2400" dirty="0" smtClean="0"/>
              <a:t>Concentration is a process to remove impurities (gangue) such as earthy matter, rocky matter, sand, lime stone etc.</a:t>
            </a:r>
          </a:p>
          <a:p>
            <a:pPr algn="just"/>
            <a:r>
              <a:rPr lang="en-US" sz="2400" dirty="0" smtClean="0"/>
              <a:t>Different types of impurities are removed using various methods depending on their nature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b="1" dirty="0" smtClean="0"/>
              <a:t>(a) Hand Picking: </a:t>
            </a:r>
          </a:p>
          <a:p>
            <a:pPr algn="just"/>
            <a:r>
              <a:rPr lang="en-US" sz="2400" dirty="0" smtClean="0"/>
              <a:t>If impurities are distinct from the ore and can be easily distinguished then the impurities can be hand picked. </a:t>
            </a:r>
          </a:p>
          <a:p>
            <a:pPr algn="just"/>
            <a:r>
              <a:rPr lang="en-US" sz="2400" dirty="0" smtClean="0"/>
              <a:t>The adhering rocky material can be broken using a hammer and further eliminated.</a:t>
            </a:r>
          </a:p>
          <a:p>
            <a:pPr algn="just"/>
            <a:r>
              <a:rPr lang="en-US" sz="2400" dirty="0" smtClean="0"/>
              <a:t>E.g., </a:t>
            </a:r>
            <a:r>
              <a:rPr lang="en-US" sz="2400" dirty="0" err="1" smtClean="0"/>
              <a:t>haematite</a:t>
            </a:r>
            <a:r>
              <a:rPr lang="en-US" sz="2400" dirty="0" smtClean="0"/>
              <a:t> ore processing</a:t>
            </a:r>
            <a:endParaRPr lang="en-US" sz="2400" dirty="0"/>
          </a:p>
        </p:txBody>
      </p:sp>
      <p:pic>
        <p:nvPicPr>
          <p:cNvPr id="5122" name="Picture 2" descr="Image result for hand picking or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398" y="4892040"/>
            <a:ext cx="2480802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44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68363"/>
          </a:xfrm>
        </p:spPr>
        <p:txBody>
          <a:bodyPr/>
          <a:lstStyle/>
          <a:p>
            <a:r>
              <a:rPr lang="en-IN" sz="3200" b="1" dirty="0">
                <a:solidFill>
                  <a:srgbClr val="00B0F0"/>
                </a:solidFill>
              </a:rPr>
              <a:t>Concentration of ore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0"/>
            <a:ext cx="8915400" cy="498316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(b) Gravity separation:</a:t>
            </a:r>
          </a:p>
          <a:p>
            <a:pPr algn="just"/>
            <a:r>
              <a:rPr lang="en-US" sz="2400" dirty="0" smtClean="0"/>
              <a:t>Utilizes density difference between ore and gangue particles</a:t>
            </a:r>
          </a:p>
          <a:p>
            <a:pPr algn="just"/>
            <a:r>
              <a:rPr lang="en-US" sz="2400" dirty="0" smtClean="0"/>
              <a:t>Removal of impurities which are </a:t>
            </a:r>
            <a:r>
              <a:rPr lang="en-US" sz="2400" dirty="0"/>
              <a:t>lighter </a:t>
            </a:r>
            <a:r>
              <a:rPr lang="en-US" sz="2400" dirty="0" smtClean="0"/>
              <a:t>than ore particles</a:t>
            </a:r>
          </a:p>
          <a:p>
            <a:pPr algn="just"/>
            <a:r>
              <a:rPr lang="en-US" sz="2400" dirty="0"/>
              <a:t>P</a:t>
            </a:r>
            <a:r>
              <a:rPr lang="en-US" sz="2400" dirty="0" smtClean="0"/>
              <a:t>owdered ore particles are treated with rapidly flowing current of water</a:t>
            </a:r>
          </a:p>
          <a:p>
            <a:pPr algn="just"/>
            <a:r>
              <a:rPr lang="en-US" sz="2400" dirty="0"/>
              <a:t>the </a:t>
            </a:r>
            <a:r>
              <a:rPr lang="en-US" sz="2400" dirty="0" smtClean="0"/>
              <a:t>lighter gangue particles are washed away and heavy ore particles settle down </a:t>
            </a:r>
          </a:p>
          <a:p>
            <a:pPr algn="just"/>
            <a:r>
              <a:rPr lang="en-US" sz="2400" dirty="0" smtClean="0"/>
              <a:t>E.g., </a:t>
            </a:r>
            <a:r>
              <a:rPr lang="en-US" sz="2400" dirty="0" err="1" smtClean="0"/>
              <a:t>haematite</a:t>
            </a:r>
            <a:r>
              <a:rPr lang="en-US" sz="2400" dirty="0" smtClean="0"/>
              <a:t> Fe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tinstone SnO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  <a:p>
            <a:pPr algn="just"/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596716" y="4617720"/>
            <a:ext cx="6577834" cy="2011680"/>
            <a:chOff x="1596716" y="4617720"/>
            <a:chExt cx="6577834" cy="2011680"/>
          </a:xfrm>
        </p:grpSpPr>
        <p:pic>
          <p:nvPicPr>
            <p:cNvPr id="6146" name="Picture 2" descr="Image result for wilfley tabl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6716" y="4617720"/>
              <a:ext cx="2915885" cy="2011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Image result for hydraulic classifi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1539" y="4617720"/>
              <a:ext cx="2353011" cy="2011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612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IN" sz="3200" b="1" dirty="0">
                <a:solidFill>
                  <a:srgbClr val="00B0F0"/>
                </a:solidFill>
              </a:rPr>
              <a:t>Concentration of ore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914400"/>
                <a:ext cx="8915400" cy="4952999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400" b="1" dirty="0" smtClean="0"/>
                  <a:t>(c) Leaching:</a:t>
                </a:r>
              </a:p>
              <a:p>
                <a:pPr algn="just"/>
                <a:r>
                  <a:rPr lang="en-US" sz="2400" dirty="0" smtClean="0"/>
                  <a:t>Known as we process or hydrometallurgical process</a:t>
                </a:r>
              </a:p>
              <a:p>
                <a:pPr algn="just"/>
                <a:r>
                  <a:rPr lang="en-US" sz="2400" dirty="0" smtClean="0"/>
                  <a:t>Powdered ore is treated with suitable reagent that can dissolve the ore but not the impurities </a:t>
                </a:r>
              </a:p>
              <a:p>
                <a:pPr algn="just"/>
                <a:r>
                  <a:rPr lang="en-US" sz="2400" dirty="0" smtClean="0"/>
                  <a:t>Later using suitable method soluble part containing metal ore will be separated from undissolved impurities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 smtClean="0"/>
                  <a:t>E.g., crushed bauxite (Al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O</a:t>
                </a:r>
                <a:r>
                  <a:rPr lang="en-US" sz="2400" baseline="-25000" dirty="0" smtClean="0"/>
                  <a:t>3</a:t>
                </a:r>
                <a:r>
                  <a:rPr lang="en-US" sz="2400" dirty="0" smtClean="0"/>
                  <a:t>.2H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O) is heated with hot NaOH which produces soluble aluminum compound and insoluble impurities can be filtered to eliminate </a:t>
                </a:r>
              </a:p>
              <a:p>
                <a:pPr algn="just"/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𝑁𝑎𝑂𝐻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→2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𝐴𝑙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914400"/>
                <a:ext cx="8915400" cy="4952999"/>
              </a:xfrm>
              <a:blipFill rotWithShape="0">
                <a:blip r:embed="rId2"/>
                <a:stretch>
                  <a:fillRect l="-1025" t="-985" r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80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IN" sz="3200" b="1" dirty="0">
                <a:solidFill>
                  <a:srgbClr val="00B0F0"/>
                </a:solidFill>
              </a:rPr>
              <a:t>Concentration of ore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0"/>
            <a:ext cx="8915400" cy="483076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(d) Magnetic separation:</a:t>
            </a:r>
          </a:p>
          <a:p>
            <a:pPr algn="just"/>
            <a:r>
              <a:rPr lang="en-US" sz="2400" dirty="0" smtClean="0"/>
              <a:t>Useful when impurities are magnetic and ore particles are non-magnetic or vice-versa </a:t>
            </a:r>
          </a:p>
          <a:p>
            <a:pPr algn="just"/>
            <a:r>
              <a:rPr lang="en-US" sz="2400" dirty="0" smtClean="0"/>
              <a:t>Electromagnetic separator is used which consists of a rubber belt that moves over two rollers one of which encloses a magnet in it</a:t>
            </a:r>
          </a:p>
          <a:p>
            <a:pPr algn="just"/>
            <a:r>
              <a:rPr lang="en-US" sz="2400" dirty="0" smtClean="0"/>
              <a:t>Magnetic particles of the powdered ore are attracted by the magnet and hence fall just below the magnet</a:t>
            </a:r>
          </a:p>
          <a:p>
            <a:pPr algn="just"/>
            <a:r>
              <a:rPr lang="en-US" sz="2400" dirty="0" smtClean="0"/>
              <a:t>Non-magnetic particles fall away, e.g., tin stone SnO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chromite (FeO.Cr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)</a:t>
            </a:r>
          </a:p>
          <a:p>
            <a:endParaRPr lang="en-US" sz="2400" dirty="0"/>
          </a:p>
        </p:txBody>
      </p:sp>
      <p:pic>
        <p:nvPicPr>
          <p:cNvPr id="7170" name="Picture 2" descr="Image result for magnetic separation of or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" r="6286" b="16800"/>
          <a:stretch/>
        </p:blipFill>
        <p:spPr bwMode="auto">
          <a:xfrm>
            <a:off x="2971800" y="46482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25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IN" sz="3200" b="1" dirty="0">
                <a:solidFill>
                  <a:srgbClr val="00B0F0"/>
                </a:solidFill>
              </a:rPr>
              <a:t>Concentration of ore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0"/>
            <a:ext cx="52959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(e) Electrostatic separation: </a:t>
            </a:r>
          </a:p>
          <a:p>
            <a:pPr algn="just"/>
            <a:r>
              <a:rPr lang="en-US" sz="2400" dirty="0" smtClean="0"/>
              <a:t>Based on electrostatic attraction and repulsion of conducting  particles </a:t>
            </a:r>
          </a:p>
          <a:p>
            <a:pPr algn="just"/>
            <a:r>
              <a:rPr lang="en-US" sz="2400" dirty="0" smtClean="0"/>
              <a:t>In an electrostatic field conducting particles are electrically charged</a:t>
            </a:r>
          </a:p>
          <a:p>
            <a:pPr algn="just"/>
            <a:r>
              <a:rPr lang="en-US" sz="2400" dirty="0" smtClean="0"/>
              <a:t>Charged particles are repelled by the electrode of same charge</a:t>
            </a:r>
          </a:p>
          <a:p>
            <a:pPr algn="just"/>
            <a:r>
              <a:rPr lang="en-US" sz="2400" dirty="0" smtClean="0"/>
              <a:t>E.g., </a:t>
            </a:r>
            <a:r>
              <a:rPr lang="en-US" sz="2400" dirty="0" err="1" smtClean="0"/>
              <a:t>PbS</a:t>
            </a:r>
            <a:r>
              <a:rPr lang="en-US" sz="2400" dirty="0" smtClean="0"/>
              <a:t> and </a:t>
            </a:r>
            <a:r>
              <a:rPr lang="en-US" sz="2400" dirty="0" err="1" smtClean="0"/>
              <a:t>ZnS</a:t>
            </a:r>
            <a:r>
              <a:rPr lang="en-US" sz="2400" dirty="0" smtClean="0"/>
              <a:t> mixture can be separated as </a:t>
            </a:r>
            <a:r>
              <a:rPr lang="en-US" sz="2400" dirty="0" err="1" smtClean="0"/>
              <a:t>PbS</a:t>
            </a:r>
            <a:r>
              <a:rPr lang="en-US" sz="2400" dirty="0" smtClean="0"/>
              <a:t> is a good conductor and it can be charged and thrown away by the roller of same charge.</a:t>
            </a:r>
          </a:p>
          <a:p>
            <a:pPr algn="just"/>
            <a:r>
              <a:rPr lang="en-US" sz="2400" dirty="0" err="1" smtClean="0"/>
              <a:t>ZnS</a:t>
            </a:r>
            <a:r>
              <a:rPr lang="en-US" sz="2400" dirty="0" smtClean="0"/>
              <a:t> being poor conductor drops vertically from the roller</a:t>
            </a:r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8198" name="Picture 6" descr="Image result for Electrostatic separation of or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1" r="14834" b="7769"/>
          <a:stretch/>
        </p:blipFill>
        <p:spPr bwMode="auto">
          <a:xfrm>
            <a:off x="6344610" y="2286000"/>
            <a:ext cx="304137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6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IN" sz="3200" b="1" dirty="0">
                <a:solidFill>
                  <a:srgbClr val="00B0F0"/>
                </a:solidFill>
              </a:rPr>
              <a:t>Concentration of ore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14400"/>
            <a:ext cx="8915400" cy="548639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(f) Froth flotation:</a:t>
            </a:r>
          </a:p>
          <a:p>
            <a:pPr algn="just"/>
            <a:r>
              <a:rPr lang="en-US" sz="2400" dirty="0" smtClean="0"/>
              <a:t>Metal </a:t>
            </a:r>
            <a:r>
              <a:rPr lang="en-US" sz="2400" dirty="0" err="1" smtClean="0"/>
              <a:t>sulphides</a:t>
            </a:r>
            <a:r>
              <a:rPr lang="en-US" sz="2400" dirty="0" smtClean="0"/>
              <a:t> are concentrated using this method</a:t>
            </a:r>
          </a:p>
          <a:p>
            <a:pPr algn="just"/>
            <a:r>
              <a:rPr lang="en-US" sz="2400" dirty="0" smtClean="0"/>
              <a:t>To the powdered ore following reagents are added,</a:t>
            </a:r>
          </a:p>
          <a:p>
            <a:pPr marL="0" indent="0" algn="just">
              <a:buNone/>
            </a:pPr>
            <a:r>
              <a:rPr lang="en-US" sz="2400" dirty="0" smtClean="0"/>
              <a:t>	</a:t>
            </a:r>
            <a:r>
              <a:rPr lang="en-US" sz="2400" u="sng" dirty="0" smtClean="0"/>
              <a:t>1. </a:t>
            </a:r>
            <a:r>
              <a:rPr lang="en-US" sz="2400" u="sng" dirty="0" err="1" smtClean="0"/>
              <a:t>Frothers</a:t>
            </a:r>
            <a:r>
              <a:rPr lang="en-US" sz="2400" u="sng" dirty="0" smtClean="0"/>
              <a:t>: </a:t>
            </a:r>
            <a:r>
              <a:rPr lang="en-US" sz="2400" dirty="0" err="1" smtClean="0"/>
              <a:t>Frothers</a:t>
            </a:r>
            <a:r>
              <a:rPr lang="en-US" sz="2400" dirty="0" smtClean="0"/>
              <a:t> are added to form stable froth which can 	rise to the top of the flotation cell. </a:t>
            </a:r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E.g., Pine oil, camphor oil etc.</a:t>
            </a:r>
          </a:p>
          <a:p>
            <a:pPr marL="0" indent="0" algn="just">
              <a:buNone/>
            </a:pPr>
            <a:r>
              <a:rPr lang="en-US" sz="2400" dirty="0" smtClean="0"/>
              <a:t>	</a:t>
            </a:r>
            <a:r>
              <a:rPr lang="en-US" sz="2400" u="sng" dirty="0" smtClean="0"/>
              <a:t>2. Collectors: </a:t>
            </a:r>
            <a:r>
              <a:rPr lang="en-US" sz="2400" dirty="0" smtClean="0"/>
              <a:t>They get attached to the ore particles and make 	them hydrophobic/water repellant, e.g., </a:t>
            </a:r>
            <a:r>
              <a:rPr lang="en-US" sz="2400" dirty="0" err="1" smtClean="0"/>
              <a:t>xanthates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	</a:t>
            </a:r>
            <a:r>
              <a:rPr lang="en-US" sz="2400" u="sng" dirty="0" smtClean="0"/>
              <a:t>3. Modifiers: </a:t>
            </a:r>
            <a:r>
              <a:rPr lang="en-US" sz="2400" dirty="0" smtClean="0"/>
              <a:t>activators or </a:t>
            </a:r>
            <a:r>
              <a:rPr lang="en-US" sz="2400" dirty="0" err="1" smtClean="0"/>
              <a:t>depressents</a:t>
            </a:r>
            <a:r>
              <a:rPr lang="en-US" sz="2400" dirty="0" smtClean="0"/>
              <a:t> of flotation property of 	other minerals present as impurities. They help in separation 	of ore from other mineral impurities.</a:t>
            </a:r>
          </a:p>
          <a:p>
            <a:pPr marL="457200" lvl="1" indent="0" algn="just">
              <a:buNone/>
            </a:pPr>
            <a:r>
              <a:rPr lang="en-US" sz="2400" dirty="0" smtClean="0"/>
              <a:t>	E.g., </a:t>
            </a:r>
            <a:r>
              <a:rPr lang="en-US" sz="2400" dirty="0" err="1" smtClean="0"/>
              <a:t>NaCN</a:t>
            </a:r>
            <a:r>
              <a:rPr lang="en-US" sz="2400" dirty="0" smtClean="0"/>
              <a:t> and NaCO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depresses the flotation of </a:t>
            </a:r>
            <a:r>
              <a:rPr lang="en-US" sz="2400" dirty="0" err="1" smtClean="0"/>
              <a:t>ZnS</a:t>
            </a:r>
            <a:r>
              <a:rPr lang="en-US" sz="2400" dirty="0" smtClean="0"/>
              <a:t> and FeS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	present along with the ore </a:t>
            </a:r>
            <a:r>
              <a:rPr lang="en-US" sz="2400" dirty="0" err="1" smtClean="0"/>
              <a:t>PbS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113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rgbClr val="00B0F0"/>
                </a:solidFill>
              </a:rPr>
              <a:t>Concentration of </a:t>
            </a:r>
            <a:r>
              <a:rPr lang="en-IN" sz="3200" b="1" dirty="0" smtClean="0">
                <a:solidFill>
                  <a:srgbClr val="00B0F0"/>
                </a:solidFill>
              </a:rPr>
              <a:t>ore-Froth flotation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915400" cy="5181600"/>
          </a:xfrm>
        </p:spPr>
        <p:txBody>
          <a:bodyPr/>
          <a:lstStyle/>
          <a:p>
            <a:pPr algn="just"/>
            <a:r>
              <a:rPr lang="en-US" sz="2400" dirty="0" smtClean="0"/>
              <a:t>Powdered ore is taken in water  along with pine oil</a:t>
            </a:r>
          </a:p>
          <a:p>
            <a:pPr algn="just"/>
            <a:r>
              <a:rPr lang="en-US" sz="2400" dirty="0" smtClean="0"/>
              <a:t>Water is agitated violently with air that leads to froth formation</a:t>
            </a:r>
          </a:p>
          <a:p>
            <a:pPr algn="just"/>
            <a:r>
              <a:rPr lang="en-US" sz="2400" dirty="0" smtClean="0"/>
              <a:t>Ore wetted with oil goes into the hydrophobic part (froth) and rises to the surface which can be collected  separately</a:t>
            </a:r>
          </a:p>
          <a:p>
            <a:pPr algn="just"/>
            <a:r>
              <a:rPr lang="en-US" sz="2400" dirty="0" smtClean="0"/>
              <a:t>Gangue particles wetted with water, go into the hydrophilic part and settle down slowly</a:t>
            </a:r>
            <a:endParaRPr lang="en-US" sz="2400" dirty="0"/>
          </a:p>
        </p:txBody>
      </p:sp>
      <p:pic>
        <p:nvPicPr>
          <p:cNvPr id="9218" name="Picture 2" descr="Image result for froth flo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3886200"/>
            <a:ext cx="380799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10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Introduction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" y="990600"/>
            <a:ext cx="87249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Metallurgy: </a:t>
            </a:r>
            <a:endParaRPr lang="en-US" sz="2400" b="1" dirty="0"/>
          </a:p>
          <a:p>
            <a:pPr lvl="1" algn="just">
              <a:buNone/>
            </a:pPr>
            <a:endParaRPr lang="en-IN" sz="24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2400" dirty="0" smtClean="0"/>
              <a:t>Extraction of a metal in its pure form from </a:t>
            </a:r>
          </a:p>
          <a:p>
            <a:pPr marL="457200" lvl="1" indent="0" algn="just">
              <a:buNone/>
            </a:pPr>
            <a:r>
              <a:rPr lang="en-IN" sz="2400" dirty="0"/>
              <a:t>	</a:t>
            </a:r>
            <a:r>
              <a:rPr lang="en-IN" sz="2400" dirty="0" smtClean="0"/>
              <a:t>any ore 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IN" sz="24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2400" dirty="0"/>
              <a:t>Ores contain unwanted impurities and the required metal in different </a:t>
            </a:r>
            <a:r>
              <a:rPr lang="en-IN" sz="2400" dirty="0" smtClean="0"/>
              <a:t>amounts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IN" sz="24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2400" dirty="0"/>
              <a:t>Metallurgy involves extraction of pure metal </a:t>
            </a:r>
            <a:r>
              <a:rPr lang="en-IN" sz="2400" dirty="0" smtClean="0"/>
              <a:t>by physicals and chemical processes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IN" sz="24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2400" dirty="0" smtClean="0"/>
              <a:t>Also involves Study </a:t>
            </a:r>
            <a:r>
              <a:rPr lang="en-IN" sz="2400" dirty="0"/>
              <a:t>of physical and chemical behaviour of metals and their compounds.</a:t>
            </a:r>
          </a:p>
          <a:p>
            <a:pPr marL="457200" lvl="1" indent="0" algn="just">
              <a:buNone/>
            </a:pPr>
            <a:endParaRPr lang="en-IN" sz="2000" dirty="0"/>
          </a:p>
          <a:p>
            <a:pPr algn="just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295400"/>
            <a:ext cx="2863755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Summary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0"/>
            <a:ext cx="8915400" cy="5562599"/>
          </a:xfrm>
        </p:spPr>
        <p:txBody>
          <a:bodyPr/>
          <a:lstStyle/>
          <a:p>
            <a:pPr algn="just"/>
            <a:r>
              <a:rPr lang="en-US" sz="2400" dirty="0" smtClean="0"/>
              <a:t>Metallurgy is the extraction of pure metal from its ore</a:t>
            </a:r>
          </a:p>
          <a:p>
            <a:pPr algn="just"/>
            <a:r>
              <a:rPr lang="en-US" sz="2400" dirty="0" smtClean="0"/>
              <a:t>It involves the physical and chemical behavior of metals</a:t>
            </a:r>
          </a:p>
          <a:p>
            <a:pPr algn="just"/>
            <a:r>
              <a:rPr lang="en-US" sz="2400" dirty="0" smtClean="0"/>
              <a:t>Metallurgy can be broadly divided into ferrous and non-ferrous metallurgy</a:t>
            </a:r>
          </a:p>
          <a:p>
            <a:pPr algn="just"/>
            <a:r>
              <a:rPr lang="en-US" sz="2400" dirty="0" smtClean="0"/>
              <a:t>Metals occur in native and combined states from which pure metal is extracted </a:t>
            </a:r>
          </a:p>
          <a:p>
            <a:pPr algn="just"/>
            <a:r>
              <a:rPr lang="en-US" sz="2400" dirty="0" smtClean="0"/>
              <a:t>Oxide, </a:t>
            </a:r>
            <a:r>
              <a:rPr lang="en-US" sz="2400" dirty="0" err="1" smtClean="0"/>
              <a:t>sulphide</a:t>
            </a:r>
            <a:r>
              <a:rPr lang="en-US" sz="2400" dirty="0" smtClean="0"/>
              <a:t>, halide, carbonate, nitrate etc. are different types of minerals</a:t>
            </a:r>
          </a:p>
          <a:p>
            <a:pPr algn="just"/>
            <a:r>
              <a:rPr lang="en-US" sz="2400" dirty="0" smtClean="0"/>
              <a:t>Metallurgy involves various steps</a:t>
            </a:r>
          </a:p>
          <a:p>
            <a:pPr algn="just"/>
            <a:r>
              <a:rPr lang="en-US" sz="2400" dirty="0" smtClean="0"/>
              <a:t>Ore is first in hand pulverized using different methods like crushing, cutting, milling etc.</a:t>
            </a:r>
          </a:p>
          <a:p>
            <a:pPr algn="just"/>
            <a:r>
              <a:rPr lang="en-US" sz="2400" dirty="0" smtClean="0"/>
              <a:t>In the next step ore is concentrated and the impurities are eliminated using different methods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664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IN" sz="3200" b="1" dirty="0">
                <a:solidFill>
                  <a:srgbClr val="00B0F0"/>
                </a:solidFill>
              </a:rPr>
              <a:t>Introduction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915400" cy="55626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Ores: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/>
              <a:t>Ores are minerals from which metals are extracted at low cost and minimum </a:t>
            </a:r>
            <a:r>
              <a:rPr lang="en-US" sz="2400" dirty="0" smtClean="0"/>
              <a:t>effort</a:t>
            </a:r>
          </a:p>
          <a:p>
            <a:pPr marL="457200" lvl="1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b="1" dirty="0" smtClean="0"/>
              <a:t>Types of Metallurgy:  </a:t>
            </a:r>
            <a:endParaRPr lang="en-US" sz="2400" b="1" dirty="0"/>
          </a:p>
          <a:p>
            <a:pPr marL="457200" lvl="1" indent="0" algn="just">
              <a:buNone/>
            </a:pPr>
            <a:endParaRPr lang="en-IN" sz="2400" dirty="0" smtClean="0"/>
          </a:p>
          <a:p>
            <a:pPr marL="457200" lvl="1" indent="0" algn="just">
              <a:buNone/>
            </a:pPr>
            <a:r>
              <a:rPr lang="en-IN" sz="2400" dirty="0" smtClean="0"/>
              <a:t>Metallurgy</a:t>
            </a:r>
          </a:p>
          <a:p>
            <a:pPr marL="457200" lvl="1" indent="0" algn="just">
              <a:buNone/>
            </a:pPr>
            <a:endParaRPr lang="en-IN" sz="2400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2400" dirty="0" smtClean="0"/>
              <a:t>Ferrous </a:t>
            </a:r>
            <a:r>
              <a:rPr lang="en-IN" sz="2400" dirty="0"/>
              <a:t>metallurgy (iron and alloys of iron</a:t>
            </a:r>
            <a:r>
              <a:rPr lang="en-IN" sz="2400" dirty="0" smtClean="0"/>
              <a:t>)</a:t>
            </a:r>
          </a:p>
          <a:p>
            <a:pPr marL="914400" lvl="2" indent="0" algn="just">
              <a:buNone/>
            </a:pPr>
            <a:r>
              <a:rPr lang="en-IN" dirty="0" smtClean="0"/>
              <a:t>E.g., Fe from haematite ore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2400" dirty="0" smtClean="0"/>
              <a:t>Non-ferrous </a:t>
            </a:r>
            <a:r>
              <a:rPr lang="en-IN" sz="2400" dirty="0"/>
              <a:t>metallurgy (except </a:t>
            </a:r>
            <a:r>
              <a:rPr lang="en-IN" sz="2400" dirty="0" smtClean="0"/>
              <a:t>iron </a:t>
            </a:r>
            <a:r>
              <a:rPr lang="en-IN" sz="2400" dirty="0"/>
              <a:t>includes other metals and their alloys</a:t>
            </a:r>
            <a:r>
              <a:rPr lang="en-IN" sz="2400" dirty="0" smtClean="0"/>
              <a:t>)</a:t>
            </a:r>
          </a:p>
          <a:p>
            <a:pPr marL="914400" lvl="2" indent="0" algn="just">
              <a:buNone/>
            </a:pPr>
            <a:r>
              <a:rPr lang="en-IN" dirty="0" smtClean="0"/>
              <a:t>E. g., Al from bauxite ore</a:t>
            </a:r>
          </a:p>
          <a:p>
            <a:pPr marL="914400" lvl="2" indent="0" algn="just">
              <a:buNone/>
            </a:pPr>
            <a:endParaRPr lang="en-IN" sz="2000" dirty="0"/>
          </a:p>
          <a:p>
            <a:pPr algn="just"/>
            <a:endParaRPr lang="en-US" sz="2000" b="1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7" b="7153"/>
          <a:stretch/>
        </p:blipFill>
        <p:spPr>
          <a:xfrm>
            <a:off x="5295900" y="2209800"/>
            <a:ext cx="4114800" cy="19050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286000" y="3376136"/>
            <a:ext cx="2738876" cy="1384995"/>
            <a:chOff x="2286000" y="3376136"/>
            <a:chExt cx="2738876" cy="1384995"/>
          </a:xfrm>
        </p:grpSpPr>
        <p:sp>
          <p:nvSpPr>
            <p:cNvPr id="5" name="TextBox 4"/>
            <p:cNvSpPr txBox="1"/>
            <p:nvPr/>
          </p:nvSpPr>
          <p:spPr>
            <a:xfrm>
              <a:off x="2819400" y="3376136"/>
              <a:ext cx="220547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IN" sz="2200" dirty="0" smtClean="0">
                  <a:latin typeface="+mn-lt"/>
                </a:rPr>
                <a:t>Pyrometallurgy</a:t>
              </a:r>
            </a:p>
            <a:p>
              <a:pPr marL="0" lvl="1"/>
              <a:r>
                <a:rPr lang="en-IN" sz="2200" dirty="0" smtClean="0">
                  <a:latin typeface="+mn-lt"/>
                </a:rPr>
                <a:t>Hydrometallurgy</a:t>
              </a:r>
            </a:p>
            <a:p>
              <a:pPr marL="0" lvl="1"/>
              <a:r>
                <a:rPr lang="en-IN" sz="2200" dirty="0" smtClean="0">
                  <a:latin typeface="+mn-lt"/>
                </a:rPr>
                <a:t>Electrometallurgy</a:t>
              </a:r>
              <a:endParaRPr lang="en-IN" sz="2200" dirty="0">
                <a:latin typeface="+mn-lt"/>
              </a:endParaRPr>
            </a:p>
            <a:p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2286000" y="3657600"/>
              <a:ext cx="533400" cy="266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286000" y="3924300"/>
              <a:ext cx="533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286000" y="3924300"/>
              <a:ext cx="533400" cy="41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356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68362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Applications of metals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0"/>
            <a:ext cx="8915400" cy="444976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/>
              <a:t>Metals obtained from ores in pure form are useful for various application,</a:t>
            </a:r>
          </a:p>
          <a:p>
            <a:pPr algn="just"/>
            <a:r>
              <a:rPr lang="en-US" sz="2400" dirty="0" smtClean="0"/>
              <a:t>Fe is useful in automobiles, hardware, cookware, cutting tools etc.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Cu is used to make electrical wires, utensils, boiler pipes etc.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Al is used to make foils, containers, automobile parts etc.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Zn is useful for galvanizing (anticorrosion), battery production etc.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4975" y="4998720"/>
            <a:ext cx="8593825" cy="1554480"/>
            <a:chOff x="819150" y="4724400"/>
            <a:chExt cx="8593825" cy="1920240"/>
          </a:xfrm>
        </p:grpSpPr>
        <p:pic>
          <p:nvPicPr>
            <p:cNvPr id="1028" name="Picture 4" descr="Image result for zinc battery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03" t="22615" r="20906" b="12367"/>
            <a:stretch/>
          </p:blipFill>
          <p:spPr bwMode="auto">
            <a:xfrm>
              <a:off x="7736574" y="4724400"/>
              <a:ext cx="1676401" cy="192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fe hardwares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667" b="16000"/>
            <a:stretch/>
          </p:blipFill>
          <p:spPr bwMode="auto">
            <a:xfrm>
              <a:off x="4159112" y="4724400"/>
              <a:ext cx="3130825" cy="192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" t="4545" b="13637"/>
            <a:stretch/>
          </p:blipFill>
          <p:spPr>
            <a:xfrm>
              <a:off x="819150" y="4800600"/>
              <a:ext cx="28956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0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Occurrence of elements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915400" cy="5105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b="1" dirty="0" smtClean="0"/>
              <a:t>1. Native state:</a:t>
            </a:r>
          </a:p>
          <a:p>
            <a:pPr algn="just"/>
            <a:r>
              <a:rPr lang="en-US" sz="2200" dirty="0" smtClean="0"/>
              <a:t>Elements are found in their elementary form or in uncombined state</a:t>
            </a:r>
          </a:p>
          <a:p>
            <a:pPr marL="0" indent="0" algn="just">
              <a:buNone/>
            </a:pPr>
            <a:r>
              <a:rPr lang="en-US" sz="2200" dirty="0" smtClean="0"/>
              <a:t>	E.g., Au, Ag, Cu, Pt etc.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lvl="1" indent="0" algn="just">
              <a:buNone/>
            </a:pPr>
            <a:r>
              <a:rPr lang="en-US" sz="2200" b="1" dirty="0" smtClean="0"/>
              <a:t>2. Combined state: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/>
              <a:t>found in the form of their compounds</a:t>
            </a:r>
          </a:p>
          <a:p>
            <a:pPr marL="457200" lvl="1" indent="0" algn="just">
              <a:buNone/>
            </a:pPr>
            <a:r>
              <a:rPr lang="en-US" sz="2200" dirty="0"/>
              <a:t> 	E.g., metal oxides, sulphides, </a:t>
            </a:r>
            <a:r>
              <a:rPr lang="en-US" sz="2200" dirty="0" smtClean="0"/>
              <a:t>silicates </a:t>
            </a:r>
            <a:r>
              <a:rPr lang="en-US" sz="2200" dirty="0"/>
              <a:t>etc.</a:t>
            </a:r>
          </a:p>
          <a:p>
            <a:pPr marL="0" lvl="1" indent="0" algn="just">
              <a:buNone/>
            </a:pPr>
            <a:endParaRPr lang="en-US" sz="2200" b="1" dirty="0" smtClean="0"/>
          </a:p>
          <a:p>
            <a:pPr marL="0" lvl="1" indent="0" algn="just">
              <a:buNone/>
            </a:pPr>
            <a:r>
              <a:rPr lang="en-US" sz="2200" b="1" dirty="0" smtClean="0"/>
              <a:t>3</a:t>
            </a:r>
            <a:r>
              <a:rPr lang="en-US" sz="2200" b="1" dirty="0"/>
              <a:t>.  Minerals and ores:</a:t>
            </a:r>
          </a:p>
          <a:p>
            <a:pPr algn="just"/>
            <a:r>
              <a:rPr lang="en-US" sz="2200" dirty="0" smtClean="0"/>
              <a:t>Minerals: metals in combined form are found in the earth </a:t>
            </a:r>
          </a:p>
          <a:p>
            <a:pPr algn="just"/>
            <a:r>
              <a:rPr lang="en-US" sz="2200" dirty="0" smtClean="0"/>
              <a:t>Ores: minerals forms (</a:t>
            </a:r>
            <a:r>
              <a:rPr lang="en-US" sz="2200" dirty="0"/>
              <a:t>concentrations of </a:t>
            </a:r>
            <a:r>
              <a:rPr lang="en-US" sz="2200" dirty="0" smtClean="0"/>
              <a:t>minerals) from which metal can be extracted economically and conveniently</a:t>
            </a:r>
          </a:p>
          <a:p>
            <a:pPr algn="just"/>
            <a:r>
              <a:rPr lang="en-US" sz="2200" dirty="0" smtClean="0"/>
              <a:t>All minerals are not ores but all ores are minerals </a:t>
            </a:r>
            <a:endParaRPr lang="en-US" sz="2200" dirty="0"/>
          </a:p>
        </p:txBody>
      </p:sp>
      <p:pic>
        <p:nvPicPr>
          <p:cNvPr id="2050" name="Picture 2" descr="Image result for mineral and 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057400"/>
            <a:ext cx="33147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12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1226"/>
            <a:ext cx="8915400" cy="1143000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Types of ores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14400"/>
            <a:ext cx="5981700" cy="5138974"/>
          </a:xfrm>
        </p:spPr>
        <p:txBody>
          <a:bodyPr/>
          <a:lstStyle/>
          <a:p>
            <a:pPr algn="just"/>
            <a:r>
              <a:rPr lang="en-US" sz="2200" b="1" dirty="0" smtClean="0"/>
              <a:t>Native ores: </a:t>
            </a:r>
            <a:r>
              <a:rPr lang="en-US" sz="2200" dirty="0" smtClean="0"/>
              <a:t>metals are in free state, e.g., Au, Ag, Cu, Hg, Bi etc.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b="1" dirty="0" err="1" smtClean="0"/>
              <a:t>Sulphide</a:t>
            </a:r>
            <a:r>
              <a:rPr lang="en-US" sz="2200" b="1" dirty="0" smtClean="0"/>
              <a:t> ores: </a:t>
            </a:r>
            <a:r>
              <a:rPr lang="en-US" sz="2200" dirty="0" smtClean="0"/>
              <a:t>occur as sulphides, e.g., Zinc </a:t>
            </a:r>
            <a:r>
              <a:rPr lang="en-US" sz="2200" dirty="0" err="1" smtClean="0"/>
              <a:t>blunde</a:t>
            </a:r>
            <a:r>
              <a:rPr lang="en-US" sz="2200" dirty="0" smtClean="0"/>
              <a:t> (</a:t>
            </a:r>
            <a:r>
              <a:rPr lang="en-US" sz="2200" dirty="0" err="1" smtClean="0"/>
              <a:t>ZnS</a:t>
            </a:r>
            <a:r>
              <a:rPr lang="en-US" sz="2200" dirty="0" smtClean="0"/>
              <a:t>), galena (</a:t>
            </a:r>
            <a:r>
              <a:rPr lang="en-US" sz="2200" dirty="0" err="1" smtClean="0"/>
              <a:t>PbS</a:t>
            </a:r>
            <a:r>
              <a:rPr lang="en-US" sz="2200" dirty="0" smtClean="0"/>
              <a:t>), cinnabar (</a:t>
            </a:r>
            <a:r>
              <a:rPr lang="en-US" sz="2200" dirty="0" err="1" smtClean="0"/>
              <a:t>HgS</a:t>
            </a:r>
            <a:r>
              <a:rPr lang="en-US" sz="2200" dirty="0" smtClean="0"/>
              <a:t>), chalcopyrite (CuFeS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) etc. 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b="1" dirty="0" smtClean="0"/>
              <a:t>Oxide ores: </a:t>
            </a:r>
            <a:r>
              <a:rPr lang="en-US" sz="2200" dirty="0" smtClean="0"/>
              <a:t>occur as oxides, e.g., bauxite (Al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O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.2H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O), cuprite (Cu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O), </a:t>
            </a:r>
            <a:r>
              <a:rPr lang="en-US" sz="2200" dirty="0" err="1" smtClean="0"/>
              <a:t>haematite</a:t>
            </a:r>
            <a:r>
              <a:rPr lang="en-US" sz="2200" dirty="0" smtClean="0"/>
              <a:t> (Fe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O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), magnetite (Fe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O</a:t>
            </a:r>
            <a:r>
              <a:rPr lang="en-US" sz="2200" baseline="-25000" dirty="0" smtClean="0"/>
              <a:t>4</a:t>
            </a:r>
            <a:r>
              <a:rPr lang="en-US" sz="2200" dirty="0" smtClean="0"/>
              <a:t>) etc.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b="1" dirty="0" smtClean="0"/>
              <a:t>Carbonate ores: </a:t>
            </a:r>
            <a:r>
              <a:rPr lang="en-US" sz="2200" dirty="0" smtClean="0"/>
              <a:t>occur as carbonates, e.g., </a:t>
            </a:r>
            <a:r>
              <a:rPr lang="en-US" sz="2200" dirty="0" err="1" smtClean="0"/>
              <a:t>magnesite</a:t>
            </a:r>
            <a:r>
              <a:rPr lang="en-US" sz="2200" dirty="0" smtClean="0"/>
              <a:t> (MgCO</a:t>
            </a:r>
            <a:r>
              <a:rPr lang="en-US" sz="2200" baseline="-25000" dirty="0"/>
              <a:t>3</a:t>
            </a:r>
            <a:r>
              <a:rPr lang="en-US" sz="2200" dirty="0" smtClean="0"/>
              <a:t>), lime stone (CaCO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), dolomite (CaCO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.MgCO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) etc.</a:t>
            </a:r>
          </a:p>
          <a:p>
            <a:pPr algn="just"/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7162800" y="761843"/>
            <a:ext cx="1597713" cy="5628949"/>
            <a:chOff x="7162800" y="761843"/>
            <a:chExt cx="1597713" cy="5628949"/>
          </a:xfrm>
        </p:grpSpPr>
        <p:pic>
          <p:nvPicPr>
            <p:cNvPr id="3074" name="Picture 2" descr="gold nugge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158940">
              <a:off x="7686831" y="646805"/>
              <a:ext cx="958643" cy="118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Image result for sulphide ore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2102102"/>
              <a:ext cx="1557864" cy="118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Image result for oxide ores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45" t="10048" r="14667" b="13974"/>
            <a:stretch/>
          </p:blipFill>
          <p:spPr bwMode="auto">
            <a:xfrm>
              <a:off x="7162800" y="3733800"/>
              <a:ext cx="1433455" cy="118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Image result for carbonate ores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09" t="1797" r="12946" b="8203"/>
            <a:stretch/>
          </p:blipFill>
          <p:spPr bwMode="auto">
            <a:xfrm>
              <a:off x="7239000" y="5202072"/>
              <a:ext cx="1267968" cy="118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33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06757"/>
          </a:xfrm>
        </p:spPr>
        <p:txBody>
          <a:bodyPr/>
          <a:lstStyle/>
          <a:p>
            <a:r>
              <a:rPr lang="en-IN" sz="3200" b="1" dirty="0">
                <a:solidFill>
                  <a:srgbClr val="00B0F0"/>
                </a:solidFill>
              </a:rPr>
              <a:t>Types of ores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14400"/>
            <a:ext cx="5981700" cy="5105399"/>
          </a:xfrm>
        </p:spPr>
        <p:txBody>
          <a:bodyPr/>
          <a:lstStyle/>
          <a:p>
            <a:pPr algn="just"/>
            <a:r>
              <a:rPr lang="en-US" sz="2200" b="1" dirty="0"/>
              <a:t>Halide ores</a:t>
            </a:r>
            <a:r>
              <a:rPr lang="en-US" sz="2200" dirty="0"/>
              <a:t>: occur as halides, e.g., rock salt (</a:t>
            </a:r>
            <a:r>
              <a:rPr lang="en-US" sz="2200" dirty="0" err="1"/>
              <a:t>NaCl</a:t>
            </a:r>
            <a:r>
              <a:rPr lang="en-US" sz="2200" dirty="0"/>
              <a:t>), </a:t>
            </a:r>
            <a:r>
              <a:rPr lang="en-US" sz="2200" dirty="0" err="1"/>
              <a:t>sylvine</a:t>
            </a:r>
            <a:r>
              <a:rPr lang="en-US" sz="2200" dirty="0"/>
              <a:t> (</a:t>
            </a:r>
            <a:r>
              <a:rPr lang="en-US" sz="2200" dirty="0" err="1"/>
              <a:t>KCl</a:t>
            </a:r>
            <a:r>
              <a:rPr lang="en-US" sz="2200" dirty="0"/>
              <a:t>),  horn silver (</a:t>
            </a:r>
            <a:r>
              <a:rPr lang="en-US" sz="2200" dirty="0" err="1"/>
              <a:t>AgCl</a:t>
            </a:r>
            <a:r>
              <a:rPr lang="en-US" sz="2200" dirty="0"/>
              <a:t>), fluorspar (CaF</a:t>
            </a:r>
            <a:r>
              <a:rPr lang="en-US" sz="2200" baseline="-25000" dirty="0"/>
              <a:t>2</a:t>
            </a:r>
            <a:r>
              <a:rPr lang="en-US" sz="2200" dirty="0"/>
              <a:t>) etc. 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b="1" dirty="0" err="1" smtClean="0"/>
              <a:t>Sulphate</a:t>
            </a:r>
            <a:r>
              <a:rPr lang="en-US" sz="2200" b="1" dirty="0" smtClean="0"/>
              <a:t> ores:  </a:t>
            </a:r>
            <a:r>
              <a:rPr lang="en-US" sz="2200" dirty="0" smtClean="0"/>
              <a:t>occur as </a:t>
            </a:r>
            <a:r>
              <a:rPr lang="en-US" sz="2200" dirty="0" err="1" smtClean="0"/>
              <a:t>sulphates</a:t>
            </a:r>
            <a:r>
              <a:rPr lang="en-US" sz="2200" dirty="0" smtClean="0"/>
              <a:t>, e.g., barite (BaSO</a:t>
            </a:r>
            <a:r>
              <a:rPr lang="en-US" sz="2200" baseline="-25000" dirty="0" smtClean="0"/>
              <a:t>4</a:t>
            </a:r>
            <a:r>
              <a:rPr lang="en-US" sz="2200" dirty="0" smtClean="0"/>
              <a:t>), gypsum (CaSO</a:t>
            </a:r>
            <a:r>
              <a:rPr lang="en-US" sz="2200" baseline="-25000" dirty="0" smtClean="0"/>
              <a:t>4</a:t>
            </a:r>
            <a:r>
              <a:rPr lang="en-US" sz="2200" dirty="0" smtClean="0"/>
              <a:t>. 2H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O), anglesite (PbSO</a:t>
            </a:r>
            <a:r>
              <a:rPr lang="en-US" sz="2200" baseline="-25000" dirty="0" smtClean="0"/>
              <a:t>4</a:t>
            </a:r>
            <a:r>
              <a:rPr lang="en-US" sz="2200" dirty="0" smtClean="0"/>
              <a:t>) etc.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b="1" dirty="0" smtClean="0"/>
              <a:t>Silicate ores: </a:t>
            </a:r>
            <a:r>
              <a:rPr lang="en-US" sz="2200" dirty="0" smtClean="0"/>
              <a:t>occur as silicates, e.g., </a:t>
            </a:r>
            <a:r>
              <a:rPr lang="en-US" sz="2200" dirty="0" err="1" smtClean="0"/>
              <a:t>spodumene</a:t>
            </a:r>
            <a:r>
              <a:rPr lang="en-US" sz="2200" dirty="0" smtClean="0"/>
              <a:t> [</a:t>
            </a:r>
            <a:r>
              <a:rPr lang="en-US" sz="2200" dirty="0" err="1" smtClean="0"/>
              <a:t>LiAl</a:t>
            </a:r>
            <a:r>
              <a:rPr lang="en-US" sz="2200" dirty="0" smtClean="0"/>
              <a:t> (SiO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)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], potash feldspar (K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O.Al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O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.6SiO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), beryl (3Beo.Al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O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.6SiO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) etc.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b="1" dirty="0" smtClean="0"/>
              <a:t>Nitrate ores: </a:t>
            </a:r>
            <a:r>
              <a:rPr lang="en-US" sz="2200" dirty="0" smtClean="0"/>
              <a:t>occur as nitrates, e.g., caliche (NaNO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), </a:t>
            </a:r>
            <a:r>
              <a:rPr lang="en-US" sz="2200" dirty="0" err="1" smtClean="0"/>
              <a:t>nitre</a:t>
            </a:r>
            <a:r>
              <a:rPr lang="en-US" sz="2200" dirty="0" smtClean="0"/>
              <a:t> (KNO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) etc.</a:t>
            </a:r>
            <a:endParaRPr lang="en-US" sz="2200" dirty="0"/>
          </a:p>
        </p:txBody>
      </p:sp>
      <p:grpSp>
        <p:nvGrpSpPr>
          <p:cNvPr id="4" name="Group 3"/>
          <p:cNvGrpSpPr/>
          <p:nvPr/>
        </p:nvGrpSpPr>
        <p:grpSpPr>
          <a:xfrm>
            <a:off x="6958474" y="881395"/>
            <a:ext cx="2185526" cy="5537488"/>
            <a:chOff x="6958474" y="881395"/>
            <a:chExt cx="2185526" cy="5537488"/>
          </a:xfrm>
        </p:grpSpPr>
        <p:pic>
          <p:nvPicPr>
            <p:cNvPr id="4100" name="Picture 4" descr="Image result for halideore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881395"/>
              <a:ext cx="1584960" cy="118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Image result for sulphate ore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2461419"/>
              <a:ext cx="1426464" cy="118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8" name="Picture 12" descr="Image result for silicate ores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9" t="22578" r="4640" b="21843"/>
            <a:stretch/>
          </p:blipFill>
          <p:spPr bwMode="auto">
            <a:xfrm>
              <a:off x="6958474" y="4041443"/>
              <a:ext cx="2185526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0" name="Picture 14" descr="Image result for nitrate ore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7679" y="5230163"/>
              <a:ext cx="1589196" cy="118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015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Steps of Metallurgy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0"/>
            <a:ext cx="8915400" cy="490696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dirty="0" smtClean="0"/>
              <a:t>Pulverization of ore (Size reduction)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Concentration of ore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Calcination &amp; roasting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Reduction of ore into metal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Refining / Purification of metal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220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Pulverization/Size reduction of ore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915400" cy="4708526"/>
          </a:xfrm>
        </p:spPr>
        <p:txBody>
          <a:bodyPr/>
          <a:lstStyle/>
          <a:p>
            <a:pPr algn="just"/>
            <a:r>
              <a:rPr lang="en-US" sz="2400" dirty="0" smtClean="0"/>
              <a:t>Ores occur as huge lumps in nature </a:t>
            </a:r>
          </a:p>
          <a:p>
            <a:pPr algn="just"/>
            <a:r>
              <a:rPr lang="en-US" sz="2400" dirty="0" smtClean="0"/>
              <a:t>These lumps are broken into small pieces and further converted into fine powders</a:t>
            </a:r>
          </a:p>
          <a:p>
            <a:pPr marL="274320" indent="-274320" algn="just">
              <a:buFont typeface="Arial" panose="020B0604020202020204" pitchFamily="34" charset="0"/>
              <a:buChar char="•"/>
            </a:pPr>
            <a:r>
              <a:rPr lang="en-US" sz="2400" dirty="0"/>
              <a:t>It leads to an increase in surface area per unit volume which enhances the rate of the reaction by allowing more sites for the reaction to take place</a:t>
            </a:r>
          </a:p>
          <a:p>
            <a:pPr marL="274320" indent="-27432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Moreover </a:t>
            </a:r>
            <a:r>
              <a:rPr lang="en-US" sz="2400" dirty="0"/>
              <a:t>handling of smaller size particles is much easier as compared to that of bigger particles</a:t>
            </a:r>
          </a:p>
          <a:p>
            <a:pPr algn="just"/>
            <a:endParaRPr lang="en-US" sz="2000" dirty="0"/>
          </a:p>
        </p:txBody>
      </p:sp>
      <p:pic>
        <p:nvPicPr>
          <p:cNvPr id="1026" name="Picture 2" descr="Image result for pulverization of 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4" y="4114800"/>
            <a:ext cx="237744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69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12718</TotalTime>
  <Words>1219</Words>
  <Application>Microsoft Office PowerPoint</Application>
  <PresentationFormat>A4 Paper (210x297 mm)</PresentationFormat>
  <Paragraphs>171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Wingdings</vt:lpstr>
      <vt:lpstr>FSH</vt:lpstr>
      <vt:lpstr>Lecture No. 28 Metallurgy</vt:lpstr>
      <vt:lpstr>Introduction</vt:lpstr>
      <vt:lpstr>Introduction</vt:lpstr>
      <vt:lpstr>Applications of metals</vt:lpstr>
      <vt:lpstr>Occurrence of elements</vt:lpstr>
      <vt:lpstr>Types of ores</vt:lpstr>
      <vt:lpstr>Types of ores</vt:lpstr>
      <vt:lpstr>Steps of Metallurgy</vt:lpstr>
      <vt:lpstr>Pulverization/Size reduction of ore</vt:lpstr>
      <vt:lpstr>Pulverization/Size reduction of ore</vt:lpstr>
      <vt:lpstr>Equipment for size reduction</vt:lpstr>
      <vt:lpstr>Equipment for size reduction</vt:lpstr>
      <vt:lpstr>Concentration of ore</vt:lpstr>
      <vt:lpstr>Concentration of ore</vt:lpstr>
      <vt:lpstr>Concentration of ore</vt:lpstr>
      <vt:lpstr>Concentration of ore</vt:lpstr>
      <vt:lpstr>Concentration of ore</vt:lpstr>
      <vt:lpstr>Concentration of ore</vt:lpstr>
      <vt:lpstr>Concentration of ore-Froth flotation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Manikanda</cp:lastModifiedBy>
  <cp:revision>1644</cp:revision>
  <dcterms:created xsi:type="dcterms:W3CDTF">2006-08-16T00:00:00Z</dcterms:created>
  <dcterms:modified xsi:type="dcterms:W3CDTF">2017-07-17T11:57:01Z</dcterms:modified>
</cp:coreProperties>
</file>