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../clipboard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../clipboard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../clipboard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../clipboard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29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Metallurgy</a:t>
            </a:r>
            <a:r>
              <a:rPr lang="en-IN" sz="3200" dirty="0" smtClean="0">
                <a:solidFill>
                  <a:srgbClr val="00B0F0"/>
                </a:solidFill>
              </a:rPr>
              <a:t/>
            </a:r>
            <a:br>
              <a:rPr lang="en-IN" sz="3200" dirty="0" smtClean="0">
                <a:solidFill>
                  <a:srgbClr val="00B0F0"/>
                </a:solidFill>
              </a:rPr>
            </a:b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2"/>
            <a:ext cx="8915400" cy="4876799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</a:p>
          <a:p>
            <a:pPr>
              <a:buNone/>
            </a:pPr>
            <a:endParaRPr lang="en-IN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Explain the need of metallurgical processes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Discuss roasting and calcination reactions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Describe the reduction of ore and refining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marL="457200" lvl="1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5913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Reduction of </a:t>
            </a:r>
            <a:r>
              <a:rPr lang="en-US" sz="3200" b="1" dirty="0" smtClean="0">
                <a:solidFill>
                  <a:srgbClr val="00B0F0"/>
                </a:solidFill>
              </a:rPr>
              <a:t>ore-Smelting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990600"/>
                <a:ext cx="8915400" cy="5135564"/>
              </a:xfrm>
            </p:spPr>
            <p:txBody>
              <a:bodyPr/>
              <a:lstStyle/>
              <a:p>
                <a:pPr algn="just"/>
                <a:r>
                  <a:rPr lang="en-US" sz="2400" dirty="0" smtClean="0"/>
                  <a:t>After concentration some impurities are still present in the ore which needs to be eliminated</a:t>
                </a:r>
              </a:p>
              <a:p>
                <a:pPr algn="just"/>
                <a:r>
                  <a:rPr lang="en-US" sz="2400" dirty="0" smtClean="0"/>
                  <a:t>Acidic (SnO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, P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O</a:t>
                </a:r>
                <a:r>
                  <a:rPr lang="en-US" sz="2400" baseline="-25000" dirty="0" smtClean="0"/>
                  <a:t>5</a:t>
                </a:r>
                <a:r>
                  <a:rPr lang="en-US" sz="2400" dirty="0" smtClean="0"/>
                  <a:t>) or basic (</a:t>
                </a:r>
                <a:r>
                  <a:rPr lang="en-US" sz="2400" dirty="0" err="1" smtClean="0"/>
                  <a:t>CaO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FeO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MgO</a:t>
                </a:r>
                <a:r>
                  <a:rPr lang="en-US" sz="2400" dirty="0" smtClean="0"/>
                  <a:t>) impurities are present</a:t>
                </a:r>
              </a:p>
              <a:p>
                <a:pPr algn="just"/>
                <a:r>
                  <a:rPr lang="en-US" sz="2400" dirty="0" smtClean="0"/>
                  <a:t>In this pyrometallurgical process ore is heated with a fuel and flex above the melting point</a:t>
                </a:r>
              </a:p>
              <a:p>
                <a:pPr marL="0" lvl="1" indent="0" algn="just">
                  <a:buNone/>
                </a:pPr>
                <a:r>
                  <a:rPr lang="en-US" sz="2400" dirty="0" smtClean="0"/>
                  <a:t>	E.g., </a:t>
                </a:r>
                <a:r>
                  <a:rPr lang="en-US" sz="2400" dirty="0"/>
                  <a:t>For haematite ore, coke is used as fuel and lime stone </a:t>
                </a:r>
                <a:r>
                  <a:rPr lang="en-US" sz="2400" dirty="0" smtClean="0"/>
                  <a:t>		(CaCO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 upon heating gives </a:t>
                </a:r>
                <a:r>
                  <a:rPr lang="en-US" sz="2400" dirty="0" err="1" smtClean="0"/>
                  <a:t>CaO</a:t>
                </a:r>
                <a:r>
                  <a:rPr lang="en-US" sz="2400" dirty="0" smtClean="0"/>
                  <a:t>) </a:t>
                </a:r>
                <a:r>
                  <a:rPr lang="en-US" sz="2400" dirty="0"/>
                  <a:t>is used as </a:t>
                </a:r>
                <a:r>
                  <a:rPr lang="en-US" sz="2400" dirty="0" smtClean="0"/>
                  <a:t>flux</a:t>
                </a:r>
              </a:p>
              <a:p>
                <a:pPr marL="342900" lvl="1" indent="-342900" algn="just">
                  <a:buFont typeface="Arial" charset="0"/>
                  <a:buChar char="•"/>
                </a:pP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	          2C </a:t>
                </a:r>
                <a:r>
                  <a:rPr lang="en-US" sz="2400" dirty="0"/>
                  <a:t>+ 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→ 2CO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Fe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O</a:t>
                </a:r>
                <a:r>
                  <a:rPr lang="en-US" sz="2400" baseline="-25000" dirty="0" smtClean="0"/>
                  <a:t>3</a:t>
                </a:r>
                <a:r>
                  <a:rPr lang="en-US" sz="2400" dirty="0"/>
                  <a:t>+ 3CO → 2 Fe + 3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lvl="1" indent="0" algn="just">
                  <a:buNone/>
                </a:pPr>
                <a:r>
                  <a:rPr lang="en-US" sz="24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𝐶𝑎𝑂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𝐶𝑎𝑆𝑖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𝑠𝑙𝑎𝑔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lvl="1" indent="-342900" algn="just">
                  <a:buFont typeface="Arial" charset="0"/>
                  <a:buChar char="•"/>
                </a:pPr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90600"/>
                <a:ext cx="8915400" cy="5135564"/>
              </a:xfrm>
              <a:blipFill rotWithShape="0">
                <a:blip r:embed="rId2"/>
                <a:stretch>
                  <a:fillRect l="-889" t="-950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smel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962400"/>
            <a:ext cx="297583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Reduction of ore-Smelting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914400"/>
                <a:ext cx="8915400" cy="5715000"/>
              </a:xfrm>
            </p:spPr>
            <p:txBody>
              <a:bodyPr/>
              <a:lstStyle/>
              <a:p>
                <a:pPr algn="just"/>
                <a:r>
                  <a:rPr lang="en-US" sz="2400" dirty="0" smtClean="0"/>
                  <a:t>Concentrated ore is mixed with coke or coal and a flux then heated strongly is known as smelting</a:t>
                </a:r>
              </a:p>
              <a:p>
                <a:pPr algn="just"/>
                <a:r>
                  <a:rPr lang="en-US" sz="2400" dirty="0" smtClean="0"/>
                  <a:t>Flux reacts with the impurities (acidic or basic) and forms a fusible mass which is known as slag (impurity layer)</a:t>
                </a:r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Flux + Infusible impurity 		Slag</a:t>
                </a:r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algn="just"/>
                <a:r>
                  <a:rPr lang="en-US" sz="2400" dirty="0" smtClean="0"/>
                  <a:t>For acidic impurity basic flux should be used and for basic impurity acidic flux should be used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	e.g., Tin stone (SnO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) contains SiO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acidic impurity so during 	smelting ore is mixed with coal and </a:t>
                </a:r>
                <a:r>
                  <a:rPr lang="en-US" sz="2400" dirty="0" err="1" smtClean="0"/>
                  <a:t>CaO</a:t>
                </a:r>
                <a:r>
                  <a:rPr lang="en-US" sz="2400" dirty="0" smtClean="0"/>
                  <a:t> (basic flux)</a:t>
                </a:r>
              </a:p>
              <a:p>
                <a:pPr marL="0" indent="0" algn="just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𝐶𝑎𝑂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𝐶𝑎𝑆𝑖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𝑠𝑙𝑎𝑔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14400"/>
                <a:ext cx="8915400" cy="5715000"/>
              </a:xfrm>
              <a:blipFill rotWithShape="0">
                <a:blip r:embed="rId2"/>
                <a:stretch>
                  <a:fillRect l="-889" t="-853" r="-1025" b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648200" y="2907268"/>
            <a:ext cx="1143000" cy="369332"/>
            <a:chOff x="3657600" y="2526268"/>
            <a:chExt cx="1143000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657600" y="2895600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4846" y="25262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Δ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133600"/>
            <a:ext cx="18179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Reduction of ore-Smelting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528796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Properties of slag:</a:t>
            </a:r>
          </a:p>
          <a:p>
            <a:pPr algn="just"/>
            <a:r>
              <a:rPr lang="en-US" sz="2400" dirty="0" smtClean="0"/>
              <a:t>It is a fusible or molten mass</a:t>
            </a:r>
          </a:p>
          <a:p>
            <a:pPr algn="just"/>
            <a:r>
              <a:rPr lang="en-US" sz="2400" dirty="0" smtClean="0"/>
              <a:t>Has lower melting point than ore so easily melts</a:t>
            </a:r>
          </a:p>
          <a:p>
            <a:pPr algn="just"/>
            <a:r>
              <a:rPr lang="en-US" sz="2400" dirty="0" smtClean="0"/>
              <a:t>Slag is lighter, immiscible molten layer</a:t>
            </a:r>
          </a:p>
          <a:p>
            <a:pPr algn="just"/>
            <a:r>
              <a:rPr lang="en-US" sz="2400" dirty="0" smtClean="0"/>
              <a:t>Slag floats over the metal layer so separation of slag is easier</a:t>
            </a:r>
          </a:p>
          <a:p>
            <a:pPr algn="just"/>
            <a:r>
              <a:rPr lang="en-US" sz="2400" dirty="0" smtClean="0"/>
              <a:t>Because slag floats on top it prevents oxidation of the metal</a:t>
            </a:r>
          </a:p>
          <a:p>
            <a:pPr algn="just"/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11262" y="4191000"/>
            <a:ext cx="6442138" cy="2286000"/>
            <a:chOff x="1711262" y="4191000"/>
            <a:chExt cx="6442138" cy="2286000"/>
          </a:xfrm>
        </p:grpSpPr>
        <p:pic>
          <p:nvPicPr>
            <p:cNvPr id="2050" name="Picture 2" descr="Image result for sla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221165"/>
              <a:ext cx="2438400" cy="225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la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1262" y="4191000"/>
              <a:ext cx="2594038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14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Refining/Purification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12836"/>
            <a:ext cx="8915400" cy="5287964"/>
          </a:xfrm>
        </p:spPr>
        <p:txBody>
          <a:bodyPr/>
          <a:lstStyle/>
          <a:p>
            <a:pPr algn="just"/>
            <a:r>
              <a:rPr lang="en-US" sz="2400" dirty="0" smtClean="0"/>
              <a:t>After concentration/smelting free metal is obtained</a:t>
            </a:r>
          </a:p>
          <a:p>
            <a:pPr algn="just"/>
            <a:r>
              <a:rPr lang="en-US" sz="2400" dirty="0" smtClean="0"/>
              <a:t>Metal still contains different types  of impurities such as other metals, non-metals, unreduced oxides or </a:t>
            </a:r>
            <a:r>
              <a:rPr lang="en-US" sz="2400" dirty="0" err="1" smtClean="0"/>
              <a:t>sulphides</a:t>
            </a:r>
            <a:r>
              <a:rPr lang="en-US" sz="2400" dirty="0" smtClean="0"/>
              <a:t>, slag etc.</a:t>
            </a:r>
          </a:p>
          <a:p>
            <a:pPr algn="just"/>
            <a:r>
              <a:rPr lang="en-US" sz="2400" dirty="0" smtClean="0"/>
              <a:t>Refining is performed to get pure form of metal by eliminating the impurities to the maximum extent</a:t>
            </a:r>
          </a:p>
          <a:p>
            <a:pPr algn="just"/>
            <a:r>
              <a:rPr lang="en-US" sz="2400" dirty="0" smtClean="0"/>
              <a:t>There are many physical, chemical, electrolytic methods available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1. Liquation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2. Fractional distillation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3. Electro-refining</a:t>
            </a:r>
            <a:endParaRPr lang="en-US" sz="2400" dirty="0"/>
          </a:p>
        </p:txBody>
      </p:sp>
      <p:pic>
        <p:nvPicPr>
          <p:cNvPr id="4098" name="Picture 2" descr="Image result for refining of me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/>
          <a:stretch/>
        </p:blipFill>
        <p:spPr bwMode="auto">
          <a:xfrm>
            <a:off x="6553200" y="3810000"/>
            <a:ext cx="2520403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Refining-Liquation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5135564"/>
          </a:xfrm>
        </p:spPr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It is a technique for separating constituents of an ore, a metal, or an alloy by partial melting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Used when the melting </a:t>
            </a:r>
            <a:r>
              <a:rPr lang="en-US" sz="2200" dirty="0" smtClean="0"/>
              <a:t>point </a:t>
            </a:r>
            <a:r>
              <a:rPr lang="en-US" sz="2200" dirty="0"/>
              <a:t>of the metal is lower than </a:t>
            </a:r>
            <a:r>
              <a:rPr lang="en-US" sz="2200" dirty="0" smtClean="0"/>
              <a:t>the impurities &amp; the </a:t>
            </a:r>
            <a:r>
              <a:rPr lang="en-US" sz="2200" dirty="0"/>
              <a:t>impurities are not miscible with the metal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Metals like Bi, Sn, Pb, Hg etc. are purified by this technique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Sloping floor of the </a:t>
            </a:r>
            <a:r>
              <a:rPr lang="en-US" sz="2200" dirty="0" err="1"/>
              <a:t>reverberatory</a:t>
            </a:r>
            <a:r>
              <a:rPr lang="en-US" sz="2200" dirty="0"/>
              <a:t> furnace is used to melt the crude metal, when </a:t>
            </a:r>
            <a:r>
              <a:rPr lang="en-US" sz="2200" dirty="0" smtClean="0"/>
              <a:t>the temperature reaches the melting point of the metal it starts to flow </a:t>
            </a:r>
            <a:r>
              <a:rPr lang="en-US" sz="2200" dirty="0"/>
              <a:t>down and impurities are left </a:t>
            </a:r>
            <a:r>
              <a:rPr lang="en-US" sz="2200" dirty="0" smtClean="0"/>
              <a:t>behind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Pure metal is collected separately</a:t>
            </a:r>
            <a:endParaRPr lang="en-US" sz="2200" dirty="0"/>
          </a:p>
          <a:p>
            <a:pPr algn="just"/>
            <a:endParaRPr lang="en-US" sz="2400" dirty="0"/>
          </a:p>
        </p:txBody>
      </p:sp>
      <p:pic>
        <p:nvPicPr>
          <p:cNvPr id="6146" name="Picture 2" descr="Image result for liqu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3560" r="4917" b="3107"/>
          <a:stretch/>
        </p:blipFill>
        <p:spPr bwMode="auto">
          <a:xfrm>
            <a:off x="3124200" y="4191000"/>
            <a:ext cx="4419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Refining-Fractional distillation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5211764"/>
          </a:xfrm>
        </p:spPr>
        <p:txBody>
          <a:bodyPr/>
          <a:lstStyle/>
          <a:p>
            <a:pPr algn="just"/>
            <a:r>
              <a:rPr lang="en-US" sz="2400" dirty="0" smtClean="0"/>
              <a:t>Using boiling point differences metals can be distilled and purified</a:t>
            </a:r>
          </a:p>
          <a:p>
            <a:pPr algn="just"/>
            <a:r>
              <a:rPr lang="en-US" sz="2400" dirty="0" smtClean="0"/>
              <a:t>Volatile metal and non-volatile impurities can be refined or </a:t>
            </a:r>
            <a:r>
              <a:rPr lang="en-US" sz="2400" i="1" dirty="0" smtClean="0"/>
              <a:t>vice-versa </a:t>
            </a:r>
          </a:p>
          <a:p>
            <a:pPr algn="just"/>
            <a:r>
              <a:rPr lang="en-US" sz="2400" dirty="0" smtClean="0"/>
              <a:t>e.g., Hg, Cd, Zn etc., any soft metals with low melting and boiling points can be distilled</a:t>
            </a:r>
          </a:p>
          <a:p>
            <a:pPr algn="just"/>
            <a:r>
              <a:rPr lang="en-US" sz="2400" dirty="0" smtClean="0"/>
              <a:t>When temperature reaches the boiling point of the metal it vaporizes and the impurities are left behind in solid state </a:t>
            </a:r>
          </a:p>
          <a:p>
            <a:pPr algn="just"/>
            <a:r>
              <a:rPr lang="en-US" sz="2400" dirty="0" smtClean="0"/>
              <a:t>Metal vapors will be condensed separately and the pure metal (99.99%) can be obtained  </a:t>
            </a:r>
          </a:p>
          <a:p>
            <a:pPr algn="just"/>
            <a:endParaRPr lang="en-US" sz="2400" dirty="0"/>
          </a:p>
        </p:txBody>
      </p:sp>
      <p:pic>
        <p:nvPicPr>
          <p:cNvPr id="7170" name="Picture 2" descr="Image result for metal distilla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76" b="29792"/>
          <a:stretch/>
        </p:blipFill>
        <p:spPr bwMode="auto">
          <a:xfrm>
            <a:off x="5181600" y="4724400"/>
            <a:ext cx="3280987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6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Electro-refining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83076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</a:t>
            </a:r>
            <a:r>
              <a:rPr lang="en-US" sz="2400" dirty="0" smtClean="0"/>
              <a:t>method is </a:t>
            </a:r>
            <a:r>
              <a:rPr lang="en-US" sz="2400" dirty="0"/>
              <a:t>an electrolysis of a metal containing ore or compound to obtain metal of very high </a:t>
            </a:r>
            <a:r>
              <a:rPr lang="en-US" sz="2400" dirty="0" smtClean="0"/>
              <a:t>purity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Metals </a:t>
            </a:r>
            <a:r>
              <a:rPr lang="en-US" sz="2400" dirty="0" smtClean="0"/>
              <a:t>such as Cu</a:t>
            </a:r>
            <a:r>
              <a:rPr lang="en-US" sz="2400" dirty="0"/>
              <a:t>, Ag, Au, </a:t>
            </a:r>
            <a:r>
              <a:rPr lang="en-US" sz="2400" dirty="0" smtClean="0"/>
              <a:t>Zn, </a:t>
            </a:r>
            <a:r>
              <a:rPr lang="en-US" sz="2400" dirty="0"/>
              <a:t>Sn, Pb,</a:t>
            </a:r>
            <a:r>
              <a:rPr lang="en-US" sz="2400" dirty="0" smtClean="0"/>
              <a:t> </a:t>
            </a:r>
            <a:r>
              <a:rPr lang="en-US" sz="2400" dirty="0"/>
              <a:t>Ni etc. are purified by </a:t>
            </a:r>
            <a:r>
              <a:rPr lang="en-US" sz="2400" dirty="0" smtClean="0"/>
              <a:t>the electro-refining process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In this method, anode </a:t>
            </a:r>
            <a:r>
              <a:rPr lang="en-US" sz="2400" dirty="0" smtClean="0"/>
              <a:t>(+</a:t>
            </a:r>
            <a:r>
              <a:rPr lang="en-US" sz="2400" dirty="0" err="1" smtClean="0"/>
              <a:t>ve</a:t>
            </a:r>
            <a:r>
              <a:rPr lang="en-US" sz="2400" dirty="0" smtClean="0"/>
              <a:t> electrode) is </a:t>
            </a:r>
            <a:r>
              <a:rPr lang="en-US" sz="2400" dirty="0"/>
              <a:t>made of impure metal while the </a:t>
            </a:r>
            <a:r>
              <a:rPr lang="en-US" sz="2400" dirty="0" smtClean="0"/>
              <a:t>cathode (-</a:t>
            </a:r>
            <a:r>
              <a:rPr lang="en-US" sz="2400" dirty="0" err="1" smtClean="0"/>
              <a:t>ve</a:t>
            </a:r>
            <a:r>
              <a:rPr lang="en-US" sz="2400" dirty="0" smtClean="0"/>
              <a:t> electrode) </a:t>
            </a:r>
            <a:r>
              <a:rPr lang="en-US" sz="2400" dirty="0"/>
              <a:t>is made of pure metal (a rod or sheet</a:t>
            </a:r>
            <a:r>
              <a:rPr lang="en-US" sz="2400" dirty="0" smtClean="0"/>
              <a:t>) of the electrolytic cell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Electrolytic solution consists </a:t>
            </a:r>
            <a:endParaRPr lang="en-US" sz="2400" dirty="0" smtClean="0"/>
          </a:p>
          <a:p>
            <a:pPr marL="0" lvl="1" indent="0" algn="just">
              <a:buNone/>
            </a:pPr>
            <a:r>
              <a:rPr lang="en-US" sz="2400" dirty="0" smtClean="0"/>
              <a:t>     of </a:t>
            </a:r>
            <a:r>
              <a:rPr lang="en-US" sz="2400" dirty="0"/>
              <a:t>a soluble salt </a:t>
            </a:r>
            <a:r>
              <a:rPr lang="en-US" sz="2400" dirty="0" smtClean="0"/>
              <a:t>of </a:t>
            </a:r>
            <a:r>
              <a:rPr lang="en-US" sz="2400" dirty="0"/>
              <a:t>the metal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257800" y="3592501"/>
            <a:ext cx="3733800" cy="3039710"/>
            <a:chOff x="5562600" y="3592501"/>
            <a:chExt cx="3429000" cy="3039710"/>
          </a:xfrm>
        </p:grpSpPr>
        <p:pic>
          <p:nvPicPr>
            <p:cNvPr id="4" name="Picture 2" descr="http://www.everythingmaths.co.za/science/grade-12/13-electrochemical-reactions/pspictures/fe1549525f1625f2247caa5f9f6a2f8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592501"/>
              <a:ext cx="3429000" cy="3039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196189" y="5842959"/>
              <a:ext cx="795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(Pure Cu)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1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Electro-refining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990600"/>
                <a:ext cx="8915400" cy="5059364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On passing electricity, the pure metal gets deposited on the cathode </a:t>
                </a:r>
                <a:r>
                  <a:rPr lang="en-US" sz="2400" dirty="0" smtClean="0"/>
                  <a:t>after reduction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While </a:t>
                </a:r>
                <a:r>
                  <a:rPr lang="en-US" sz="2400" dirty="0"/>
                  <a:t>the insoluble impurities settle down below the anode as anode mud </a:t>
                </a:r>
                <a:r>
                  <a:rPr lang="en-US" sz="2400" dirty="0" smtClean="0"/>
                  <a:t>/anode sludge or soluble impurities present in the solution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	At anode (oxidation),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	At cathode (reduction),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m:rPr>
                          <m:nor/>
                        </m:rPr>
                        <a:rPr lang="en-US" sz="2400" dirty="0"/>
                        <m:t>(</m:t>
                      </m:r>
                      <m:r>
                        <m:rPr>
                          <m:nor/>
                        </m:rPr>
                        <a:rPr lang="en-US" sz="2400" dirty="0"/>
                        <m:t>pure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Thus electrolysis yields high purity metal at cathode</a:t>
                </a: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90600"/>
                <a:ext cx="8915400" cy="5059364"/>
              </a:xfrm>
              <a:blipFill rotWithShape="0">
                <a:blip r:embed="rId2"/>
                <a:stretch>
                  <a:fillRect l="-889" t="-965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3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1"/>
            <a:ext cx="8915400" cy="5135564"/>
          </a:xfrm>
        </p:spPr>
        <p:txBody>
          <a:bodyPr/>
          <a:lstStyle/>
          <a:p>
            <a:pPr algn="just"/>
            <a:r>
              <a:rPr lang="en-US" sz="2400" dirty="0"/>
              <a:t>Heating concentrated ore below its melting point in the absence of oxygen </a:t>
            </a:r>
            <a:r>
              <a:rPr lang="en-US" sz="2400" dirty="0" smtClean="0"/>
              <a:t>is calcination</a:t>
            </a:r>
          </a:p>
          <a:p>
            <a:pPr algn="just"/>
            <a:r>
              <a:rPr lang="en-US" sz="2400" dirty="0" smtClean="0"/>
              <a:t>Heating </a:t>
            </a:r>
            <a:r>
              <a:rPr lang="en-US" sz="2400" dirty="0"/>
              <a:t>concentrated ore below its melting point in the presence of </a:t>
            </a:r>
            <a:r>
              <a:rPr lang="en-US" sz="2400" dirty="0" smtClean="0"/>
              <a:t>oxygen is roasting </a:t>
            </a:r>
          </a:p>
          <a:p>
            <a:pPr algn="just"/>
            <a:r>
              <a:rPr lang="en-US" sz="2400" dirty="0" smtClean="0"/>
              <a:t>Metal oxides can be reduced to free metals by smelting, </a:t>
            </a:r>
            <a:r>
              <a:rPr lang="en-US" sz="2400" dirty="0" err="1" smtClean="0"/>
              <a:t>aluminothermic</a:t>
            </a:r>
            <a:r>
              <a:rPr lang="en-US" sz="2400" dirty="0" smtClean="0"/>
              <a:t> process, reduction using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water gas, CO, coke etc.  </a:t>
            </a:r>
          </a:p>
          <a:p>
            <a:pPr algn="just"/>
            <a:r>
              <a:rPr lang="en-US" sz="2400" dirty="0" smtClean="0"/>
              <a:t>Using same methods other ores such as </a:t>
            </a:r>
            <a:r>
              <a:rPr lang="en-US" sz="2400" dirty="0" err="1" smtClean="0"/>
              <a:t>sulphides</a:t>
            </a:r>
            <a:r>
              <a:rPr lang="en-US" sz="2400" dirty="0" smtClean="0"/>
              <a:t>, </a:t>
            </a:r>
            <a:r>
              <a:rPr lang="en-US" sz="2400" dirty="0" err="1" smtClean="0"/>
              <a:t>sulpahtes</a:t>
            </a:r>
            <a:r>
              <a:rPr lang="en-US" sz="2400" dirty="0" smtClean="0"/>
              <a:t>, halides etc. can be reduced to free metals</a:t>
            </a:r>
          </a:p>
          <a:p>
            <a:pPr algn="just"/>
            <a:r>
              <a:rPr lang="en-US" sz="2400" dirty="0" smtClean="0"/>
              <a:t>After concentration  metals are refined to get higher purity</a:t>
            </a:r>
          </a:p>
          <a:p>
            <a:pPr algn="just"/>
            <a:r>
              <a:rPr lang="en-US" sz="2400" dirty="0" smtClean="0"/>
              <a:t>Different physical, chemical and electrochemical methods such as liquation, fractional distillation, electrorefining etc. are used to refine the metals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210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34695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Calcination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br>
              <a:rPr lang="en-US" sz="3200" dirty="0" smtClean="0">
                <a:solidFill>
                  <a:srgbClr val="00B0F0"/>
                </a:solidFill>
              </a:rPr>
            </a:br>
            <a:endParaRPr lang="en-US" sz="3200" dirty="0" smtClean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457200" y="990600"/>
                <a:ext cx="8667750" cy="4876800"/>
              </a:xfrm>
              <a:noFill/>
              <a:ln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74320" indent="-274320" algn="just" eaLnBrk="1" hangingPunct="1">
                  <a:spcBef>
                    <a:spcPts val="600"/>
                  </a:spcBef>
                </a:pPr>
                <a:r>
                  <a:rPr lang="en-US" sz="2400" dirty="0" smtClean="0"/>
                  <a:t>Heating concentrated ore below its melting point in the absence of oxygen or limited supply of oxygen </a:t>
                </a:r>
              </a:p>
              <a:p>
                <a:pPr marL="274320" indent="-274320" algn="just" eaLnBrk="1" hangingPunct="1">
                  <a:spcBef>
                    <a:spcPts val="600"/>
                  </a:spcBef>
                </a:pPr>
                <a:endParaRPr lang="en-US" sz="2400" dirty="0" smtClean="0"/>
              </a:p>
              <a:p>
                <a:pPr marL="274320" indent="-274320" algn="just" eaLnBrk="1" hangingPunct="1">
                  <a:spcBef>
                    <a:spcPts val="600"/>
                  </a:spcBef>
                </a:pPr>
                <a:endParaRPr lang="en-US" sz="2400" dirty="0"/>
              </a:p>
              <a:p>
                <a:pPr marL="457200" indent="-457200" algn="just" eaLnBrk="1" hangingPunct="1">
                  <a:spcBef>
                    <a:spcPts val="600"/>
                  </a:spcBef>
                  <a:buAutoNum type="alphaLcParenBoth"/>
                </a:pPr>
                <a:r>
                  <a:rPr lang="en-US" sz="2400" dirty="0" smtClean="0"/>
                  <a:t>Carbonate ores can be decomposed to form oxides</a:t>
                </a:r>
                <a:endParaRPr lang="en-US" sz="2400" dirty="0"/>
              </a:p>
              <a:p>
                <a:pPr marL="0" indent="0" algn="just" eaLnBrk="1" hangingPunct="1">
                  <a:spcBef>
                    <a:spcPts val="600"/>
                  </a:spcBef>
                  <a:buNone/>
                </a:pPr>
                <a:r>
                  <a:rPr lang="en-US" sz="2400" dirty="0" smtClean="0"/>
                  <a:t>	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𝐹𝑒𝐶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pPr marL="0" indent="0" algn="just" eaLnBrk="1" hangingPunct="1">
                  <a:spcBef>
                    <a:spcPts val="600"/>
                  </a:spcBef>
                  <a:buNone/>
                </a:pPr>
                <a:endParaRPr lang="en-US" sz="2400" dirty="0" smtClean="0"/>
              </a:p>
              <a:p>
                <a:pPr marL="0" indent="0" algn="just" eaLnBrk="1" hangingPunct="1">
                  <a:spcBef>
                    <a:spcPts val="600"/>
                  </a:spcBef>
                  <a:buNone/>
                </a:pPr>
                <a:r>
                  <a:rPr lang="en-US" sz="2400" dirty="0" smtClean="0"/>
                  <a:t>(b) Water can be removed from hydrated ore</a:t>
                </a:r>
              </a:p>
              <a:p>
                <a:pPr marL="0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 eaLnBrk="1" hangingPunct="1">
                  <a:spcBef>
                    <a:spcPts val="600"/>
                  </a:spcBef>
                  <a:buNone/>
                </a:pPr>
                <a:endParaRPr lang="en-US" sz="2400" dirty="0" smtClean="0"/>
              </a:p>
              <a:p>
                <a:pPr marL="0" indent="0" algn="just" eaLnBrk="1" hangingPunct="1">
                  <a:spcBef>
                    <a:spcPts val="600"/>
                  </a:spcBef>
                  <a:buNone/>
                </a:pPr>
                <a:r>
                  <a:rPr lang="en-US" sz="2400" dirty="0" smtClean="0"/>
                  <a:t>(c) Volatile impurities if present can also be eliminated</a:t>
                </a:r>
              </a:p>
            </p:txBody>
          </p:sp>
        </mc:Choice>
        <mc:Fallback xmlns="">
          <p:sp>
            <p:nvSpPr>
              <p:cNvPr id="307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0" y="990600"/>
                <a:ext cx="8667750" cy="4876800"/>
              </a:xfrm>
              <a:blipFill rotWithShape="0">
                <a:blip r:embed="rId2"/>
                <a:stretch>
                  <a:fillRect l="-1125" t="-1000" r="-1055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700046" y="31358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pic>
        <p:nvPicPr>
          <p:cNvPr id="1026" name="Picture 2" descr="Image result for calcin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81149"/>
            <a:ext cx="228600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1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Roasting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6705600" cy="5333999"/>
              </a:xfrm>
            </p:spPr>
            <p:txBody>
              <a:bodyPr/>
              <a:lstStyle/>
              <a:p>
                <a:pPr algn="just"/>
                <a:r>
                  <a:rPr lang="en-US" sz="2400" dirty="0" smtClean="0"/>
                  <a:t>Heating concentrated ore below its melting point in the presence </a:t>
                </a:r>
                <a:r>
                  <a:rPr lang="en-US" sz="2400" dirty="0"/>
                  <a:t>of </a:t>
                </a:r>
                <a:r>
                  <a:rPr lang="en-US" sz="2400" dirty="0" smtClean="0"/>
                  <a:t>oxygen</a:t>
                </a:r>
              </a:p>
              <a:p>
                <a:pPr algn="just"/>
                <a:endParaRPr lang="en-US" sz="2400" dirty="0" smtClean="0"/>
              </a:p>
              <a:p>
                <a:pPr algn="just"/>
                <a:r>
                  <a:rPr lang="en-US" sz="2400" dirty="0" smtClean="0"/>
                  <a:t>At moderate temperatures,</a:t>
                </a:r>
              </a:p>
              <a:p>
                <a:pPr marL="0" indent="0" algn="just">
                  <a:buNone/>
                </a:pP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𝑍𝑛𝑆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𝑠𝑜𝑚𝑒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𝑝𝑜𝑟𝑡𝑖𝑜𝑛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𝑍𝑛𝑂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𝑍𝑛𝑆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𝑟𝑒𝑚𝑎𝑖𝑛𝑖𝑛𝑔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𝑝𝑜𝑟𝑡𝑖𝑜𝑛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𝑍𝑛𝑆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algn="just"/>
                <a:r>
                  <a:rPr lang="en-US" sz="2400" dirty="0" smtClean="0"/>
                  <a:t>At high temperatures,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𝑍𝑛𝑆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𝑍𝑛𝑂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algn="just"/>
                <a:r>
                  <a:rPr lang="en-US" sz="2400" dirty="0" smtClean="0"/>
                  <a:t>When heated strongly some metals like Cu, Pb, Hg, Sb etc. are reduced to their metals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𝐻𝑔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sz="2400" dirty="0" smtClean="0"/>
                  <a:t>Roasting removes volatile and easily </a:t>
                </a:r>
                <a:r>
                  <a:rPr lang="en-US" sz="2400" dirty="0" err="1" smtClean="0"/>
                  <a:t>oxidisable</a:t>
                </a:r>
                <a:r>
                  <a:rPr lang="en-US" sz="2400" dirty="0" smtClean="0"/>
                  <a:t> impurities  such as </a:t>
                </a:r>
                <a:r>
                  <a:rPr lang="en-US" sz="2400" dirty="0" err="1" smtClean="0"/>
                  <a:t>As</a:t>
                </a:r>
                <a:r>
                  <a:rPr lang="en-US" sz="2400" dirty="0" smtClean="0"/>
                  <a:t>, S, P etc.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6705600" cy="5333999"/>
              </a:xfrm>
              <a:blipFill rotWithShape="0">
                <a:blip r:embed="rId2"/>
                <a:stretch>
                  <a:fillRect l="-1182" t="-915" r="-1364" b="-9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52600"/>
            <a:ext cx="2667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Calcination and Roasting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5800" y="1143000"/>
              <a:ext cx="8724900" cy="566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62450"/>
                    <a:gridCol w="4362450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u="sng" dirty="0" smtClean="0">
                              <a:solidFill>
                                <a:schemeClr val="tx1"/>
                              </a:solidFill>
                            </a:rPr>
                            <a:t>Calcination</a:t>
                          </a:r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u="sng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Roasting</a:t>
                          </a:r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</a:tr>
                  <a:tr h="4645259"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400" dirty="0" smtClean="0"/>
                            <a:t>Ore is heated in the absence of air</a:t>
                          </a:r>
                        </a:p>
                        <a:p>
                          <a:pPr algn="l"/>
                          <a:endParaRPr lang="en-US" sz="2400" dirty="0" smtClean="0"/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2400" dirty="0" smtClean="0"/>
                            <a:t>Mostly </a:t>
                          </a:r>
                          <a:r>
                            <a:rPr lang="en-US" sz="2400" dirty="0" err="1" smtClean="0"/>
                            <a:t>sulphide</a:t>
                          </a:r>
                          <a:r>
                            <a:rPr lang="en-US" sz="2400" dirty="0" smtClean="0"/>
                            <a:t> ores are used</a:t>
                          </a:r>
                        </a:p>
                        <a:p>
                          <a:pPr algn="l"/>
                          <a:endParaRPr lang="en-US" sz="2400" dirty="0" smtClean="0"/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2400" dirty="0" smtClean="0"/>
                            <a:t>SO</a:t>
                          </a:r>
                          <a:r>
                            <a:rPr lang="en-US" sz="2400" baseline="-25000" dirty="0" smtClean="0"/>
                            <a:t>2</a:t>
                          </a:r>
                          <a:r>
                            <a:rPr lang="en-US" sz="2400" dirty="0" smtClean="0"/>
                            <a:t> is produced as a side product</a:t>
                          </a:r>
                        </a:p>
                        <a:p>
                          <a:pPr algn="l"/>
                          <a:endParaRPr lang="en-US" sz="2400" dirty="0" smtClean="0"/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2400" dirty="0" smtClean="0"/>
                            <a:t>Metal can not be directly produced</a:t>
                          </a:r>
                        </a:p>
                        <a:p>
                          <a:pPr algn="l"/>
                          <a:endParaRPr lang="en-US" sz="2400" dirty="0" smtClean="0"/>
                        </a:p>
                        <a:p>
                          <a:pPr algn="l"/>
                          <a:endParaRPr lang="en-US" sz="2400" dirty="0" smtClean="0"/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2400" dirty="0" smtClean="0"/>
                            <a:t>Volatile impurities can be eliminated</a:t>
                          </a:r>
                        </a:p>
                        <a:p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>
                              <a:latin typeface="+mn-lt"/>
                            </a:rPr>
                            <a:t>Ore is heated in the presence of air</a:t>
                          </a:r>
                        </a:p>
                        <a:p>
                          <a:pPr marL="342900" indent="-342900" algn="l">
                            <a:buFont typeface="Arial" panose="020B0604020202020204" pitchFamily="34" charset="0"/>
                            <a:buChar char="•"/>
                          </a:pPr>
                          <a:endParaRPr lang="en-US" sz="2400" dirty="0" smtClean="0">
                            <a:latin typeface="+mn-lt"/>
                          </a:endParaRPr>
                        </a:p>
                        <a:p>
                          <a:pPr algn="l"/>
                          <a:r>
                            <a:rPr lang="en-US" sz="2400" dirty="0" smtClean="0">
                              <a:latin typeface="+mn-lt"/>
                            </a:rPr>
                            <a:t>Mostly carbonates are used</a:t>
                          </a:r>
                        </a:p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:endParaRPr lang="en-US" sz="2400" dirty="0" smtClean="0">
                            <a:latin typeface="+mn-lt"/>
                          </a:endParaRPr>
                        </a:p>
                        <a:p>
                          <a:pPr algn="l"/>
                          <a:r>
                            <a:rPr lang="en-US" sz="2400" dirty="0" smtClean="0">
                              <a:latin typeface="+mn-lt"/>
                            </a:rPr>
                            <a:t>CO</a:t>
                          </a:r>
                          <a:r>
                            <a:rPr lang="en-US" sz="2400" baseline="-25000" dirty="0" smtClean="0">
                              <a:latin typeface="+mn-lt"/>
                            </a:rPr>
                            <a:t>2</a:t>
                          </a:r>
                          <a:r>
                            <a:rPr lang="en-US" sz="24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400" dirty="0">
                              <a:latin typeface="+mn-lt"/>
                            </a:rPr>
                            <a:t>is produced as a side </a:t>
                          </a:r>
                          <a:r>
                            <a:rPr lang="en-US" sz="2400" dirty="0" smtClean="0">
                              <a:latin typeface="+mn-lt"/>
                            </a:rPr>
                            <a:t>product</a:t>
                          </a:r>
                        </a:p>
                        <a:p>
                          <a:pPr marL="342900" indent="-342900" algn="l">
                            <a:buFont typeface="Arial" panose="020B0604020202020204" pitchFamily="34" charset="0"/>
                            <a:buChar char="•"/>
                          </a:pPr>
                          <a:endParaRPr lang="en-US" sz="2400" dirty="0">
                            <a:latin typeface="+mn-lt"/>
                          </a:endParaRPr>
                        </a:p>
                        <a:p>
                          <a:pPr algn="l"/>
                          <a:r>
                            <a:rPr lang="en-US" sz="2400" dirty="0" smtClean="0">
                              <a:latin typeface="+mn-lt"/>
                            </a:rPr>
                            <a:t>Directly metal can be produced in some cases, </a:t>
                          </a:r>
                        </a:p>
                        <a:p>
                          <a:pPr mar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𝐻𝑔𝑆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𝐻𝑔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dirty="0" smtClean="0">
                            <a:latin typeface="+mn-lt"/>
                          </a:endParaRPr>
                        </a:p>
                        <a:p>
                          <a:pPr algn="l"/>
                          <a:endParaRPr lang="en-US" sz="2400" dirty="0" smtClean="0">
                            <a:latin typeface="+mn-lt"/>
                          </a:endParaRPr>
                        </a:p>
                        <a:p>
                          <a:pPr algn="l"/>
                          <a:r>
                            <a:rPr lang="en-US" sz="2400" dirty="0" smtClean="0">
                              <a:latin typeface="+mn-lt"/>
                            </a:rPr>
                            <a:t>Volatile and </a:t>
                          </a:r>
                          <a:r>
                            <a:rPr lang="en-US" sz="2400" dirty="0" err="1" smtClean="0">
                              <a:latin typeface="+mn-lt"/>
                            </a:rPr>
                            <a:t>oxidisable</a:t>
                          </a:r>
                          <a:r>
                            <a:rPr lang="en-US" sz="2400" dirty="0" smtClean="0">
                              <a:latin typeface="+mn-lt"/>
                            </a:rPr>
                            <a:t> impurities can be eliminated</a:t>
                          </a:r>
                          <a:endParaRPr lang="en-US" sz="2400" dirty="0">
                            <a:latin typeface="+mn-lt"/>
                          </a:endParaRPr>
                        </a:p>
                        <a:p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5800" y="1143000"/>
              <a:ext cx="8724900" cy="566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62450"/>
                    <a:gridCol w="4362450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u="sng" dirty="0" smtClean="0">
                              <a:solidFill>
                                <a:schemeClr val="tx1"/>
                              </a:solidFill>
                            </a:rPr>
                            <a:t>Calcination</a:t>
                          </a:r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u="sng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Roasting</a:t>
                          </a:r>
                          <a:endParaRPr lang="en-US" sz="2200" dirty="0"/>
                        </a:p>
                      </a:txBody>
                      <a:tcPr>
                        <a:noFill/>
                      </a:tcPr>
                    </a:tc>
                  </a:tr>
                  <a:tr h="5212080"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400" dirty="0" smtClean="0"/>
                            <a:t>Ore is heated in the absence of air</a:t>
                          </a:r>
                        </a:p>
                        <a:p>
                          <a:pPr algn="l"/>
                          <a:endParaRPr lang="en-US" sz="2400" dirty="0" smtClean="0"/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2400" dirty="0" smtClean="0"/>
                            <a:t>Mostly </a:t>
                          </a:r>
                          <a:r>
                            <a:rPr lang="en-US" sz="2400" dirty="0" err="1" smtClean="0"/>
                            <a:t>sulphide</a:t>
                          </a:r>
                          <a:r>
                            <a:rPr lang="en-US" sz="2400" dirty="0" smtClean="0"/>
                            <a:t> ores are used</a:t>
                          </a:r>
                        </a:p>
                        <a:p>
                          <a:pPr algn="l"/>
                          <a:endParaRPr lang="en-US" sz="2400" dirty="0" smtClean="0"/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2400" dirty="0" smtClean="0"/>
                            <a:t>SO</a:t>
                          </a:r>
                          <a:r>
                            <a:rPr lang="en-US" sz="2400" baseline="-25000" dirty="0" smtClean="0"/>
                            <a:t>2</a:t>
                          </a:r>
                          <a:r>
                            <a:rPr lang="en-US" sz="2400" dirty="0" smtClean="0"/>
                            <a:t> is produced as a side product</a:t>
                          </a:r>
                        </a:p>
                        <a:p>
                          <a:pPr algn="l"/>
                          <a:endParaRPr lang="en-US" sz="2400" dirty="0" smtClean="0"/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2400" dirty="0" smtClean="0"/>
                            <a:t>Metal can not be directly produced</a:t>
                          </a:r>
                        </a:p>
                        <a:p>
                          <a:pPr algn="l"/>
                          <a:endParaRPr lang="en-US" sz="2400" dirty="0" smtClean="0"/>
                        </a:p>
                        <a:p>
                          <a:pPr algn="l"/>
                          <a:endParaRPr lang="en-US" sz="2400" dirty="0" smtClean="0"/>
                        </a:p>
                        <a:p>
                          <a:pPr marL="0" indent="0" algn="l">
                            <a:buNone/>
                          </a:pPr>
                          <a:r>
                            <a:rPr lang="en-US" sz="2400" dirty="0" smtClean="0"/>
                            <a:t>Volatile impurities can be eliminated</a:t>
                          </a:r>
                        </a:p>
                        <a:p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40" t="-9463" r="-559" b="-23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9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Reduction of 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914401"/>
                <a:ext cx="8915400" cy="52117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Reduction of metallic oxides</a:t>
                </a:r>
                <a:r>
                  <a:rPr lang="en-US" sz="2400" dirty="0" smtClean="0"/>
                  <a:t>:</a:t>
                </a:r>
              </a:p>
              <a:p>
                <a:pPr algn="just"/>
                <a:r>
                  <a:rPr lang="en-US" sz="2400" dirty="0" smtClean="0"/>
                  <a:t>Reduction of metallic oxides to free metals using aluminum is known as Gold-Schmidt’s </a:t>
                </a:r>
                <a:r>
                  <a:rPr lang="en-US" sz="2400" dirty="0" err="1" smtClean="0"/>
                  <a:t>aluminothermic</a:t>
                </a:r>
                <a:r>
                  <a:rPr lang="en-US" sz="2400" dirty="0" smtClean="0"/>
                  <a:t> process</a:t>
                </a:r>
              </a:p>
              <a:p>
                <a:pPr algn="just"/>
                <a:r>
                  <a:rPr lang="en-US" sz="2400" dirty="0" smtClean="0"/>
                  <a:t>Metal oxide is heated along with Al-powder</a:t>
                </a:r>
              </a:p>
              <a:p>
                <a:pPr algn="just"/>
                <a:r>
                  <a:rPr lang="en-US" sz="2400" dirty="0" smtClean="0"/>
                  <a:t>Exothermic reaction &amp; liberated excess heat  helps to melt the metals</a:t>
                </a:r>
              </a:p>
              <a:p>
                <a:pPr algn="just"/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𝑀𝑛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→3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→6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algn="just"/>
                <a:endParaRPr lang="en-US" sz="2400" dirty="0" smtClean="0"/>
              </a:p>
              <a:p>
                <a:pPr algn="just"/>
                <a:r>
                  <a:rPr lang="en-US" sz="2400" dirty="0" smtClean="0"/>
                  <a:t>Similarly using other metals such as Na, K, Mg, Ca etc. reduction of metal oxides to free metals can be achieved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14401"/>
                <a:ext cx="8915400" cy="5211764"/>
              </a:xfrm>
              <a:blipFill rotWithShape="0">
                <a:blip r:embed="rId2"/>
                <a:stretch>
                  <a:fillRect l="-1025" t="-936" r="-1025" b="-8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Image result for aluminothermic pro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290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4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Reduction of 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066801"/>
                <a:ext cx="8915400" cy="50593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Reduction of metal oxides using H</a:t>
                </a:r>
                <a:r>
                  <a:rPr lang="en-US" sz="2400" b="1" baseline="-25000" dirty="0" smtClean="0"/>
                  <a:t>2</a:t>
                </a:r>
                <a:r>
                  <a:rPr lang="en-US" sz="2400" b="1" dirty="0" smtClean="0"/>
                  <a:t> or water gas (CO + H</a:t>
                </a:r>
                <a:r>
                  <a:rPr lang="en-US" sz="2400" b="1" baseline="-25000" dirty="0" smtClean="0"/>
                  <a:t>2</a:t>
                </a:r>
                <a:r>
                  <a:rPr lang="en-US" sz="2400" b="1" dirty="0" smtClean="0"/>
                  <a:t>)</a:t>
                </a:r>
              </a:p>
              <a:p>
                <a:pPr algn="just"/>
                <a:r>
                  <a:rPr lang="en-US" sz="2400" dirty="0"/>
                  <a:t>Water gas or hydrogen can be used for the reduction</a:t>
                </a:r>
              </a:p>
              <a:p>
                <a:pPr algn="just"/>
                <a:r>
                  <a:rPr lang="en-US" sz="2400" dirty="0" smtClean="0"/>
                  <a:t>Metals which are less electropositive than H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can be reduced</a:t>
                </a:r>
              </a:p>
              <a:p>
                <a:pPr algn="just"/>
                <a:r>
                  <a:rPr lang="en-US" sz="2400" dirty="0" smtClean="0"/>
                  <a:t>Group 1, group 2 metals, Al and Zn can not be reduced because of their high electropositivity </a:t>
                </a:r>
              </a:p>
              <a:p>
                <a:pPr algn="just"/>
                <a:endParaRPr lang="en-US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𝐶𝑢𝑂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𝐴𝑔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𝑁𝑖𝑂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066801"/>
                <a:ext cx="8915400" cy="5059364"/>
              </a:xfrm>
              <a:blipFill rotWithShape="0">
                <a:blip r:embed="rId2"/>
                <a:stretch>
                  <a:fillRect l="-1025" t="-964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Reduction of 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990600"/>
                <a:ext cx="8915400" cy="50593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Reduction by CO:</a:t>
                </a:r>
              </a:p>
              <a:p>
                <a:pPr algn="just"/>
                <a:r>
                  <a:rPr lang="en-US" sz="2400" dirty="0" smtClean="0"/>
                  <a:t>CO is used to reduce metal oxides  to metals</a:t>
                </a:r>
              </a:p>
              <a:p>
                <a:pPr algn="just"/>
                <a:r>
                  <a:rPr lang="en-US" sz="2400" dirty="0" smtClean="0"/>
                  <a:t>Incomplete combustion results in the production of CO</a:t>
                </a:r>
              </a:p>
              <a:p>
                <a:pPr algn="just"/>
                <a:r>
                  <a:rPr lang="en-US" sz="2400" dirty="0" smtClean="0"/>
                  <a:t>CO can be oxidized to CO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gas, so separation becomes easy &amp; metal oxide is reduced to metal</a:t>
                </a:r>
              </a:p>
              <a:p>
                <a:pPr algn="just"/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		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90600"/>
                <a:ext cx="8915400" cy="5059364"/>
              </a:xfrm>
              <a:blipFill rotWithShape="0">
                <a:blip r:embed="rId2"/>
                <a:stretch>
                  <a:fillRect l="-1025" t="-965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Reduction of 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066801"/>
                <a:ext cx="8915400" cy="50593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b="1" dirty="0" smtClean="0"/>
                  <a:t>Reduction of metal oxide using coke/coal:</a:t>
                </a:r>
              </a:p>
              <a:p>
                <a:pPr algn="just"/>
                <a:r>
                  <a:rPr lang="en-US" sz="2400" dirty="0" smtClean="0"/>
                  <a:t>Using carbon metal oxides can be reduced</a:t>
                </a:r>
              </a:p>
              <a:p>
                <a:pPr algn="just"/>
                <a:r>
                  <a:rPr lang="en-US" sz="2400" dirty="0" smtClean="0"/>
                  <a:t>Metals should not form carbides with carbon</a:t>
                </a:r>
              </a:p>
              <a:p>
                <a:pPr algn="just"/>
                <a:r>
                  <a:rPr lang="en-US" sz="2400" dirty="0" smtClean="0"/>
                  <a:t>Fe, Zn, Pb, Sn etc. can be reduced this way</a:t>
                </a:r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𝑍𝑛𝑂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𝑁𝑖𝑂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b="1" dirty="0" smtClean="0"/>
                  <a:t>Limitations:</a:t>
                </a:r>
              </a:p>
              <a:p>
                <a:pPr algn="just"/>
                <a:r>
                  <a:rPr lang="en-US" sz="2400" dirty="0" smtClean="0"/>
                  <a:t>Metal carbides may be formed sometimes </a:t>
                </a:r>
              </a:p>
              <a:p>
                <a:pPr algn="just"/>
                <a:r>
                  <a:rPr lang="en-US" sz="2400" dirty="0" smtClean="0"/>
                  <a:t>Some reactions are reversible so they can form metal oxides and carbon again</a:t>
                </a:r>
              </a:p>
              <a:p>
                <a:pPr algn="just"/>
                <a:r>
                  <a:rPr lang="en-US" sz="2400" dirty="0" smtClean="0"/>
                  <a:t>To overcome these problems metals are converted into their alloys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066801"/>
                <a:ext cx="8915400" cy="5059364"/>
              </a:xfrm>
              <a:blipFill rotWithShape="0">
                <a:blip r:embed="rId2"/>
                <a:stretch>
                  <a:fillRect l="-1025" t="-964" r="-1025" b="-1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00600" y="3124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9893" y="3886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Reduction of ore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914400"/>
                <a:ext cx="8915400" cy="5791199"/>
              </a:xfrm>
            </p:spPr>
            <p:txBody>
              <a:bodyPr/>
              <a:lstStyle/>
              <a:p>
                <a:r>
                  <a:rPr lang="en-US" sz="2400" dirty="0" smtClean="0"/>
                  <a:t>Carbonate reduction: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𝑍𝑛𝐶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𝑍𝑛𝑂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𝑍𝑛𝑂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err="1" smtClean="0"/>
                  <a:t>Sulphide</a:t>
                </a:r>
                <a:r>
                  <a:rPr lang="en-US" sz="2400" dirty="0" smtClean="0"/>
                  <a:t> reduction: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𝐻𝑔𝑆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𝐻𝑔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𝑃𝑏𝑆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𝐹𝑒𝑆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 err="1" smtClean="0"/>
                  <a:t>Sulphate</a:t>
                </a:r>
                <a:r>
                  <a:rPr lang="en-US" sz="2400" dirty="0" smtClean="0"/>
                  <a:t> reduction: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𝐵𝑎𝑆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𝐵𝑎𝑆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Halide reduction: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𝑀𝑔𝐶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𝑀𝑔𝐶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14400"/>
                <a:ext cx="8915400" cy="5791199"/>
              </a:xfrm>
              <a:blipFill rotWithShape="0">
                <a:blip r:embed="rId2"/>
                <a:stretch>
                  <a:fillRect l="-889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95800" y="1143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6846" y="2362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6846" y="1600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0646" y="480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3046" y="4038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4419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5943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5562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2819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1019</Words>
  <Application>Microsoft Office PowerPoint</Application>
  <PresentationFormat>A4 Paper (210x297 mm)</PresentationFormat>
  <Paragraphs>202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FSH</vt:lpstr>
      <vt:lpstr>Lecture No. 29 Metallurgy </vt:lpstr>
      <vt:lpstr>Calcination  </vt:lpstr>
      <vt:lpstr>Roasting</vt:lpstr>
      <vt:lpstr>Calcination and Roasting</vt:lpstr>
      <vt:lpstr>Reduction of ore</vt:lpstr>
      <vt:lpstr>Reduction of ore</vt:lpstr>
      <vt:lpstr>Reduction of ore</vt:lpstr>
      <vt:lpstr>Reduction of ore</vt:lpstr>
      <vt:lpstr>Reduction of ore</vt:lpstr>
      <vt:lpstr>Reduction of ore-Smelting</vt:lpstr>
      <vt:lpstr>Reduction of ore-Smelting</vt:lpstr>
      <vt:lpstr>Reduction of ore-Smelting</vt:lpstr>
      <vt:lpstr>Refining/Purification</vt:lpstr>
      <vt:lpstr>Refining-Liquation</vt:lpstr>
      <vt:lpstr>Refining-Fractional distillation</vt:lpstr>
      <vt:lpstr>Electro-refining</vt:lpstr>
      <vt:lpstr>Electro-refining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2017-07-17T11:57:38Z</dcterms:modified>
</cp:coreProperties>
</file>