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3</a:t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IN" sz="3200" b="1" dirty="0">
                <a:solidFill>
                  <a:srgbClr val="00B0F0"/>
                </a:solidFill>
              </a:rPr>
              <a:t>Electrochemistry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students will be able to:</a:t>
            </a:r>
            <a:endParaRPr lang="en-IN" dirty="0" smtClean="0"/>
          </a:p>
          <a:p>
            <a:pPr lvl="1"/>
            <a:endParaRPr lang="en-IN" sz="20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Explain the construction of a concentration cell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Describe the construction, working and limitations of SHE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Discuss the construction and working of calomel and Ag-</a:t>
            </a:r>
            <a:r>
              <a:rPr lang="en-IN" sz="2400" dirty="0" err="1" smtClean="0"/>
              <a:t>AgCl</a:t>
            </a:r>
            <a:r>
              <a:rPr lang="en-IN" sz="2400" dirty="0" smtClean="0"/>
              <a:t> electrodes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5217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hemwiki.ucdavis.edu/@api/deki/files/16635/19.6.jpg?revision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5318036" cy="410676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9906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SHE is a primary reference electrode</a:t>
            </a:r>
            <a:r>
              <a:rPr lang="en-US" sz="2400" dirty="0" smtClean="0"/>
              <a:t> – It is a </a:t>
            </a:r>
            <a:r>
              <a:rPr lang="en-US" sz="2400" dirty="0" err="1" smtClean="0"/>
              <a:t>redox</a:t>
            </a:r>
            <a:r>
              <a:rPr lang="en-US" sz="2400" dirty="0" smtClean="0"/>
              <a:t> electrode which forms the basis of the thermodynamic scale of oxidation-reduction potentials,</a:t>
            </a:r>
            <a:r>
              <a:rPr lang="en-US" sz="2400" b="1" dirty="0" smtClean="0"/>
              <a:t> its potential is taken as zero at all temperature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743200" y="2362200"/>
            <a:ext cx="2184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2H</a:t>
            </a:r>
            <a:r>
              <a:rPr lang="en-US" baseline="30000" dirty="0" smtClean="0"/>
              <a:t>+</a:t>
            </a:r>
            <a:r>
              <a:rPr lang="en-US" dirty="0" smtClean="0"/>
              <a:t>(</a:t>
            </a:r>
            <a:r>
              <a:rPr lang="en-US" dirty="0" err="1" smtClean="0"/>
              <a:t>aq</a:t>
            </a:r>
            <a:r>
              <a:rPr lang="en-US" dirty="0" smtClean="0"/>
              <a:t>) + 2e</a:t>
            </a:r>
            <a:r>
              <a:rPr lang="en-US" baseline="30000" dirty="0" smtClean="0"/>
              <a:t>-</a:t>
            </a:r>
            <a:r>
              <a:rPr lang="en-US" dirty="0" smtClean="0"/>
              <a:t> → H</a:t>
            </a:r>
            <a:r>
              <a:rPr lang="en-US" baseline="-25000" dirty="0" smtClean="0"/>
              <a:t>2</a:t>
            </a:r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5750" y="3581401"/>
            <a:ext cx="43751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Construction of SHE: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platinized platinum electrode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hydrogen gas is passed at 1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atm</a:t>
            </a:r>
            <a:endParaRPr lang="en-US" sz="2400" dirty="0" smtClean="0">
              <a:solidFill>
                <a:srgbClr val="FF0000"/>
              </a:solidFill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solution of the acid with activity of H</a:t>
            </a:r>
            <a:r>
              <a:rPr lang="en-US" sz="2400" baseline="30000" dirty="0" smtClean="0">
                <a:solidFill>
                  <a:srgbClr val="FF0000"/>
                </a:solidFill>
                <a:latin typeface="+mn-lt"/>
              </a:rPr>
              <a:t>+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= 1 mol dm</a:t>
            </a:r>
            <a:r>
              <a:rPr lang="en-US" sz="2400" baseline="30000" dirty="0" smtClean="0">
                <a:solidFill>
                  <a:srgbClr val="FF0000"/>
                </a:solidFill>
                <a:latin typeface="+mn-lt"/>
              </a:rPr>
              <a:t>−3</a:t>
            </a:r>
            <a:endParaRPr lang="en-US" sz="2400" dirty="0" smtClean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dirty="0"/>
          </a:p>
        </p:txBody>
      </p:sp>
      <p:pic>
        <p:nvPicPr>
          <p:cNvPr id="2" name="Picture 2" descr="https://encrypted-tbn2.gstatic.com/images?q=tbn:ANd9GcR2c_MijChwkYmkor7__NU0aB1NWHKCqSoNLGof6IpfG97K_ZOLs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0" y="2438400"/>
            <a:ext cx="2622784" cy="55245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" y="228600"/>
            <a:ext cx="8915400" cy="868362"/>
          </a:xfrm>
          <a:prstGeom prst="rect">
            <a:avLst/>
          </a:prstGeom>
        </p:spPr>
        <p:txBody>
          <a:bodyPr/>
          <a:lstStyle/>
          <a:p>
            <a:pPr lvl="0" algn="ctr" eaLnBrk="1" fontAlgn="auto" hangingPunct="1">
              <a:spcAft>
                <a:spcPts val="0"/>
              </a:spcAft>
            </a:pPr>
            <a:r>
              <a:rPr lang="en-US" sz="3200" b="1" dirty="0" smtClean="0">
                <a:solidFill>
                  <a:srgbClr val="00B0F0"/>
                </a:solidFill>
                <a:latin typeface="+mj-lt"/>
              </a:rPr>
              <a:t>Construction of Standard Hydrogen Electrode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41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220200" cy="51054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Redox reaction occurs at a platinized platinum electrode and the electrode is dipped in an acidic solution with pure hydrogen gas bubbled through it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Concentration of both the reduced form and </a:t>
            </a:r>
            <a:r>
              <a:rPr lang="en-US" sz="2400" dirty="0" err="1" smtClean="0"/>
              <a:t>oxidised</a:t>
            </a:r>
            <a:r>
              <a:rPr lang="en-US" sz="2400" dirty="0" smtClean="0"/>
              <a:t> form is maintained at unity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Pressure of hydrogen gas is 1 </a:t>
            </a:r>
            <a:r>
              <a:rPr lang="en-US" sz="2400" dirty="0" err="1" smtClean="0"/>
              <a:t>atm</a:t>
            </a:r>
            <a:r>
              <a:rPr lang="en-US" sz="2400" dirty="0" smtClean="0"/>
              <a:t> and the activity of hydrogen ions in the solution is unity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Activity of hydrogen ions is their effective concentration, which is equal to the formal concentration times the activity coefficient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Unit-less </a:t>
            </a:r>
            <a:r>
              <a:rPr lang="en-US" sz="2400" dirty="0"/>
              <a:t>activity coefficients are close to 1.00 for very dilute water solutions, but are usually lower for more concentrated solutions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74638"/>
            <a:ext cx="7924800" cy="868362"/>
          </a:xfrm>
          <a:prstGeom prst="rect">
            <a:avLst/>
          </a:prstGeom>
        </p:spPr>
        <p:txBody>
          <a:bodyPr/>
          <a:lstStyle/>
          <a:p>
            <a:pPr lvl="0" algn="ctr" eaLnBrk="1" fontAlgn="auto" hangingPunct="1">
              <a:spcAft>
                <a:spcPts val="0"/>
              </a:spcAft>
            </a:pPr>
            <a:r>
              <a:rPr lang="en-US" sz="3200" b="1" dirty="0" smtClean="0">
                <a:solidFill>
                  <a:srgbClr val="00B0F0"/>
                </a:solidFill>
                <a:latin typeface="+mj-lt"/>
              </a:rPr>
              <a:t>Construction of Standard Hydrogen Electrode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97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915400" cy="4525963"/>
          </a:xfrm>
        </p:spPr>
        <p:txBody>
          <a:bodyPr/>
          <a:lstStyle/>
          <a:p>
            <a:r>
              <a:rPr lang="en-US" sz="2400" b="1" dirty="0" smtClean="0"/>
              <a:t>Nernst equation should be written as:</a:t>
            </a:r>
          </a:p>
          <a:p>
            <a:r>
              <a:rPr lang="en-US" sz="2400" b="1" dirty="0" smtClean="0"/>
              <a:t>or</a:t>
            </a:r>
          </a:p>
          <a:p>
            <a:pPr marL="0" indent="0">
              <a:buNone/>
            </a:pPr>
            <a:r>
              <a:rPr lang="en-US" sz="2400" b="1" dirty="0" smtClean="0"/>
              <a:t>where:</a:t>
            </a:r>
          </a:p>
          <a:p>
            <a:r>
              <a:rPr lang="en-US" sz="2400" i="1" dirty="0" err="1" smtClean="0"/>
              <a:t>a</a:t>
            </a:r>
            <a:r>
              <a:rPr lang="en-US" sz="2400" baseline="-25000" dirty="0" err="1" smtClean="0"/>
              <a:t>H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 is the activity of the hydrogen ions, </a:t>
            </a:r>
            <a:r>
              <a:rPr lang="en-US" sz="2400" i="1" dirty="0" err="1" smtClean="0"/>
              <a:t>a</a:t>
            </a:r>
            <a:r>
              <a:rPr lang="en-US" sz="2400" baseline="-25000" dirty="0" err="1" smtClean="0"/>
              <a:t>H</a:t>
            </a:r>
            <a:r>
              <a:rPr lang="en-US" sz="2400" baseline="30000" dirty="0" smtClean="0"/>
              <a:t>+ </a:t>
            </a:r>
            <a:r>
              <a:rPr lang="en-US" sz="2400" dirty="0" smtClean="0"/>
              <a:t>=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C</a:t>
            </a:r>
            <a:r>
              <a:rPr lang="en-US" sz="2400" baseline="-25000" dirty="0" smtClean="0"/>
              <a:t>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/C</a:t>
            </a:r>
            <a:r>
              <a:rPr lang="en-US" sz="2400" baseline="30000" dirty="0" smtClean="0"/>
              <a:t>0</a:t>
            </a:r>
            <a:endParaRPr lang="en-US" sz="2400" dirty="0" smtClean="0"/>
          </a:p>
          <a:p>
            <a:r>
              <a:rPr lang="en-US" sz="2400" i="1" dirty="0" smtClean="0"/>
              <a:t>p</a:t>
            </a:r>
            <a:r>
              <a:rPr lang="en-US" sz="2400" baseline="-25000" dirty="0" smtClean="0"/>
              <a:t>H2</a:t>
            </a:r>
            <a:r>
              <a:rPr lang="en-US" sz="2400" dirty="0" smtClean="0"/>
              <a:t> is the partial pressure of the hydrogen gas, in pascals, Pa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is the universal gas constant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is the temperature, in Kelvin</a:t>
            </a:r>
          </a:p>
          <a:p>
            <a:r>
              <a:rPr lang="en-US" sz="2400" i="1" dirty="0" smtClean="0"/>
              <a:t>F</a:t>
            </a:r>
            <a:r>
              <a:rPr lang="en-US" sz="2400" dirty="0" smtClean="0"/>
              <a:t> is the Faraday constant (the charge per mole of electrons), equal to 96485.34 C mol</a:t>
            </a:r>
            <a:r>
              <a:rPr lang="en-US" sz="2400" baseline="30000" dirty="0" smtClean="0"/>
              <a:t>−1</a:t>
            </a:r>
            <a:endParaRPr lang="en-US" sz="2400" dirty="0" smtClean="0"/>
          </a:p>
          <a:p>
            <a:r>
              <a:rPr lang="en-US" sz="2400" b="1" i="1" dirty="0" smtClean="0"/>
              <a:t>p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is the standard pressure 10</a:t>
            </a:r>
            <a:r>
              <a:rPr lang="en-US" sz="2400" b="1" baseline="30000" dirty="0" smtClean="0"/>
              <a:t>5</a:t>
            </a:r>
            <a:r>
              <a:rPr lang="en-US" sz="2400" b="1" dirty="0" smtClean="0"/>
              <a:t> in Pa</a:t>
            </a:r>
          </a:p>
          <a:p>
            <a:endParaRPr lang="en-US" dirty="0"/>
          </a:p>
        </p:txBody>
      </p:sp>
      <p:pic>
        <p:nvPicPr>
          <p:cNvPr id="21506" name="Picture 2" descr="E={RT \over F}\ln {a_{H^+} \over (p_{H_2}/p^0)^{1/2}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241" y="1277203"/>
            <a:ext cx="2785159" cy="609600"/>
          </a:xfrm>
          <a:prstGeom prst="rect">
            <a:avLst/>
          </a:prstGeom>
          <a:noFill/>
        </p:spPr>
      </p:pic>
      <p:pic>
        <p:nvPicPr>
          <p:cNvPr id="21508" name="Picture 4" descr="E=-{2.303RT \over F}pH - {RT \over 2F}\ln {p_{H_2}/p^0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778758"/>
            <a:ext cx="4214066" cy="533400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66800" y="274638"/>
            <a:ext cx="7924800" cy="868362"/>
          </a:xfrm>
          <a:prstGeom prst="rect">
            <a:avLst/>
          </a:prstGeom>
        </p:spPr>
        <p:txBody>
          <a:bodyPr/>
          <a:lstStyle/>
          <a:p>
            <a:pPr lvl="0" algn="ctr" eaLnBrk="1" fontAlgn="auto" hangingPunct="1">
              <a:spcAft>
                <a:spcPts val="0"/>
              </a:spcAft>
            </a:pPr>
            <a:r>
              <a:rPr lang="en-US" sz="3200" b="1" dirty="0" smtClean="0">
                <a:solidFill>
                  <a:srgbClr val="00B0F0"/>
                </a:solidFill>
                <a:latin typeface="+mj-lt"/>
              </a:rPr>
              <a:t>Construction of Standard Hydrogen Electrode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81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3162"/>
            <a:ext cx="8915400" cy="51054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Choice of platinum for the hydrogen electrode is due to several factors: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Inertness of platinum, catalyze the reaction of proton reduction, a high intrinsic exchange current density for proton reduction on platinum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Excellent reproducibility of the potential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Surface of platinum is platinized (i.e., covered with platinum black) to: increase total surface area, which improves reaction kinetics and maximum possible current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Other metals can be used for building electrodes with a similar function such as the palladium-hydrogen electrode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304800"/>
            <a:ext cx="7924800" cy="868362"/>
          </a:xfrm>
          <a:prstGeom prst="rect">
            <a:avLst/>
          </a:prstGeom>
        </p:spPr>
        <p:txBody>
          <a:bodyPr/>
          <a:lstStyle/>
          <a:p>
            <a:pPr lvl="0" algn="ctr" eaLnBrk="1" fontAlgn="auto" hangingPunct="1">
              <a:spcAft>
                <a:spcPts val="0"/>
              </a:spcAft>
            </a:pPr>
            <a:r>
              <a:rPr lang="en-US" sz="3200" b="1" dirty="0" smtClean="0">
                <a:solidFill>
                  <a:srgbClr val="00B0F0"/>
                </a:solidFill>
                <a:latin typeface="+mj-lt"/>
              </a:rPr>
              <a:t>Construction of Standard Hydrogen Electrode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22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r>
              <a:rPr lang="en-US" sz="2400" dirty="0" smtClean="0"/>
              <a:t>:</a:t>
            </a:r>
          </a:p>
          <a:p>
            <a:pPr lvl="0"/>
            <a:r>
              <a:rPr lang="en-US" sz="2400" dirty="0" smtClean="0"/>
              <a:t>Very difficult to set up the electrode</a:t>
            </a:r>
          </a:p>
          <a:p>
            <a:pPr lvl="0"/>
            <a:r>
              <a:rPr lang="en-US" sz="2400" dirty="0" smtClean="0"/>
              <a:t>Electrode becomes inactive in presence of impurity present in hydrogen gas</a:t>
            </a:r>
          </a:p>
          <a:p>
            <a:pPr lvl="0"/>
            <a:r>
              <a:rPr lang="en-US" sz="2400" dirty="0" smtClean="0"/>
              <a:t>Electrode cannot be used in presence of </a:t>
            </a:r>
            <a:r>
              <a:rPr lang="en-US" sz="2400" dirty="0" err="1" smtClean="0"/>
              <a:t>redox</a:t>
            </a:r>
            <a:r>
              <a:rPr lang="en-US" sz="2400" dirty="0" smtClean="0"/>
              <a:t> species</a:t>
            </a:r>
          </a:p>
          <a:p>
            <a:pPr lvl="0"/>
            <a:r>
              <a:rPr lang="en-US" sz="2400" dirty="0" smtClean="0"/>
              <a:t>Pure and expensive hydrogen gas is required and should be maintained at 1 </a:t>
            </a:r>
            <a:r>
              <a:rPr lang="en-US" sz="2400" dirty="0" err="1" smtClean="0"/>
              <a:t>atm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Factors limiting its applications:</a:t>
            </a:r>
          </a:p>
          <a:p>
            <a:pPr algn="just"/>
            <a:r>
              <a:rPr lang="en-US" sz="2400" dirty="0" smtClean="0"/>
              <a:t>Organic substances and oxygen interference needs to be avoided (may get adsorbed onto  Pt)</a:t>
            </a:r>
          </a:p>
          <a:p>
            <a:pPr lvl="0"/>
            <a:endParaRPr lang="en-US" sz="2400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274638"/>
            <a:ext cx="7848600" cy="868362"/>
          </a:xfrm>
          <a:prstGeom prst="rect">
            <a:avLst/>
          </a:prstGeom>
        </p:spPr>
        <p:txBody>
          <a:bodyPr/>
          <a:lstStyle/>
          <a:p>
            <a:pPr lvl="0" algn="ctr" eaLnBrk="1" fontAlgn="auto" hangingPunct="1">
              <a:spcAft>
                <a:spcPts val="0"/>
              </a:spcAft>
            </a:pPr>
            <a:r>
              <a:rPr lang="en-US" sz="3200" b="1" dirty="0" smtClean="0">
                <a:solidFill>
                  <a:srgbClr val="00B0F0"/>
                </a:solidFill>
                <a:latin typeface="+mn-lt"/>
              </a:rPr>
              <a:t>Standard Hydrogen Electrode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29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144000" cy="45720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Inorganic ions that can reduce to a lower </a:t>
            </a:r>
            <a:r>
              <a:rPr lang="en-US" sz="2400" dirty="0" err="1" smtClean="0"/>
              <a:t>valency</a:t>
            </a:r>
            <a:r>
              <a:rPr lang="en-US" sz="2400" dirty="0" smtClean="0"/>
              <a:t> state at the electrode also have to be avoided (e.g., Fe</a:t>
            </a:r>
            <a:r>
              <a:rPr lang="en-US" sz="2400" baseline="30000" dirty="0" smtClean="0"/>
              <a:t>3+</a:t>
            </a:r>
            <a:r>
              <a:rPr lang="en-US" sz="2400" dirty="0" smtClean="0"/>
              <a:t>, CrO</a:t>
            </a:r>
            <a:r>
              <a:rPr lang="en-US" sz="2400" baseline="-25000" dirty="0" smtClean="0"/>
              <a:t>4</a:t>
            </a:r>
            <a:r>
              <a:rPr lang="en-US" sz="2400" baseline="30000" dirty="0" smtClean="0"/>
              <a:t>2-</a:t>
            </a:r>
            <a:r>
              <a:rPr lang="en-US" sz="2400" dirty="0" smtClean="0"/>
              <a:t>)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Many organic substances are also reduced by hydrogen at a platinum surface, and these also have to be avoided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Cations</a:t>
            </a:r>
            <a:r>
              <a:rPr lang="en-US" sz="2400" dirty="0" smtClean="0"/>
              <a:t> that can reduce and deposit on the platinum can be source of interference: silver, mercury, copper, lead, cadmium and thallium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Substances that can inactivate ("poison") the catalytic sites include arsenic, sulfides and other sulfur compounds, colloidal substances, alkaloids, and material found in living systems – needs to be avoided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74638"/>
            <a:ext cx="8077200" cy="868362"/>
          </a:xfrm>
          <a:prstGeom prst="rect">
            <a:avLst/>
          </a:prstGeom>
        </p:spPr>
        <p:txBody>
          <a:bodyPr/>
          <a:lstStyle/>
          <a:p>
            <a:pPr lvl="0" algn="ctr" eaLnBrk="1" fontAlgn="auto" hangingPunct="1">
              <a:spcAft>
                <a:spcPts val="0"/>
              </a:spcAft>
            </a:pPr>
            <a:r>
              <a:rPr lang="en-US" sz="3200" b="1" dirty="0" smtClean="0">
                <a:solidFill>
                  <a:srgbClr val="00B0F0"/>
                </a:solidFill>
                <a:latin typeface="+mj-lt"/>
              </a:rPr>
              <a:t>Standard Hydrogen Electrode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00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932815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Secondary Reference Electrodes – 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Construction &amp; Working of Calomel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1447801"/>
            <a:ext cx="8915400" cy="4525963"/>
          </a:xfrm>
        </p:spPr>
        <p:txBody>
          <a:bodyPr/>
          <a:lstStyle/>
          <a:p>
            <a:r>
              <a:rPr lang="en-US" sz="2400" dirty="0" smtClean="0"/>
              <a:t>The electrode is represented as</a:t>
            </a:r>
          </a:p>
          <a:p>
            <a:pPr lvl="8"/>
            <a:r>
              <a:rPr lang="en-US" dirty="0" smtClean="0"/>
              <a:t>                   </a:t>
            </a:r>
          </a:p>
          <a:p>
            <a:pPr lvl="8"/>
            <a:r>
              <a:rPr lang="en-US" dirty="0" smtClean="0"/>
              <a:t>                 </a:t>
            </a:r>
          </a:p>
        </p:txBody>
      </p:sp>
      <p:pic>
        <p:nvPicPr>
          <p:cNvPr id="25602" name="Picture 2" descr="http://elchem.kaist.ac.kr/jhkwak/AnalChem/07/01/2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185" y="2057400"/>
            <a:ext cx="4732865" cy="3276600"/>
          </a:xfrm>
          <a:prstGeom prst="rect">
            <a:avLst/>
          </a:prstGeom>
          <a:noFill/>
        </p:spPr>
      </p:pic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943600" y="1981200"/>
          <a:ext cx="3714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879560" imgH="393480" progId="Equation.3">
                  <p:embed/>
                </p:oleObj>
              </mc:Choice>
              <mc:Fallback>
                <p:oleObj name="Equation" r:id="rId4" imgW="1879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37147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238250" y="54864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half cell reaction is ½  Hg</a:t>
            </a:r>
            <a:r>
              <a:rPr lang="en-US" baseline="-25000" dirty="0" smtClean="0"/>
              <a:t>2</a:t>
            </a:r>
            <a:r>
              <a:rPr lang="en-US" dirty="0" smtClean="0"/>
              <a:t>Cl</a:t>
            </a:r>
            <a:r>
              <a:rPr lang="en-US" baseline="-25000" dirty="0" smtClean="0"/>
              <a:t>2</a:t>
            </a:r>
            <a:r>
              <a:rPr lang="en-US" dirty="0" smtClean="0"/>
              <a:t> + e  </a:t>
            </a:r>
            <a:r>
              <a:rPr lang="en-US" dirty="0" smtClean="0">
                <a:sym typeface="Wingdings 3"/>
              </a:rPr>
              <a:t> </a:t>
            </a:r>
            <a:r>
              <a:rPr lang="en-US" dirty="0" smtClean="0"/>
              <a:t>Hg + 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endParaRPr lang="en-US" dirty="0"/>
          </a:p>
        </p:txBody>
      </p:sp>
      <p:pic>
        <p:nvPicPr>
          <p:cNvPr id="25606" name="Picture 6" descr="Cl^-\big(4M\big) \big| Hg_2Cl_2 \big(s\big) \big| Hg\big(l\big) \big| P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0850" y="1524000"/>
            <a:ext cx="3181123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23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932815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Working of Calomel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295400"/>
            <a:ext cx="9080500" cy="4953000"/>
          </a:xfrm>
        </p:spPr>
        <p:txBody>
          <a:bodyPr/>
          <a:lstStyle/>
          <a:p>
            <a:pPr algn="just"/>
            <a:r>
              <a:rPr lang="en-US" sz="2400" dirty="0" smtClean="0"/>
              <a:t>Forward reaction is a reduction reaction and the backward reaction is an oxidation reaction  </a:t>
            </a:r>
          </a:p>
          <a:p>
            <a:pPr algn="just"/>
            <a:r>
              <a:rPr lang="en-US" sz="2400" dirty="0" smtClean="0"/>
              <a:t>Hence, calomel electrode can act as both anode and cathode depending on the nature of other electrode coupled </a:t>
            </a:r>
          </a:p>
          <a:p>
            <a:pPr algn="just"/>
            <a:r>
              <a:rPr lang="en-US" sz="2400" dirty="0" smtClean="0"/>
              <a:t>As calomel electrode is reversible </a:t>
            </a:r>
            <a:r>
              <a:rPr lang="en-US" sz="2400" dirty="0" err="1" smtClean="0"/>
              <a:t>w.r.t</a:t>
            </a:r>
            <a:r>
              <a:rPr lang="en-US" sz="2400" dirty="0" smtClean="0"/>
              <a:t> </a:t>
            </a:r>
            <a:r>
              <a:rPr lang="en-US" sz="2400" dirty="0" err="1" smtClean="0"/>
              <a:t>Cl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 ions the potential of the electrode depends on the concentration of </a:t>
            </a:r>
            <a:r>
              <a:rPr lang="en-US" sz="2400" dirty="0" err="1" smtClean="0"/>
              <a:t>KCl</a:t>
            </a:r>
            <a:r>
              <a:rPr lang="en-US" sz="2400" dirty="0" smtClean="0"/>
              <a:t> used</a:t>
            </a:r>
          </a:p>
          <a:p>
            <a:r>
              <a:rPr lang="en-US" sz="2400" dirty="0" smtClean="0"/>
              <a:t>Where n = 1 for 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ions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	Saturated </a:t>
            </a:r>
            <a:r>
              <a:rPr lang="en-US" sz="2400" dirty="0" err="1" smtClean="0">
                <a:solidFill>
                  <a:srgbClr val="FF0000"/>
                </a:solidFill>
              </a:rPr>
              <a:t>KCl</a:t>
            </a:r>
            <a:r>
              <a:rPr lang="en-US" sz="2400" dirty="0" smtClean="0">
                <a:solidFill>
                  <a:srgbClr val="FF0000"/>
                </a:solidFill>
              </a:rPr>
              <a:t>; 	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calomel</a:t>
            </a:r>
            <a:r>
              <a:rPr lang="en-US" sz="2400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0.2422V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           	 1M </a:t>
            </a:r>
            <a:r>
              <a:rPr lang="en-US" sz="2400" dirty="0" err="1" smtClean="0">
                <a:solidFill>
                  <a:srgbClr val="FF0000"/>
                </a:solidFill>
              </a:rPr>
              <a:t>KCl</a:t>
            </a:r>
            <a:r>
              <a:rPr lang="en-US" sz="2400" dirty="0" smtClean="0">
                <a:solidFill>
                  <a:srgbClr val="FF0000"/>
                </a:solidFill>
              </a:rPr>
              <a:t>;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calomel</a:t>
            </a:r>
            <a:r>
              <a:rPr lang="en-US" sz="2400" dirty="0" smtClean="0">
                <a:solidFill>
                  <a:srgbClr val="FF0000"/>
                </a:solidFill>
              </a:rPr>
              <a:t> = 0.280 V	      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          	1M </a:t>
            </a:r>
            <a:r>
              <a:rPr lang="en-US" sz="2400" dirty="0" err="1" smtClean="0">
                <a:solidFill>
                  <a:srgbClr val="FF0000"/>
                </a:solidFill>
              </a:rPr>
              <a:t>KCl</a:t>
            </a:r>
            <a:r>
              <a:rPr lang="en-US" sz="2400" dirty="0" smtClean="0">
                <a:solidFill>
                  <a:srgbClr val="FF0000"/>
                </a:solidFill>
              </a:rPr>
              <a:t>;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calomel</a:t>
            </a:r>
            <a:r>
              <a:rPr lang="en-US" sz="2400" dirty="0" smtClean="0">
                <a:solidFill>
                  <a:srgbClr val="FF0000"/>
                </a:solidFill>
              </a:rPr>
              <a:t> = 0.334 V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932815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Calomel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2578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n-US" sz="2400" dirty="0" smtClean="0"/>
              <a:t>It is simple to construct, Electrode potential is reproducible and variation with temperature is negligibly small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Applications:</a:t>
            </a:r>
            <a:r>
              <a:rPr lang="en-US" sz="2400" dirty="0" smtClean="0"/>
              <a:t> The SCE is used in pH measurement, cyclic voltammetry and general aqueous electrochemistry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SCE and the silver/silver chloride reference electrode work in the same way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In both electrodes, the activity of the metal ion is fixed by the solubility of the metal salt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Calomel electrode contains mercury, which poses much greater health hazards than the silver metal used in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Ag/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AgCl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electrode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n-US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4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 Construction &amp; Working of Ag-</a:t>
            </a:r>
            <a:r>
              <a:rPr lang="en-US" sz="3200" b="1" dirty="0" err="1" smtClean="0">
                <a:solidFill>
                  <a:srgbClr val="00B0F0"/>
                </a:solidFill>
              </a:rPr>
              <a:t>AgCl</a:t>
            </a:r>
            <a:r>
              <a:rPr lang="en-US" sz="3200" b="1" dirty="0" smtClean="0">
                <a:solidFill>
                  <a:srgbClr val="00B0F0"/>
                </a:solidFill>
              </a:rPr>
              <a:t>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56" y="935415"/>
            <a:ext cx="8915400" cy="4830764"/>
          </a:xfrm>
        </p:spPr>
        <p:txBody>
          <a:bodyPr/>
          <a:lstStyle/>
          <a:p>
            <a:pPr algn="just">
              <a:buNone/>
            </a:pPr>
            <a:r>
              <a:rPr lang="en-US" sz="2400" u="sng" dirty="0" smtClean="0">
                <a:solidFill>
                  <a:schemeClr val="accent6">
                    <a:lumMod val="75000"/>
                  </a:schemeClr>
                </a:solidFill>
              </a:rPr>
              <a:t>Construction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algn="just"/>
            <a:r>
              <a:rPr lang="en-US" sz="2400" dirty="0" smtClean="0"/>
              <a:t>Coating a thin layer of Ag on Pt wire by electrolysis in </a:t>
            </a:r>
            <a:r>
              <a:rPr lang="en-US" sz="2400" dirty="0" err="1" smtClean="0"/>
              <a:t>AgCN</a:t>
            </a:r>
            <a:r>
              <a:rPr lang="en-US" sz="2400" dirty="0" smtClean="0"/>
              <a:t> (</a:t>
            </a:r>
            <a:r>
              <a:rPr lang="en-US" sz="2400" dirty="0" err="1" smtClean="0"/>
              <a:t>argentocyanide</a:t>
            </a:r>
            <a:r>
              <a:rPr lang="en-US" sz="2400" dirty="0" smtClean="0"/>
              <a:t>) solution</a:t>
            </a:r>
          </a:p>
          <a:p>
            <a:pPr algn="just"/>
            <a:r>
              <a:rPr lang="en-US" sz="2400" dirty="0" smtClean="0"/>
              <a:t>Silver is then partly converted into </a:t>
            </a:r>
            <a:r>
              <a:rPr lang="en-US" sz="2400" dirty="0" err="1" smtClean="0"/>
              <a:t>AgCl</a:t>
            </a:r>
            <a:r>
              <a:rPr lang="en-US" sz="2400" dirty="0" smtClean="0"/>
              <a:t> by making it an anode in </a:t>
            </a:r>
            <a:r>
              <a:rPr lang="en-US" sz="2400" dirty="0" err="1" smtClean="0"/>
              <a:t>KCl</a:t>
            </a:r>
            <a:r>
              <a:rPr lang="en-US" sz="2400" dirty="0" smtClean="0"/>
              <a:t> solution and passing a low current density for 30 minutes</a:t>
            </a:r>
            <a:endParaRPr lang="en-US" dirty="0"/>
          </a:p>
        </p:txBody>
      </p:sp>
      <p:pic>
        <p:nvPicPr>
          <p:cNvPr id="48130" name="Picture 2" descr="http://www.periodni.com/gallery/ag-agcl_electr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3276600"/>
            <a:ext cx="2806700" cy="3012380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457700" y="3657601"/>
            <a:ext cx="2806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half cell reaction is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457700" y="4800600"/>
          <a:ext cx="4787456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044440" imgH="393480" progId="Equation.3">
                  <p:embed/>
                </p:oleObj>
              </mc:Choice>
              <mc:Fallback>
                <p:oleObj name="Equation" r:id="rId4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800600"/>
                        <a:ext cx="4787456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622801" y="5791200"/>
            <a:ext cx="2464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 n = 1 for Ag</a:t>
            </a:r>
            <a:r>
              <a:rPr lang="en-US" baseline="30000" dirty="0" smtClean="0"/>
              <a:t>+</a:t>
            </a:r>
            <a:r>
              <a:rPr lang="en-US" dirty="0" smtClean="0"/>
              <a:t> ions</a:t>
            </a:r>
            <a:endParaRPr lang="en-US" dirty="0"/>
          </a:p>
        </p:txBody>
      </p:sp>
      <p:pic>
        <p:nvPicPr>
          <p:cNvPr id="48135" name="Picture 7" descr=" AgCl(s)+ e^- \leftrightharpoons Ag(s)+ Cl^-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7700" y="4267201"/>
            <a:ext cx="5035550" cy="388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61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448300" cy="990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Concentration Cell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81000" y="1226024"/>
            <a:ext cx="911568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oncentration cell is a Galvanic cell that has two identical half-cells of the same material differing only in concentrations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effectLst/>
              <a:ea typeface="Times New Roman" pitchFamily="18" charset="0"/>
              <a:cs typeface="Arial" pitchFamily="34" charset="0"/>
            </a:endParaRP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Potential arises due to a decrease in free energy due to difference of concentration (activity) between the two electrodes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effectLst/>
              <a:ea typeface="Times New Roman" pitchFamily="18" charset="0"/>
              <a:cs typeface="Arial" pitchFamily="34" charset="0"/>
            </a:endParaRP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Cell potential can be calculated using the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Nernst Equation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 smtClean="0">
              <a:ea typeface="Times New Roman" pitchFamily="18" charset="0"/>
              <a:cs typeface="Arial" pitchFamily="34" charset="0"/>
            </a:endParaRP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Concentration cell produces a voltage as it attempts to reach equilibrium, which will occur when the concentration in both cells are not equal</a:t>
            </a:r>
            <a:endParaRPr kumimoji="0" lang="en-US" sz="24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Working of Ag-</a:t>
            </a:r>
            <a:r>
              <a:rPr lang="en-US" sz="3200" b="1" dirty="0" err="1" smtClean="0">
                <a:solidFill>
                  <a:srgbClr val="00B0F0"/>
                </a:solidFill>
              </a:rPr>
              <a:t>AgCl</a:t>
            </a:r>
            <a:r>
              <a:rPr lang="en-US" sz="3200" b="1" dirty="0" smtClean="0">
                <a:solidFill>
                  <a:srgbClr val="00B0F0"/>
                </a:solidFill>
              </a:rPr>
              <a:t>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915400" cy="4983165"/>
          </a:xfrm>
        </p:spPr>
        <p:txBody>
          <a:bodyPr/>
          <a:lstStyle/>
          <a:p>
            <a:pPr algn="just"/>
            <a:r>
              <a:rPr lang="en-US" sz="2400" dirty="0" smtClean="0"/>
              <a:t>Ag/</a:t>
            </a:r>
            <a:r>
              <a:rPr lang="en-US" sz="2400" dirty="0" err="1" smtClean="0"/>
              <a:t>AgCl</a:t>
            </a:r>
            <a:r>
              <a:rPr lang="en-US" sz="2400" dirty="0" smtClean="0"/>
              <a:t> electrode can act as both anode and cathode depending on the nature of other electrode coupled</a:t>
            </a:r>
          </a:p>
          <a:p>
            <a:pPr algn="just"/>
            <a:r>
              <a:rPr lang="en-US" sz="2400" dirty="0" smtClean="0"/>
              <a:t>Ag/</a:t>
            </a:r>
            <a:r>
              <a:rPr lang="en-US" sz="2400" dirty="0" err="1" smtClean="0"/>
              <a:t>AgCl</a:t>
            </a:r>
            <a:r>
              <a:rPr lang="en-US" sz="2400" dirty="0" smtClean="0"/>
              <a:t> electrode is reversible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</a:t>
            </a:r>
            <a:r>
              <a:rPr lang="en-US" sz="2400" dirty="0" err="1" smtClean="0"/>
              <a:t>Cl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 ions - the potential of the electrode depends on the concentration of </a:t>
            </a:r>
            <a:r>
              <a:rPr lang="en-US" sz="2400" dirty="0" err="1" smtClean="0"/>
              <a:t>KCl</a:t>
            </a:r>
            <a:r>
              <a:rPr lang="en-US" sz="2400" dirty="0" smtClean="0"/>
              <a:t> used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89251" y="2834543"/>
          <a:ext cx="3919296" cy="3539390"/>
        </p:xfrm>
        <a:graphic>
          <a:graphicData uri="http://schemas.openxmlformats.org/drawingml/2006/table">
            <a:tbl>
              <a:tblPr/>
              <a:tblGrid>
                <a:gridCol w="2476499"/>
                <a:gridCol w="1442797"/>
              </a:tblGrid>
              <a:tr h="30994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Electrode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Potential 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789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) at 25 °C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94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Ag/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AgCl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/Sat.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KCl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+0.197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04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Ag/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AgCl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/3.5 mol/kg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KCl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+0.205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04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Ag/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AgCl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/3.0 mol/kg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KCl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+0.210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04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Ag/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AgCl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/1.0 mol/kg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KCl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+0.235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04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Ag/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AgCl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/0.6 mol/kg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KCl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+0.25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94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Ag/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AgCl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(Seawater)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+0.266</a:t>
                      </a: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94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Ag/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AgCl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/ 0.1M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KCl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+0.2901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327" marR="86327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Advantages of Ag-</a:t>
            </a:r>
            <a:r>
              <a:rPr lang="en-US" sz="3200" b="1" dirty="0" err="1" smtClean="0">
                <a:solidFill>
                  <a:srgbClr val="00B0F0"/>
                </a:solidFill>
              </a:rPr>
              <a:t>AgCl</a:t>
            </a:r>
            <a:r>
              <a:rPr lang="en-US" sz="3200" b="1" dirty="0" smtClean="0">
                <a:solidFill>
                  <a:srgbClr val="00B0F0"/>
                </a:solidFill>
              </a:rPr>
              <a:t>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Simple to construct</a:t>
            </a:r>
          </a:p>
          <a:p>
            <a:r>
              <a:rPr lang="en-US" sz="2400" dirty="0" smtClean="0"/>
              <a:t>Inexpensive to manufacture</a:t>
            </a:r>
          </a:p>
          <a:p>
            <a:r>
              <a:rPr lang="en-US" sz="2400" dirty="0" smtClean="0"/>
              <a:t>Stable potential</a:t>
            </a:r>
          </a:p>
          <a:p>
            <a:r>
              <a:rPr lang="en-US" sz="2400" dirty="0" smtClean="0"/>
              <a:t>Non-toxic components</a:t>
            </a:r>
          </a:p>
          <a:p>
            <a:r>
              <a:rPr lang="en-US" sz="2400" dirty="0" smtClean="0"/>
              <a:t>can be used up to 300 °C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15000" y="1295400"/>
          <a:ext cx="2777818" cy="4217480"/>
        </p:xfrm>
        <a:graphic>
          <a:graphicData uri="http://schemas.openxmlformats.org/drawingml/2006/table">
            <a:tbl>
              <a:tblPr/>
              <a:tblGrid>
                <a:gridCol w="1388909"/>
                <a:gridCol w="1388909"/>
              </a:tblGrid>
              <a:tr h="345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Temp °C</a:t>
                      </a:r>
                    </a:p>
                    <a:p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Potential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</a:rPr>
                        <a:t>0,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0.22233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0.1968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0.1330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0.1032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175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0.0708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0.0348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225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-0.0051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-0.054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275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-0.090</a:t>
                      </a:r>
                    </a:p>
                  </a:txBody>
                  <a:tcPr marL="93674" marR="93674" marT="43234" marB="43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 Applications of Ag-</a:t>
            </a:r>
            <a:r>
              <a:rPr lang="en-US" sz="3200" b="1" dirty="0" err="1" smtClean="0">
                <a:solidFill>
                  <a:srgbClr val="00B0F0"/>
                </a:solidFill>
              </a:rPr>
              <a:t>AgCl</a:t>
            </a:r>
            <a:r>
              <a:rPr lang="en-US" sz="3200" b="1" dirty="0" smtClean="0">
                <a:solidFill>
                  <a:srgbClr val="00B0F0"/>
                </a:solidFill>
              </a:rPr>
              <a:t>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915400" cy="4525963"/>
          </a:xfrm>
        </p:spPr>
        <p:txBody>
          <a:bodyPr/>
          <a:lstStyle/>
          <a:p>
            <a:pPr lvl="0" algn="just"/>
            <a:r>
              <a:rPr lang="en-US" sz="2400" dirty="0" smtClean="0"/>
              <a:t>Used as reference electrode to determine the uniformity of potential in ship hulls and pipe lines protected by anodic protection against corrosion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Used as reference electrode for submerged oil pipelines, can operate </a:t>
            </a:r>
            <a:r>
              <a:rPr lang="en-US" sz="2400" dirty="0" err="1" smtClean="0"/>
              <a:t>upto</a:t>
            </a:r>
            <a:r>
              <a:rPr lang="en-US" sz="2400" dirty="0" smtClean="0"/>
              <a:t> a depth of 300 meters and measures the potential to a precision of ±1 </a:t>
            </a:r>
            <a:r>
              <a:rPr lang="en-US" sz="2400" dirty="0" err="1" smtClean="0"/>
              <a:t>mv</a:t>
            </a:r>
            <a:endParaRPr lang="en-US" sz="2400" dirty="0" smtClean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Used as internal reference electrode with ion-selective electrodes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00B05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b="1" dirty="0" smtClean="0"/>
              <a:t>Construction of  concentration cell </a:t>
            </a:r>
          </a:p>
          <a:p>
            <a:pPr marL="457200" lvl="1" indent="0">
              <a:buNone/>
            </a:pPr>
            <a:r>
              <a:rPr lang="en-IN" sz="2400" b="1" dirty="0" smtClean="0"/>
              <a:t>       </a:t>
            </a:r>
            <a:r>
              <a:rPr lang="en-US" sz="2400" dirty="0" err="1"/>
              <a:t>Eg</a:t>
            </a:r>
            <a:r>
              <a:rPr lang="en-US" sz="2400" dirty="0"/>
              <a:t>: Zn |Zn2+ c1||Zn2+ c2|Zn</a:t>
            </a:r>
          </a:p>
          <a:p>
            <a:pPr marL="457200" lvl="1" indent="0">
              <a:buNone/>
            </a:pPr>
            <a:r>
              <a:rPr lang="en-IN" sz="2400" b="1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IN" sz="2400" b="1" dirty="0" smtClean="0"/>
              <a:t>Construction and working of SHE, </a:t>
            </a:r>
          </a:p>
          <a:p>
            <a:pPr marL="457200" lvl="1" indent="0">
              <a:buNone/>
            </a:pPr>
            <a:r>
              <a:rPr lang="en-IN" sz="2400" b="1" dirty="0" smtClean="0"/>
              <a:t>      </a:t>
            </a:r>
            <a:r>
              <a:rPr lang="en-IN" sz="2400" b="1" baseline="-25000" dirty="0" smtClean="0"/>
              <a:t>		</a:t>
            </a:r>
            <a:r>
              <a:rPr lang="en-IN" sz="2400" b="1" dirty="0" smtClean="0"/>
              <a:t>Calomel: </a:t>
            </a:r>
          </a:p>
          <a:p>
            <a:pPr marL="457200" lvl="1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 	</a:t>
            </a:r>
          </a:p>
          <a:p>
            <a:pPr marL="457200" lvl="1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              </a:t>
            </a:r>
          </a:p>
          <a:p>
            <a:pPr marL="457200" lvl="1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                    Ag-</a:t>
            </a:r>
            <a:r>
              <a:rPr lang="en-IN" sz="2400" b="1" dirty="0" err="1" smtClean="0"/>
              <a:t>AgCl</a:t>
            </a:r>
            <a:r>
              <a:rPr lang="en-IN" sz="2400" b="1" dirty="0" smtClean="0"/>
              <a:t> electrode    </a:t>
            </a:r>
            <a:endParaRPr lang="en-US" sz="2400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6" descr="Cl^-\big(4M\big) \big| Hg_2Cl_2 \big(s\big) \big| Hg\big(l\big) \big| 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915370"/>
            <a:ext cx="3181123" cy="3810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5114306" y="5105400"/>
            <a:ext cx="2466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5" dirty="0">
                <a:ea typeface="Times New Roman" panose="02020603050405020304" pitchFamily="18" charset="0"/>
              </a:rPr>
              <a:t>A</a:t>
            </a:r>
            <a:r>
              <a:rPr lang="en-US" sz="2400" dirty="0">
                <a:ea typeface="Times New Roman" panose="02020603050405020304" pitchFamily="18" charset="0"/>
              </a:rPr>
              <a:t>g</a:t>
            </a:r>
            <a:r>
              <a:rPr lang="en-US" sz="2400" spc="-15" dirty="0">
                <a:ea typeface="Times New Roman" panose="02020603050405020304" pitchFamily="18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</a:rPr>
              <a:t>|</a:t>
            </a:r>
            <a:r>
              <a:rPr lang="en-US" sz="2400" spc="5" dirty="0" err="1">
                <a:ea typeface="Times New Roman" panose="02020603050405020304" pitchFamily="18" charset="0"/>
              </a:rPr>
              <a:t>A</a:t>
            </a:r>
            <a:r>
              <a:rPr lang="en-US" sz="2400" dirty="0" err="1">
                <a:ea typeface="Times New Roman" panose="02020603050405020304" pitchFamily="18" charset="0"/>
              </a:rPr>
              <a:t>g</a:t>
            </a:r>
            <a:r>
              <a:rPr lang="en-US" sz="2400" spc="-30" dirty="0" err="1">
                <a:ea typeface="Times New Roman" panose="02020603050405020304" pitchFamily="18" charset="0"/>
              </a:rPr>
              <a:t>C</a:t>
            </a:r>
            <a:r>
              <a:rPr lang="en-US" sz="2400" dirty="0" err="1">
                <a:ea typeface="Times New Roman" panose="02020603050405020304" pitchFamily="18" charset="0"/>
              </a:rPr>
              <a:t>l</a:t>
            </a:r>
            <a:r>
              <a:rPr lang="en-US" sz="2400" spc="20" dirty="0">
                <a:ea typeface="Times New Roman" panose="02020603050405020304" pitchFamily="18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</a:rPr>
              <a:t>|</a:t>
            </a:r>
            <a:r>
              <a:rPr lang="en-US" sz="2400" dirty="0" err="1">
                <a:ea typeface="Times New Roman" panose="02020603050405020304" pitchFamily="18" charset="0"/>
              </a:rPr>
              <a:t>K</a:t>
            </a:r>
            <a:r>
              <a:rPr lang="en-US" sz="2400" spc="-30" dirty="0" err="1">
                <a:ea typeface="Times New Roman" panose="02020603050405020304" pitchFamily="18" charset="0"/>
              </a:rPr>
              <a:t>C</a:t>
            </a:r>
            <a:r>
              <a:rPr lang="en-US" sz="2400" dirty="0" err="1">
                <a:ea typeface="Times New Roman" panose="02020603050405020304" pitchFamily="18" charset="0"/>
              </a:rPr>
              <a:t>l</a:t>
            </a:r>
            <a:r>
              <a:rPr lang="en-US" sz="2400" spc="20" dirty="0">
                <a:ea typeface="Times New Roman" panose="02020603050405020304" pitchFamily="18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</a:rPr>
              <a:t>(</a:t>
            </a:r>
            <a:r>
              <a:rPr lang="en-US" sz="2400" spc="5" dirty="0">
                <a:ea typeface="Times New Roman" panose="02020603050405020304" pitchFamily="18" charset="0"/>
              </a:rPr>
              <a:t>s</a:t>
            </a:r>
            <a:r>
              <a:rPr lang="en-US" sz="2400" spc="-30" dirty="0">
                <a:ea typeface="Times New Roman" panose="02020603050405020304" pitchFamily="18" charset="0"/>
              </a:rPr>
              <a:t>a</a:t>
            </a:r>
            <a:r>
              <a:rPr lang="en-US" sz="2400" spc="10" dirty="0">
                <a:ea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448300" cy="6858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Concentration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430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Electrolyte Concentration Cells consist of two electrodes of the same substance in contact with solutions of different concentrations </a:t>
            </a:r>
          </a:p>
          <a:p>
            <a:pPr algn="just"/>
            <a:r>
              <a:rPr lang="en-US" sz="2400" dirty="0" smtClean="0"/>
              <a:t>Potential difference arises as long as concentration difference exists </a:t>
            </a:r>
            <a:r>
              <a:rPr lang="en-US" sz="1400" dirty="0" smtClean="0"/>
              <a:t>			</a:t>
            </a:r>
          </a:p>
          <a:p>
            <a:pPr lvl="8" algn="just"/>
            <a:r>
              <a:rPr lang="en-US" sz="2400" dirty="0" smtClean="0"/>
              <a:t>  	        Anode		Cathode</a:t>
            </a:r>
          </a:p>
          <a:p>
            <a:pPr marL="3657600" lvl="8" indent="0" algn="just">
              <a:buNone/>
            </a:pPr>
            <a:r>
              <a:rPr lang="en-US" dirty="0" smtClean="0"/>
              <a:t>   	Cu</a:t>
            </a:r>
            <a:r>
              <a:rPr lang="en-US" dirty="0" smtClean="0">
                <a:sym typeface="Symbol"/>
              </a:rPr>
              <a:t></a:t>
            </a:r>
            <a:r>
              <a:rPr lang="en-US" dirty="0" smtClean="0"/>
              <a:t> CuSO</a:t>
            </a:r>
            <a:r>
              <a:rPr lang="en-US" baseline="-25000" dirty="0" smtClean="0"/>
              <a:t>4</a:t>
            </a:r>
            <a:r>
              <a:rPr lang="en-US" dirty="0" smtClean="0"/>
              <a:t> (0.01M)</a:t>
            </a:r>
            <a:r>
              <a:rPr lang="en-US" dirty="0" smtClean="0">
                <a:sym typeface="Symbol"/>
              </a:rPr>
              <a:t>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</a:t>
            </a:r>
            <a:r>
              <a:rPr lang="en-US" dirty="0" smtClean="0"/>
              <a:t> CuSO</a:t>
            </a:r>
            <a:r>
              <a:rPr lang="en-US" baseline="-25000" dirty="0" smtClean="0"/>
              <a:t>4</a:t>
            </a:r>
            <a:r>
              <a:rPr lang="en-US" dirty="0" smtClean="0"/>
              <a:t>(1M)</a:t>
            </a:r>
            <a:r>
              <a:rPr lang="en-US" dirty="0" smtClean="0">
                <a:sym typeface="Symbol"/>
              </a:rPr>
              <a:t></a:t>
            </a:r>
            <a:r>
              <a:rPr lang="en-US" dirty="0" smtClean="0"/>
              <a:t> Ag</a:t>
            </a:r>
          </a:p>
          <a:p>
            <a:pPr lvl="8" algn="just"/>
            <a:r>
              <a:rPr lang="en-US" sz="2400" dirty="0" smtClean="0"/>
              <a:t>                       </a:t>
            </a:r>
            <a:r>
              <a:rPr lang="en-US" sz="1800" dirty="0" smtClean="0"/>
              <a:t> C1	</a:t>
            </a:r>
            <a:r>
              <a:rPr lang="en-US" sz="2400" dirty="0" smtClean="0"/>
              <a:t> </a:t>
            </a:r>
            <a:r>
              <a:rPr lang="en-US" sz="1800" dirty="0" smtClean="0"/>
              <a:t>C2</a:t>
            </a:r>
            <a:endParaRPr lang="en-US" sz="2400" dirty="0" smtClean="0"/>
          </a:p>
          <a:p>
            <a:pPr lvl="8" algn="just"/>
            <a:r>
              <a:rPr lang="en-US" sz="2400" dirty="0" smtClean="0"/>
              <a:t>                       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</a:t>
            </a:r>
            <a:r>
              <a:rPr lang="en-US" sz="2400" dirty="0" smtClean="0"/>
              <a:t> c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pic>
        <p:nvPicPr>
          <p:cNvPr id="18489" name="Picture 57" descr="http://www.thenakedscientists.com/forum/index.php?action=dlattach;topic=16424.0;attach=40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25" y="2887662"/>
            <a:ext cx="4044950" cy="2933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64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448300" cy="990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Concentration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66" y="1111160"/>
            <a:ext cx="8915400" cy="4952995"/>
          </a:xfrm>
        </p:spPr>
        <p:txBody>
          <a:bodyPr/>
          <a:lstStyle/>
          <a:p>
            <a:r>
              <a:rPr lang="en-US" sz="2400" dirty="0" smtClean="0"/>
              <a:t>Anodic reaction:	Cu 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Cu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(c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+ 2e</a:t>
            </a:r>
          </a:p>
          <a:p>
            <a:r>
              <a:rPr lang="en-US" sz="2400" dirty="0" smtClean="0"/>
              <a:t>Cathodic reaction:	Cu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(c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+ 2e 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Cu </a:t>
            </a:r>
          </a:p>
          <a:p>
            <a:r>
              <a:rPr lang="en-US" sz="2400" dirty="0" smtClean="0"/>
              <a:t>Cell reaction:	Cu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(c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</a:t>
            </a:r>
            <a:r>
              <a:rPr lang="en-US" sz="2400" baseline="300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Cu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(c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</a:t>
            </a:r>
          </a:p>
          <a:p>
            <a:endParaRPr lang="en-US" sz="2400" dirty="0" smtClean="0"/>
          </a:p>
          <a:p>
            <a:r>
              <a:rPr lang="en-US" sz="2400" dirty="0" smtClean="0"/>
              <a:t>Cell potential is given by	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cell</a:t>
            </a:r>
            <a:r>
              <a:rPr lang="en-US" sz="2400" dirty="0" smtClean="0"/>
              <a:t>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cathode</a:t>
            </a:r>
            <a:r>
              <a:rPr lang="en-US" sz="2400" dirty="0" smtClean="0"/>
              <a:t> –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anode</a:t>
            </a:r>
            <a:r>
              <a:rPr lang="en-US" sz="2400" baseline="-25000" dirty="0" smtClean="0"/>
              <a:t>				</a:t>
            </a:r>
          </a:p>
          <a:p>
            <a:endParaRPr lang="en-US" sz="2400" baseline="-25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</a:t>
            </a:r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6001" y="3622720"/>
          <a:ext cx="4800600" cy="75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311200" imgH="393480" progId="Equation.3">
                  <p:embed/>
                </p:oleObj>
              </mc:Choice>
              <mc:Fallback>
                <p:oleObj name="Equation" r:id="rId3" imgW="2311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622720"/>
                        <a:ext cx="4800600" cy="7547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24000" y="4860787"/>
          <a:ext cx="1857375" cy="84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76240" imgH="431640" progId="Equation.3">
                  <p:embed/>
                </p:oleObj>
              </mc:Choice>
              <mc:Fallback>
                <p:oleObj name="Equation" r:id="rId5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60787"/>
                        <a:ext cx="1857375" cy="844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932232" y="4907977"/>
          <a:ext cx="3289051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232" y="4907977"/>
                        <a:ext cx="3289051" cy="812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5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908050" y="2286001"/>
            <a:ext cx="8832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dirty="0"/>
          </a:p>
          <a:p>
            <a:pPr algn="just"/>
            <a:endParaRPr lang="en-US" sz="1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800" y="990601"/>
            <a:ext cx="906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For spontaneous cell reaction, c</a:t>
            </a:r>
            <a:r>
              <a:rPr kumimoji="0" lang="en-US" sz="2400" i="0" u="none" strike="noStrike" cap="none" normalizeH="0" baseline="-3000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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c</a:t>
            </a:r>
            <a:r>
              <a:rPr kumimoji="0" lang="en-US" sz="2400" i="0" u="none" strike="noStrike" cap="none" normalizeH="0" baseline="-3000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, </a:t>
            </a:r>
          </a:p>
          <a:p>
            <a:pPr marL="365760" marR="0" lvl="0" indent="-365760" algn="just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More concentrated solution containing half cell act as cathode         and is placed right to the salt bridge  (cathode half cell) </a:t>
            </a:r>
          </a:p>
          <a:p>
            <a:pPr marL="365760" marR="0" lvl="0" indent="-365760" algn="just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Less concentrated solution containing half cell act as anode and is placed left to the salt bridge (anode half cell)</a:t>
            </a:r>
          </a:p>
          <a:p>
            <a:pPr marL="365760" marR="0" lvl="0" indent="-365760" algn="just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 Electrode Concentration Cells consist of two electrodes of different concentrations and a common electrolyte solution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448300" cy="990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Concentration Cell</a:t>
            </a:r>
          </a:p>
        </p:txBody>
      </p:sp>
    </p:spTree>
    <p:extLst>
      <p:ext uri="{BB962C8B-B14F-4D97-AF65-F5344CB8AC3E}">
        <p14:creationId xmlns:p14="http://schemas.microsoft.com/office/powerpoint/2010/main" val="39077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908050" y="2286001"/>
            <a:ext cx="8832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dirty="0"/>
          </a:p>
          <a:p>
            <a:pPr algn="just"/>
            <a:endParaRPr lang="en-US" sz="1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50293" y="1295400"/>
            <a:ext cx="952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5760" marR="0" lvl="0" indent="-365760" algn="just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/>
              <a:t>Using amalgams or gas electrodes, electrode concentration can be   altered</a:t>
            </a:r>
          </a:p>
          <a:p>
            <a:pPr marL="365760" indent="-365760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	</a:t>
            </a:r>
            <a:r>
              <a:rPr lang="en-US" sz="2400" dirty="0" smtClean="0"/>
              <a:t>For a gas concentration cell,</a:t>
            </a:r>
          </a:p>
          <a:p>
            <a:pPr marL="365760" indent="-36576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			Pt </a:t>
            </a:r>
            <a:r>
              <a:rPr lang="en-US" sz="2400" dirty="0" smtClean="0">
                <a:sym typeface="Symbol"/>
              </a:rPr>
              <a:t></a:t>
            </a:r>
            <a:r>
              <a:rPr lang="en-US" sz="2400" dirty="0" smtClean="0"/>
              <a:t>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/>
              </a:rPr>
              <a:t></a:t>
            </a:r>
            <a:r>
              <a:rPr lang="en-US" sz="2400" dirty="0" smtClean="0"/>
              <a:t> </a:t>
            </a:r>
            <a:r>
              <a:rPr lang="en-US" sz="2400" dirty="0" err="1" smtClean="0"/>
              <a:t>HCl</a:t>
            </a:r>
            <a:r>
              <a:rPr lang="en-US" sz="2400" dirty="0" smtClean="0">
                <a:sym typeface="Symbol"/>
              </a:rPr>
              <a:t></a:t>
            </a:r>
            <a:r>
              <a:rPr lang="en-US" sz="2400" dirty="0" smtClean="0"/>
              <a:t> 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/>
              </a:rPr>
              <a:t></a:t>
            </a:r>
            <a:r>
              <a:rPr lang="en-US" sz="2400" dirty="0" smtClean="0"/>
              <a:t> Ag	</a:t>
            </a:r>
          </a:p>
          <a:p>
            <a:pPr marL="365760" indent="-36576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	                                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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2</a:t>
            </a:r>
          </a:p>
          <a:p>
            <a:pPr marL="365760" indent="-36576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 	Cell reaction:	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</a:t>
            </a:r>
            <a:r>
              <a:rPr lang="en-US" sz="2400" baseline="300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</a:t>
            </a:r>
          </a:p>
          <a:p>
            <a:pPr marL="365760" indent="-36576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	Cell potential:	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cell</a:t>
            </a:r>
            <a:r>
              <a:rPr lang="en-US" sz="2400" dirty="0" smtClean="0"/>
              <a:t> = (RT/</a:t>
            </a:r>
            <a:r>
              <a:rPr lang="en-US" sz="2400" dirty="0" err="1" smtClean="0"/>
              <a:t>nF</a:t>
            </a:r>
            <a:r>
              <a:rPr lang="en-US" sz="2400" dirty="0" smtClean="0"/>
              <a:t>) </a:t>
            </a:r>
            <a:r>
              <a:rPr lang="en-US" sz="2400" dirty="0" err="1" smtClean="0"/>
              <a:t>ln</a:t>
            </a:r>
            <a:r>
              <a:rPr lang="en-US" sz="2400" dirty="0" smtClean="0"/>
              <a:t> (P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/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	     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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pPr marL="365760" marR="0" lvl="0" indent="-365760" algn="just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448300" cy="990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Concentration Cell</a:t>
            </a:r>
          </a:p>
        </p:txBody>
      </p:sp>
    </p:spTree>
    <p:extLst>
      <p:ext uri="{BB962C8B-B14F-4D97-AF65-F5344CB8AC3E}">
        <p14:creationId xmlns:p14="http://schemas.microsoft.com/office/powerpoint/2010/main" val="24901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448300" cy="990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Concentration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9372600" cy="4572000"/>
          </a:xfrm>
        </p:spPr>
        <p:txBody>
          <a:bodyPr/>
          <a:lstStyle/>
          <a:p>
            <a:pPr algn="just"/>
            <a:r>
              <a:rPr lang="en-US" sz="2400" dirty="0" smtClean="0"/>
              <a:t>Electrode concentration cells are also constructed with amalgams</a:t>
            </a:r>
          </a:p>
          <a:p>
            <a:pPr algn="just"/>
            <a:r>
              <a:rPr lang="en-US" sz="2400" dirty="0" smtClean="0"/>
              <a:t>Electrodes are preferred particularly when the electrode material is a highly reactive metal, such as Li, Na, K, etc which reacts with aqueous solution</a:t>
            </a:r>
          </a:p>
          <a:p>
            <a:pPr algn="just"/>
            <a:r>
              <a:rPr lang="en-US" sz="2400" dirty="0" smtClean="0"/>
              <a:t>Reactivity of the metal is decreased by converting the metal into amalgam</a:t>
            </a:r>
          </a:p>
          <a:p>
            <a:pPr lvl="1"/>
            <a:r>
              <a:rPr lang="en-US" sz="2000" dirty="0" smtClean="0"/>
              <a:t> </a:t>
            </a:r>
            <a:r>
              <a:rPr lang="en-US" sz="2000" dirty="0" smtClean="0">
                <a:solidFill>
                  <a:srgbClr val="FF0000"/>
                </a:solidFill>
              </a:rPr>
              <a:t>Na-Hg (c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</a:t>
            </a:r>
            <a:r>
              <a:rPr lang="en-US" sz="2000" dirty="0" smtClean="0">
                <a:solidFill>
                  <a:srgbClr val="FF0000"/>
                </a:solidFill>
              </a:rPr>
              <a:t> Na</a:t>
            </a:r>
            <a:r>
              <a:rPr lang="en-US" sz="2000" baseline="30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</a:t>
            </a:r>
            <a:r>
              <a:rPr lang="en-US" sz="2000" dirty="0" smtClean="0">
                <a:solidFill>
                  <a:srgbClr val="FF0000"/>
                </a:solidFill>
              </a:rPr>
              <a:t>  Na-Hg (c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) 			c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</a:t>
            </a:r>
            <a:r>
              <a:rPr lang="en-US" sz="2000" dirty="0" smtClean="0">
                <a:solidFill>
                  <a:srgbClr val="FF0000"/>
                </a:solidFill>
              </a:rPr>
              <a:t> c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Cell reaction:	     Na-Hg (c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baseline="30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000" dirty="0" smtClean="0">
                <a:solidFill>
                  <a:srgbClr val="FF0000"/>
                </a:solidFill>
              </a:rPr>
              <a:t> Na-Hg (c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Cell potential: 			                	c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</a:t>
            </a:r>
            <a:r>
              <a:rPr lang="en-US" sz="2000" dirty="0" smtClean="0">
                <a:solidFill>
                  <a:srgbClr val="FF0000"/>
                </a:solidFill>
              </a:rPr>
              <a:t> c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just"/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5295900"/>
          <a:ext cx="2590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31560" imgH="431640" progId="Equation.3">
                  <p:embed/>
                </p:oleObj>
              </mc:Choice>
              <mc:Fallback>
                <p:oleObj name="Equation" r:id="rId3" imgW="123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95900"/>
                        <a:ext cx="25906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4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096000" cy="990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Applications of Concentration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Concentration cell methods form the method of chemical analysis to compare a solution of known concentration with an unknown</a:t>
            </a:r>
          </a:p>
          <a:p>
            <a:pPr algn="just"/>
            <a:r>
              <a:rPr lang="en-US" sz="2400" dirty="0" smtClean="0"/>
              <a:t>Determining the concentration of the unknown via the Nernst Equation or comparison tables against a group of standards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7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274638"/>
            <a:ext cx="5283200" cy="868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Reference Electrodes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372600" cy="4525963"/>
          </a:xfrm>
        </p:spPr>
        <p:txBody>
          <a:bodyPr/>
          <a:lstStyle/>
          <a:p>
            <a:pPr algn="just"/>
            <a:r>
              <a:rPr lang="en-US" sz="2400" dirty="0" smtClean="0"/>
              <a:t>Reference electrodes are the electrodes of known constant electrode potential with reference to which the electrode potential of any other electrode can be measured</a:t>
            </a:r>
          </a:p>
          <a:p>
            <a:endParaRPr lang="en-US" sz="2400" dirty="0" smtClean="0"/>
          </a:p>
          <a:p>
            <a:r>
              <a:rPr lang="en-US" sz="2400" b="1" dirty="0" smtClean="0"/>
              <a:t>Classification:</a:t>
            </a:r>
            <a:r>
              <a:rPr lang="en-US" sz="2400" dirty="0" smtClean="0"/>
              <a:t> 1. Primary reference electrode – SHE</a:t>
            </a:r>
          </a:p>
          <a:p>
            <a:pPr lvl="5">
              <a:buNone/>
            </a:pPr>
            <a:r>
              <a:rPr lang="en-US" sz="2400" dirty="0" smtClean="0"/>
              <a:t> 2. Secondary Reference Electrode – Calomel, Ag-</a:t>
            </a:r>
            <a:r>
              <a:rPr lang="en-US" sz="2400" dirty="0" err="1" smtClean="0"/>
              <a:t>AgCl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6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12719</TotalTime>
  <Words>1380</Words>
  <Application>Microsoft Office PowerPoint</Application>
  <PresentationFormat>A4 Paper (210x297 mm)</PresentationFormat>
  <Paragraphs>194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Wingdings 3</vt:lpstr>
      <vt:lpstr>FSH</vt:lpstr>
      <vt:lpstr>Equation</vt:lpstr>
      <vt:lpstr>Lecture No. 3  Electrochemistry  </vt:lpstr>
      <vt:lpstr>Concentration Cell</vt:lpstr>
      <vt:lpstr>Concentration Cell</vt:lpstr>
      <vt:lpstr>Concentration Cell</vt:lpstr>
      <vt:lpstr>Concentration Cell</vt:lpstr>
      <vt:lpstr>Concentration Cell</vt:lpstr>
      <vt:lpstr>Concentration Cell</vt:lpstr>
      <vt:lpstr>Applications of Concentration Cell</vt:lpstr>
      <vt:lpstr>Reference Electrodes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Reference Electrodes –  Construction &amp; Working of Calomel Electrode</vt:lpstr>
      <vt:lpstr>Working of Calomel Electrode</vt:lpstr>
      <vt:lpstr>Calomel Electrode</vt:lpstr>
      <vt:lpstr> Construction &amp; Working of Ag-AgCl Electrode</vt:lpstr>
      <vt:lpstr>Working of Ag-AgCl Electrode</vt:lpstr>
      <vt:lpstr>Advantages of Ag-AgCl Electrode</vt:lpstr>
      <vt:lpstr> Applications of Ag-AgCl Electrode</vt:lpstr>
      <vt:lpstr>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2017-07-17T11:37:53Z</dcterms:modified>
</cp:coreProperties>
</file>