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../clipboard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../clipboard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../clipboard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../clipboard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No. 30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Metallurgy</a:t>
            </a:r>
            <a:r>
              <a:rPr lang="en-IN" sz="3200" dirty="0" smtClean="0">
                <a:solidFill>
                  <a:srgbClr val="00B0F0"/>
                </a:solidFill>
              </a:rPr>
              <a:t/>
            </a:r>
            <a:br>
              <a:rPr lang="en-IN" sz="3200" dirty="0" smtClean="0">
                <a:solidFill>
                  <a:srgbClr val="00B0F0"/>
                </a:solidFill>
              </a:rPr>
            </a:b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2"/>
            <a:ext cx="8915400" cy="4876799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At the end of this lecture, students will be able to:</a:t>
            </a:r>
          </a:p>
          <a:p>
            <a:pPr>
              <a:buNone/>
            </a:pPr>
            <a:endParaRPr lang="en-IN" sz="2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Explain concentration of aluminum and copper 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Discuss the extraction and refining of aluminum and copper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Describe the uses and properties of aluminum and copper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endParaRPr lang="en-IN" sz="2000" dirty="0" smtClean="0"/>
          </a:p>
          <a:p>
            <a:pPr marL="457200" lvl="1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9643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Uses of Aluminum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1"/>
            <a:ext cx="8915400" cy="3733799"/>
          </a:xfrm>
        </p:spPr>
        <p:txBody>
          <a:bodyPr/>
          <a:lstStyle/>
          <a:p>
            <a:pPr algn="just"/>
            <a:r>
              <a:rPr lang="en-US" sz="2400" dirty="0" smtClean="0"/>
              <a:t>Because aluminum is light </a:t>
            </a:r>
            <a:r>
              <a:rPr lang="en-US" sz="2400" dirty="0"/>
              <a:t>and has high tensile strength, </a:t>
            </a:r>
            <a:r>
              <a:rPr lang="en-US" sz="2400" dirty="0" smtClean="0"/>
              <a:t>it </a:t>
            </a:r>
            <a:r>
              <a:rPr lang="en-US" sz="2400" dirty="0"/>
              <a:t>is used </a:t>
            </a:r>
            <a:r>
              <a:rPr lang="en-US" sz="2400" dirty="0" smtClean="0"/>
              <a:t>to make automobiles and aircrafts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used for making </a:t>
            </a:r>
            <a:r>
              <a:rPr lang="en-US" sz="2400" dirty="0" smtClean="0"/>
              <a:t>electrical cables due to high electrical conductivity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used in making cooking </a:t>
            </a:r>
            <a:r>
              <a:rPr lang="en-US" sz="2400" dirty="0" smtClean="0"/>
              <a:t>utensils due to high thermal conductivity</a:t>
            </a:r>
          </a:p>
          <a:p>
            <a:pPr algn="just"/>
            <a:r>
              <a:rPr lang="en-US" sz="2400" dirty="0" smtClean="0"/>
              <a:t>used </a:t>
            </a:r>
            <a:r>
              <a:rPr lang="en-US" sz="2400" dirty="0"/>
              <a:t>in thermite welding and in the </a:t>
            </a:r>
            <a:r>
              <a:rPr lang="en-US" sz="2400" dirty="0" err="1"/>
              <a:t>aluminothermic</a:t>
            </a:r>
            <a:r>
              <a:rPr lang="en-US" sz="2400" dirty="0"/>
              <a:t> </a:t>
            </a:r>
            <a:r>
              <a:rPr lang="en-US" sz="2400" dirty="0" smtClean="0"/>
              <a:t>process to reduce metal oxides into free metals</a:t>
            </a:r>
          </a:p>
          <a:p>
            <a:pPr algn="just"/>
            <a:r>
              <a:rPr lang="en-US" sz="2400" dirty="0" smtClean="0"/>
              <a:t>Used in paints, dyes etc.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4876800"/>
            <a:ext cx="8610600" cy="1828800"/>
            <a:chOff x="838200" y="4876800"/>
            <a:chExt cx="8610600" cy="1828800"/>
          </a:xfrm>
        </p:grpSpPr>
        <p:pic>
          <p:nvPicPr>
            <p:cNvPr id="5130" name="Picture 10" descr="Image result for uses of alumin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33"/>
            <a:stretch/>
          </p:blipFill>
          <p:spPr bwMode="auto">
            <a:xfrm>
              <a:off x="838200" y="4876800"/>
              <a:ext cx="268941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Image result for uses of aluminu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8" t="11996" r="4054" b="7286"/>
            <a:stretch/>
          </p:blipFill>
          <p:spPr bwMode="auto">
            <a:xfrm>
              <a:off x="3713480" y="4889310"/>
              <a:ext cx="2763520" cy="1816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4" name="Picture 14" descr="Image result for uses of aluminu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2" t="10857" r="5781" b="13714"/>
            <a:stretch/>
          </p:blipFill>
          <p:spPr bwMode="auto">
            <a:xfrm>
              <a:off x="6622470" y="4876800"/>
              <a:ext cx="282633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546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Metallurgy of C</a:t>
            </a:r>
            <a:r>
              <a:rPr lang="en-US" sz="3200" b="1" dirty="0" smtClean="0">
                <a:solidFill>
                  <a:srgbClr val="00B0F0"/>
                </a:solidFill>
              </a:rPr>
              <a:t>opper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9154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Occurrence:</a:t>
            </a:r>
          </a:p>
          <a:p>
            <a:pPr algn="just"/>
            <a:r>
              <a:rPr lang="en-US" sz="2400" dirty="0" smtClean="0"/>
              <a:t>Copper is 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abundant element in the earth crust</a:t>
            </a:r>
          </a:p>
          <a:p>
            <a:pPr algn="just"/>
            <a:r>
              <a:rPr lang="en-US" sz="2400" dirty="0" smtClean="0"/>
              <a:t>It is available as a native element and also in combined form</a:t>
            </a:r>
          </a:p>
          <a:p>
            <a:pPr algn="just"/>
            <a:r>
              <a:rPr lang="en-US" sz="2400" dirty="0" smtClean="0"/>
              <a:t>Copper nuggets are largely exhausted</a:t>
            </a:r>
          </a:p>
          <a:p>
            <a:pPr algn="just"/>
            <a:r>
              <a:rPr lang="en-US" sz="2400" dirty="0" smtClean="0"/>
              <a:t>Mostly copper ores have bright colors 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b="1" dirty="0" smtClean="0"/>
              <a:t>Important ores of copper:</a:t>
            </a:r>
          </a:p>
          <a:p>
            <a:pPr algn="just"/>
            <a:r>
              <a:rPr lang="en-US" sz="2400" dirty="0" smtClean="0"/>
              <a:t>Chalcopyrite, CuFeS</a:t>
            </a:r>
            <a:r>
              <a:rPr lang="en-US" sz="2400" baseline="-25000" dirty="0" smtClean="0"/>
              <a:t>2</a:t>
            </a:r>
            <a:endParaRPr lang="en-US" sz="2400" dirty="0" smtClean="0"/>
          </a:p>
          <a:p>
            <a:pPr algn="just"/>
            <a:r>
              <a:rPr lang="en-US" sz="2400" dirty="0" smtClean="0"/>
              <a:t>Chalcocite, Cu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 </a:t>
            </a:r>
          </a:p>
          <a:p>
            <a:pPr algn="just"/>
            <a:r>
              <a:rPr lang="en-US" sz="2400" dirty="0" err="1" smtClean="0"/>
              <a:t>Covellite</a:t>
            </a:r>
            <a:r>
              <a:rPr lang="en-US" sz="2400" dirty="0" smtClean="0"/>
              <a:t>, </a:t>
            </a:r>
            <a:r>
              <a:rPr lang="en-US" sz="2400" dirty="0" err="1" smtClean="0"/>
              <a:t>CuS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Cuprite, Cu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</a:p>
          <a:p>
            <a:pPr algn="just"/>
            <a:r>
              <a:rPr lang="en-US" sz="2400" dirty="0" smtClean="0"/>
              <a:t>Malachite, CuCO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.Cu(OH)</a:t>
            </a:r>
            <a:r>
              <a:rPr lang="en-US" sz="2400" baseline="-25000" dirty="0" smtClean="0"/>
              <a:t>2</a:t>
            </a:r>
          </a:p>
          <a:p>
            <a:pPr algn="just"/>
            <a:endParaRPr lang="en-US" sz="2400" dirty="0"/>
          </a:p>
        </p:txBody>
      </p:sp>
      <p:pic>
        <p:nvPicPr>
          <p:cNvPr id="2050" name="Picture 2" descr="Image result for ores of cop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49" y="3840707"/>
            <a:ext cx="4629151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18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Extraction of Copper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066801"/>
                <a:ext cx="8915400" cy="505936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Extraction of Cu from oxide ore:</a:t>
                </a:r>
              </a:p>
              <a:p>
                <a:pPr algn="just"/>
                <a:r>
                  <a:rPr lang="en-US" sz="2400" dirty="0" smtClean="0"/>
                  <a:t>Oxide ores are directly reduced to metallic copper by the reduction of carbon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 algn="just">
                  <a:buNone/>
                </a:pPr>
                <a:endParaRPr lang="en-US" sz="2400" b="1" dirty="0" smtClean="0"/>
              </a:p>
              <a:p>
                <a:pPr marL="0" indent="0" algn="just">
                  <a:buNone/>
                </a:pPr>
                <a:r>
                  <a:rPr lang="en-US" sz="2400" b="1" dirty="0" smtClean="0"/>
                  <a:t>Extraction </a:t>
                </a:r>
                <a:r>
                  <a:rPr lang="en-US" sz="2400" b="1" dirty="0"/>
                  <a:t>of Cu from </a:t>
                </a:r>
                <a:r>
                  <a:rPr lang="en-US" sz="2400" b="1" dirty="0" smtClean="0"/>
                  <a:t>carbonate </a:t>
                </a:r>
                <a:r>
                  <a:rPr lang="en-US" sz="2400" b="1" dirty="0"/>
                  <a:t>ore</a:t>
                </a:r>
                <a:r>
                  <a:rPr lang="en-US" sz="2400" b="1" dirty="0" smtClean="0"/>
                  <a:t>: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Ore is crushed and concentrated. Later, roasted in the presence of air which yields oxide of the metal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Oxide can be reduced by reduction with carbon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→2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𝐶𝑢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066801"/>
                <a:ext cx="8915400" cy="5059364"/>
              </a:xfrm>
              <a:blipFill rotWithShape="0">
                <a:blip r:embed="rId2"/>
                <a:stretch>
                  <a:fillRect l="-1025" t="-964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783723" y="2209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51170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54980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4" t="-791" r="9219" b="791"/>
          <a:stretch/>
        </p:blipFill>
        <p:spPr bwMode="auto">
          <a:xfrm>
            <a:off x="7620000" y="4191000"/>
            <a:ext cx="213794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30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Extraction of </a:t>
            </a:r>
            <a:r>
              <a:rPr lang="en-US" sz="3200" b="1" dirty="0" smtClean="0">
                <a:solidFill>
                  <a:srgbClr val="00B0F0"/>
                </a:solidFill>
              </a:rPr>
              <a:t>Copper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914401"/>
                <a:ext cx="8915400" cy="521176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Extraction of Cu from </a:t>
                </a:r>
                <a:r>
                  <a:rPr lang="en-US" sz="2400" b="1" dirty="0" err="1" smtClean="0"/>
                  <a:t>sulphide</a:t>
                </a:r>
                <a:r>
                  <a:rPr lang="en-US" sz="2400" b="1" dirty="0" smtClean="0"/>
                  <a:t> ore</a:t>
                </a:r>
                <a:r>
                  <a:rPr lang="en-US" sz="2400" dirty="0" smtClean="0"/>
                  <a:t>: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Cu can be obtained by smelting process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Crushed and concentrated ore is heated in the presence of air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𝐶𝑢𝐹𝑒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Copper and iron </a:t>
                </a:r>
                <a:r>
                  <a:rPr lang="en-US" sz="2400" dirty="0" err="1" smtClean="0"/>
                  <a:t>sulphides</a:t>
                </a:r>
                <a:r>
                  <a:rPr lang="en-US" sz="2400" dirty="0" smtClean="0"/>
                  <a:t> are further partially oxidized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Feo</a:t>
                </a:r>
                <a:r>
                  <a:rPr lang="en-US" sz="2400" dirty="0" smtClean="0"/>
                  <a:t> forms slag (FeSiO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) with silica and can be removed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Cu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S and Cu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O are allowed to react which forms metallic copper and SO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When copper is cooled, SO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slowly escapes from the surface leaving blisters on the surface of solidified copper which is known as blister copper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914401"/>
                <a:ext cx="8915400" cy="5211764"/>
              </a:xfrm>
              <a:blipFill rotWithShape="0">
                <a:blip r:embed="rId2"/>
                <a:stretch>
                  <a:fillRect l="-1025" t="-936" r="-102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95800" y="2057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2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Electro-refining of Copper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38200"/>
            <a:ext cx="8915400" cy="5135565"/>
          </a:xfrm>
        </p:spPr>
        <p:txBody>
          <a:bodyPr/>
          <a:lstStyle/>
          <a:p>
            <a:pPr algn="just"/>
            <a:r>
              <a:rPr lang="en-US" sz="2400" dirty="0" smtClean="0"/>
              <a:t>Anode is made of Impure copper (blister copper) and cathode is made of pure copper rod or sheet</a:t>
            </a:r>
          </a:p>
          <a:p>
            <a:pPr algn="just"/>
            <a:r>
              <a:rPr lang="en-US" sz="2400" dirty="0" smtClean="0"/>
              <a:t>Acidified CuSO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solution is used as the electrolyte</a:t>
            </a:r>
          </a:p>
          <a:p>
            <a:pPr marL="0" indent="0" algn="just">
              <a:buNone/>
            </a:pPr>
            <a:r>
              <a:rPr lang="en-US" sz="2400" dirty="0" smtClean="0"/>
              <a:t>	At </a:t>
            </a:r>
            <a:r>
              <a:rPr lang="en-US" sz="2400" dirty="0"/>
              <a:t>anode,  C</a:t>
            </a:r>
            <a:r>
              <a:rPr lang="en-US" sz="2400" dirty="0" smtClean="0"/>
              <a:t>u</a:t>
            </a:r>
            <a:r>
              <a:rPr lang="en-US" sz="2400" dirty="0"/>
              <a:t>	 	   C</a:t>
            </a:r>
            <a:r>
              <a:rPr lang="en-US" sz="2400" dirty="0" smtClean="0"/>
              <a:t>u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 </a:t>
            </a:r>
            <a:r>
              <a:rPr lang="en-US" sz="2400" dirty="0"/>
              <a:t>+ </a:t>
            </a:r>
            <a:r>
              <a:rPr lang="en-US" sz="2400" dirty="0" smtClean="0"/>
              <a:t>2e</a:t>
            </a:r>
            <a:r>
              <a:rPr lang="en-US" sz="2400" baseline="30000" dirty="0" smtClean="0"/>
              <a:t>-</a:t>
            </a:r>
            <a:endParaRPr lang="en-US" sz="2400" baseline="30000" dirty="0"/>
          </a:p>
          <a:p>
            <a:pPr marL="0" indent="0" algn="just">
              <a:buNone/>
            </a:pPr>
            <a:r>
              <a:rPr lang="en-US" sz="2400" dirty="0"/>
              <a:t>	At cathode, </a:t>
            </a:r>
            <a:r>
              <a:rPr lang="en-US" sz="2400" dirty="0" smtClean="0"/>
              <a:t>Cu2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2e</a:t>
            </a:r>
            <a:r>
              <a:rPr lang="en-US" sz="2400" baseline="30000" dirty="0" smtClean="0"/>
              <a:t>-</a:t>
            </a:r>
            <a:r>
              <a:rPr lang="en-US" sz="2400" baseline="30000" dirty="0"/>
              <a:t>	</a:t>
            </a:r>
            <a:r>
              <a:rPr lang="en-US" sz="2400" dirty="0"/>
              <a:t> 	  </a:t>
            </a:r>
            <a:r>
              <a:rPr lang="en-US" sz="2400" dirty="0" smtClean="0"/>
              <a:t>Cu </a:t>
            </a:r>
            <a:r>
              <a:rPr lang="en-US" sz="2400" dirty="0"/>
              <a:t>(pure</a:t>
            </a:r>
            <a:r>
              <a:rPr lang="en-US" sz="2400" dirty="0" smtClean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Many impurities settle down as sludge or mud below the anode (anode mud) &amp; 99.99%  pure copper can be prepared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05200" y="2362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19600" y="2743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933700" y="3779520"/>
            <a:ext cx="3733800" cy="2926080"/>
            <a:chOff x="5562600" y="3592501"/>
            <a:chExt cx="3429000" cy="3039710"/>
          </a:xfrm>
        </p:grpSpPr>
        <p:pic>
          <p:nvPicPr>
            <p:cNvPr id="9" name="Picture 2" descr="http://www.everythingmaths.co.za/science/grade-12/13-electrochemical-reactions/pspictures/fe1549525f1625f2247caa5f9f6a2f8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592501"/>
              <a:ext cx="3429000" cy="3039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196189" y="5842959"/>
              <a:ext cx="795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(Pure Cu)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64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Physical and Chemical properties of </a:t>
            </a:r>
            <a:r>
              <a:rPr lang="en-US" sz="3200" b="1" dirty="0">
                <a:solidFill>
                  <a:srgbClr val="00B0F0"/>
                </a:solidFill>
              </a:rPr>
              <a:t>C</a:t>
            </a:r>
            <a:r>
              <a:rPr lang="en-US" sz="3200" b="1" dirty="0" smtClean="0">
                <a:solidFill>
                  <a:srgbClr val="00B0F0"/>
                </a:solidFill>
              </a:rPr>
              <a:t>opper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036"/>
            <a:ext cx="8915400" cy="521176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Physical properties of copper:</a:t>
            </a:r>
          </a:p>
          <a:p>
            <a:pPr algn="just"/>
            <a:r>
              <a:rPr lang="en-US" sz="2400" dirty="0" smtClean="0"/>
              <a:t>Copper is reddish brown colored and takes a bright metallic luster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malleable, ductile, and </a:t>
            </a:r>
            <a:r>
              <a:rPr lang="en-US" sz="2400" dirty="0" smtClean="0"/>
              <a:t>a good conductor</a:t>
            </a:r>
            <a:r>
              <a:rPr lang="en-US" sz="2400" dirty="0"/>
              <a:t> of electricity and </a:t>
            </a:r>
            <a:r>
              <a:rPr lang="en-US" sz="2400" dirty="0" smtClean="0"/>
              <a:t>heat</a:t>
            </a:r>
          </a:p>
          <a:p>
            <a:pPr algn="just"/>
            <a:r>
              <a:rPr lang="en-US" sz="2400" dirty="0" smtClean="0"/>
              <a:t>Melting </a:t>
            </a:r>
            <a:r>
              <a:rPr lang="en-US" sz="2400" dirty="0"/>
              <a:t>point </a:t>
            </a:r>
            <a:r>
              <a:rPr lang="en-US" sz="2400" dirty="0" smtClean="0"/>
              <a:t>is 1083°C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boiling point </a:t>
            </a:r>
            <a:r>
              <a:rPr lang="en-US" sz="2400" dirty="0" smtClean="0"/>
              <a:t>is 2567°C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b="1" dirty="0" smtClean="0"/>
              <a:t>Chemical </a:t>
            </a:r>
            <a:r>
              <a:rPr lang="en-US" sz="2400" b="1" dirty="0"/>
              <a:t>properties of copper</a:t>
            </a:r>
            <a:r>
              <a:rPr lang="en-US" sz="2400" b="1" dirty="0" smtClean="0"/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Reacts with oxygen in the atmosphere slowly and </a:t>
            </a:r>
          </a:p>
          <a:p>
            <a:pPr marL="0" indent="0" algn="just">
              <a:buNone/>
            </a:pPr>
            <a:r>
              <a:rPr lang="en-US" sz="2400" dirty="0" smtClean="0"/>
              <a:t>      forms a protective layer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Copper structures turn green in color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It tarnishes when exposed to some sulfur compounds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1026" name="Picture 2" descr="Image result for statue of liber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55"/>
          <a:stretch/>
        </p:blipFill>
        <p:spPr bwMode="auto">
          <a:xfrm>
            <a:off x="7696200" y="3794918"/>
            <a:ext cx="20574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6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Uses of </a:t>
            </a:r>
            <a:r>
              <a:rPr lang="en-US" sz="3200" b="1" dirty="0">
                <a:solidFill>
                  <a:srgbClr val="00B0F0"/>
                </a:solidFill>
              </a:rPr>
              <a:t>C</a:t>
            </a:r>
            <a:r>
              <a:rPr lang="en-US" sz="3200" b="1" dirty="0" smtClean="0">
                <a:solidFill>
                  <a:srgbClr val="00B0F0"/>
                </a:solidFill>
              </a:rPr>
              <a:t>opper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8915400" cy="4983164"/>
          </a:xfrm>
        </p:spPr>
        <p:txBody>
          <a:bodyPr/>
          <a:lstStyle/>
          <a:p>
            <a:pPr algn="just"/>
            <a:r>
              <a:rPr lang="en-US" sz="2400" dirty="0" smtClean="0"/>
              <a:t>Use to make electrical cables and electrical appliance</a:t>
            </a:r>
          </a:p>
          <a:p>
            <a:pPr algn="just"/>
            <a:r>
              <a:rPr lang="en-US" sz="2400" dirty="0" smtClean="0"/>
              <a:t>Used to make water pipes because if its inertness</a:t>
            </a:r>
          </a:p>
          <a:p>
            <a:pPr algn="just"/>
            <a:r>
              <a:rPr lang="en-US" sz="2400" dirty="0" smtClean="0"/>
              <a:t>It forms various alloys which are useful for many industrial processes</a:t>
            </a:r>
          </a:p>
          <a:p>
            <a:pPr algn="just"/>
            <a:r>
              <a:rPr lang="en-US" sz="2400" dirty="0" smtClean="0"/>
              <a:t>Copper compounds are used as insecticides, pesticides, pigments etc.</a:t>
            </a:r>
          </a:p>
          <a:p>
            <a:pPr algn="just"/>
            <a:r>
              <a:rPr lang="en-US" sz="2400" dirty="0" smtClean="0"/>
              <a:t>In many electrochemical processes copper is useful. It can be used as an electrode and used in techniques such as electroplating</a:t>
            </a:r>
          </a:p>
        </p:txBody>
      </p:sp>
      <p:pic>
        <p:nvPicPr>
          <p:cNvPr id="4100" name="Picture 4" descr="Image result for heating of copper 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56200" r="2500" b="4803"/>
          <a:stretch/>
        </p:blipFill>
        <p:spPr bwMode="auto">
          <a:xfrm>
            <a:off x="1833283" y="4648200"/>
            <a:ext cx="623943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59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1"/>
            <a:ext cx="8915400" cy="5135564"/>
          </a:xfrm>
        </p:spPr>
        <p:txBody>
          <a:bodyPr/>
          <a:lstStyle/>
          <a:p>
            <a:pPr algn="just"/>
            <a:r>
              <a:rPr lang="en-US" sz="2400" dirty="0" smtClean="0"/>
              <a:t>Aluminum is the third most abundant element in the earth crust</a:t>
            </a:r>
          </a:p>
          <a:p>
            <a:pPr algn="just"/>
            <a:r>
              <a:rPr lang="en-US" sz="2400" dirty="0" smtClean="0"/>
              <a:t>Bauxite, feldspar are the important ores of aluminum</a:t>
            </a:r>
          </a:p>
          <a:p>
            <a:pPr algn="just"/>
            <a:r>
              <a:rPr lang="en-US" sz="2400" dirty="0" smtClean="0"/>
              <a:t>Alumina is purified by</a:t>
            </a:r>
            <a:r>
              <a:rPr lang="en-US" sz="2400" dirty="0"/>
              <a:t> </a:t>
            </a:r>
            <a:r>
              <a:rPr lang="en-US" sz="2400" dirty="0" smtClean="0"/>
              <a:t>different processes like Baeyer’s </a:t>
            </a:r>
            <a:r>
              <a:rPr lang="en-US" sz="2400" dirty="0"/>
              <a:t>process, Hall’s process &amp; </a:t>
            </a:r>
            <a:r>
              <a:rPr lang="en-US" sz="2400" dirty="0" err="1"/>
              <a:t>Serpek’s</a:t>
            </a:r>
            <a:r>
              <a:rPr lang="en-US" sz="2400" dirty="0"/>
              <a:t> process</a:t>
            </a:r>
            <a:r>
              <a:rPr lang="en-US" sz="2400" dirty="0" smtClean="0"/>
              <a:t> etc.</a:t>
            </a:r>
          </a:p>
          <a:p>
            <a:pPr algn="just"/>
            <a:r>
              <a:rPr lang="en-US" sz="2400" dirty="0" smtClean="0"/>
              <a:t>Pure alumina is used to produce aluminum metal by electrochemical methods</a:t>
            </a:r>
          </a:p>
          <a:p>
            <a:pPr algn="just"/>
            <a:r>
              <a:rPr lang="en-US" sz="2400" dirty="0" smtClean="0"/>
              <a:t>Aluminum is further purified by electro-refining</a:t>
            </a:r>
          </a:p>
          <a:p>
            <a:pPr algn="just"/>
            <a:r>
              <a:rPr lang="en-US" sz="2400" dirty="0" smtClean="0"/>
              <a:t>Copper is the 25th most available element in the earth crust</a:t>
            </a:r>
          </a:p>
          <a:p>
            <a:pPr algn="just"/>
            <a:r>
              <a:rPr lang="en-US" sz="2400" dirty="0" smtClean="0"/>
              <a:t>Chalcopyrite, Malachite, cuprite etc. ate the important ores of copper</a:t>
            </a:r>
          </a:p>
          <a:p>
            <a:pPr algn="just"/>
            <a:r>
              <a:rPr lang="en-US" sz="2400" dirty="0" smtClean="0"/>
              <a:t>Copper is extracted by </a:t>
            </a:r>
            <a:r>
              <a:rPr lang="en-US" sz="2400" dirty="0" err="1" smtClean="0"/>
              <a:t>pyrometallurgical</a:t>
            </a:r>
            <a:r>
              <a:rPr lang="en-US" sz="2400" dirty="0" smtClean="0"/>
              <a:t> methods and it is purified by electro-refining 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786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1898650" y="274638"/>
            <a:ext cx="569595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Metallurgy of Aluminum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724900" cy="5181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Occurrence of aluminum: </a:t>
            </a:r>
          </a:p>
          <a:p>
            <a:pPr algn="just"/>
            <a:r>
              <a:rPr lang="en-US" sz="2400" dirty="0" smtClean="0"/>
              <a:t>Aluminum is the third most abundant element  in the earth crust</a:t>
            </a:r>
          </a:p>
          <a:p>
            <a:pPr algn="just"/>
            <a:r>
              <a:rPr lang="en-US" sz="2400" dirty="0" smtClean="0"/>
              <a:t>Next to oxygen and Silicon aluminum is more available (8.13 %)</a:t>
            </a:r>
          </a:p>
          <a:p>
            <a:pPr algn="just"/>
            <a:r>
              <a:rPr lang="en-US" sz="2400" dirty="0" smtClean="0"/>
              <a:t>Al has strong affinity towards oxygen so it is available in combined form than native form Al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.2H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</a:p>
          <a:p>
            <a:pPr algn="just"/>
            <a:endParaRPr lang="en-US" sz="2400" dirty="0" smtClean="0"/>
          </a:p>
          <a:p>
            <a:pPr marL="0" indent="0" algn="just">
              <a:buNone/>
            </a:pPr>
            <a:r>
              <a:rPr lang="en-US" sz="2400" b="1" dirty="0" smtClean="0"/>
              <a:t>Important aluminum ores: </a:t>
            </a:r>
          </a:p>
          <a:p>
            <a:pPr marL="514350" indent="-514350" algn="just">
              <a:buAutoNum type="romanLcParenBoth"/>
            </a:pPr>
            <a:r>
              <a:rPr lang="en-US" sz="2400" dirty="0" smtClean="0"/>
              <a:t>Bauxite, Al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.2H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0 </a:t>
            </a:r>
          </a:p>
          <a:p>
            <a:pPr marL="0" indent="0" algn="just">
              <a:buNone/>
            </a:pPr>
            <a:r>
              <a:rPr lang="en-US" sz="2400" dirty="0" smtClean="0"/>
              <a:t>(ii)   cryolite, Na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AlF</a:t>
            </a:r>
            <a:r>
              <a:rPr lang="en-US" sz="2400" baseline="-25000" dirty="0" smtClean="0"/>
              <a:t>6 </a:t>
            </a:r>
            <a:r>
              <a:rPr lang="en-US" sz="2400" dirty="0" smtClean="0"/>
              <a:t>   </a:t>
            </a:r>
          </a:p>
          <a:p>
            <a:pPr marL="0" indent="0" algn="just">
              <a:buNone/>
            </a:pPr>
            <a:r>
              <a:rPr lang="en-US" sz="2400" dirty="0" smtClean="0"/>
              <a:t>(iii)  Feldspar, KAlSiO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8      </a:t>
            </a:r>
          </a:p>
          <a:p>
            <a:pPr marL="0" indent="0" algn="just">
              <a:buNone/>
            </a:pPr>
            <a:r>
              <a:rPr lang="en-US" sz="2400" dirty="0" smtClean="0"/>
              <a:t>(iv)  Mica, KAlSiO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(OH)</a:t>
            </a:r>
            <a:r>
              <a:rPr lang="en-US" sz="2400" baseline="-25000" dirty="0" smtClean="0"/>
              <a:t>2     </a:t>
            </a:r>
          </a:p>
          <a:p>
            <a:pPr marL="0" indent="0" algn="just">
              <a:buNone/>
            </a:pPr>
            <a:r>
              <a:rPr lang="en-US" sz="2400" baseline="-25000" dirty="0" smtClean="0"/>
              <a:t> </a:t>
            </a:r>
            <a:r>
              <a:rPr lang="en-US" sz="2400" dirty="0" smtClean="0"/>
              <a:t>(v)  Kaolinite, Al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Si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7</a:t>
            </a:r>
            <a:r>
              <a:rPr lang="en-US" sz="2400" dirty="0" smtClean="0"/>
              <a:t>.2H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endParaRPr lang="en-US" sz="2400" baseline="-25000" dirty="0" smtClean="0"/>
          </a:p>
          <a:p>
            <a:pPr marL="0" indent="0" algn="just" fontAlgn="t">
              <a:buNone/>
            </a:pPr>
            <a:r>
              <a:rPr lang="pt-BR" sz="2400" i="1" dirty="0" smtClean="0"/>
              <a:t>	</a:t>
            </a:r>
            <a:r>
              <a:rPr lang="pt-BR" sz="2400" dirty="0" smtClean="0"/>
              <a:t>			</a:t>
            </a:r>
            <a:r>
              <a:rPr lang="pt-BR" sz="2400" baseline="-25000" dirty="0"/>
              <a:t>	</a:t>
            </a:r>
            <a:endParaRPr lang="en-US" sz="2400" dirty="0"/>
          </a:p>
        </p:txBody>
      </p:sp>
      <p:sp>
        <p:nvSpPr>
          <p:cNvPr id="44034" name="AutoShape 2" descr="data:image/jpeg;base64,/9j/4AAQSkZJRgABAQAAAQABAAD/2wCEAAkGBwgTBhQTExMVFRUXGR8YFhgWFxcfHRoeHB8fICEfIiAhICkhICIlJB0cJTIiJiorMDAuHyI0OD8tNygtLiwBCgoKBQUFDgUFDisZExkrKysrKysrKysrKysrKysrKysrKysrKysrKysrKysrKysrKysrKysrKysrKysrKysrK//AABEIAJMBVgMBIgACEQEDEQH/xAAcAAEAAgMBAQEAAAAAAAAAAAAABQYDBAcBAgj/xABEEAACAQMDAwIDBAYGCgEFAAABAgMABBEFEiEGEzEiQRRRYQcjMoEVJDNCUnEWkZPR0tMXU1RVYnKCoaOxojRDY2Rz/8QAFAEBAAAAAAAAAAAAAAAAAAAAAP/EABQRAQAAAAAAAAAAAAAAAAAAAAD/2gAMAwEAAhEDEQA/AO40pSgUpSgUpSgUpSgUpSgUpSgUpSgUpSgiupdaFppol7bSkyJGqKVBLSMFHJ4HJrFomv8AfvpYJIJLeeIKzJIUOVfIVlZGZSCVI+YxUd9pNu8mgxIu4E3Vvyn4lHeTJHyx5zVc1HTdRhXVbZDLNNNAs0M7bmkeMZV4cjAynO1V257nz5IdIt7q3fOx1fBwdrA4PyOPFRmoa/CmpW0SbZO9MYmw4zGRG8nIGefRjBx5qlaVYs7yyWlzAZhZSxRx29nJbgEgdveTIwBRh6VIBG5vrWDR49CN9o3w1uUkibbMeyymP9XkykjYHq3c8knyffkOofEQdvduXbnGcjGc4xn554x868lurdZVVnVWb8KlgC38h5NcuvbxE6VmsisnxAv9xQROcIbwShycY2FCPVnGTjzUwp0hOpr4X0O+WSaM25aFn3xBECCMhT+GQOSBjB5PzoLTa9QWEs88cTB5ICVZdyjJCB+CT49QGfAOflWzBqCfoyOWXbDuVSQzoQpYZ27gdrY+YOD7VTdPhsI9d1aMxKkzkyRfd4LRm3jBKtjGNwbOD5z71oaYLSNNKe9jJgXTkRC8ZZI5tqbtwwdrFOASPZh70HSjPCEB3LhvByMHjPHz4BP5UgnheLcjKy/NSCP6xXMYdJjews0MB+FfU3eGJ0IAhMU23KH8KFskKQBhgMe1WjpS0SLqbU0RO3H3YmVVXC5aFdxA8ckc496C1UpSgUpSgUpSgUpSgUpSgUpSgUpSgUpSgUpSgUpSgUpVTvmurvrCS1E0sMNvCkjiFtrSvKXABcepVUJ4UjJP0xQWylUeDVtTs72+gPcvFgSO4iDEd3tyFg6ZC+spsZlzy2cZ96y3/VVtPpckkQka3We3jSaKUp3WeVAwUgfgXcob+L1rxgmgudKpfVPUl6bS/jt7Z5EgjZJpRIqlXaPdhFPLbVZSTlfPGTxWwmsanD03bNHAsw+Hjd3kuFjz6BkDKsWbjPO0cjnzgLZSqq3WEjvarbWzTNdW5uE3SKgRRs/GcHH4wMqG5wMc5GhqXVuqvptnLbQAGS6MEySSKCrIzI0edrAglW9Y8ADjngLzSsdu0pgUuoViAWUHIB9xnAzj54FYNT1Oxt7XuTypEmQN0jBRk+Bk0G3Sq50h1dpt9bDZNCZvWWjRwSFVyobHnBG05/4hVjoFKq+s9XNFqMsUMKymBQ026ZI8bl3BUBB3vtwcHaPUOflIxX99NaRTWwhaGWNZFMhcNhhkcBT7EUEvSlRvUGvaZZad37mTtxghd2125PjhQT/2oJKlUb/S90L/ALZ/4Lj/AC6f6Xuhf9s/8Fx/l0F5pVG/0vdC/wC2f+C4/wAun+l7oX/bP/Bcf5dBeaVRJPtd6G7ZxeYOOPuLj/Lrmujfa7f2WpduS4Go2xOQ+10lUf8AUoB9+Dn+YoP0LSoXpbqnSNQsO7bSbwOGUjDIT7MPb/0fbNTVApXJrLXZyoaK+lkvTfNGbXuBwYviChDR4JjUR+rfxjA5q4v1bKNUuk+GIgtD+sTtIAAvaEmVXBLEZ5XjAwcnOKC0UqsWXVF58Xbi4tDBHcnbA/dVju2lwsigDYWVWxguMjBxUD1F1Pfz6QjxW7pbNdwok4lUMQtwqklOCEbaQDkk5GQAaDotKr8/U6La6i/bP6juyN37TbCsvHHp/Fj38ZrFP1NdNdJFbW3ekMKTyBpRGqK+do3bTuc4bAwB6eSOKCy0qpWmt663XEluYFEIgikwZV3JvaQFuFOTldu3dgbcg81baBSlKBSlKBSlKBSlKBSlKBStCfVbddYitsEySI8gxjCqm0Et8sllA+p+lR9j1ho014I4jMxLlAwt7jZuUkH7zZs4IIznFBP1XNV0PUf078XaTRxyNGIpUmRmjkVSSp9LKysu5hnkYPjipbS9Tt50kKbvu5XhbcMeqM4OOfGa3aCqp01qXwdyzXK/FXW1ZJkjKiONeNsS7iQQpbBLH1Nk/KsA6JKafJbQyKlsZoZoYypPaMciO6g55V9mR8izec1bLm5gji3SOqLkLliAMsQqjJ9ySAPqay0FR1LpfVTcXiwXEccN5zKHiLOjGMRkod4GGCr+IHBzWG86MumnhZXt22WyWx78JkCbfMkY3ABmzgg/wrzxg3SlBWNA6Xkt57NjIG+GtDanCkbiTEd3ngfd+PrWGTpO6GjhI5UEqXj3cbMhK5aV32sAwOMORkH61baUGO2E3w69wqXwNxUEKTjnAJJAz7EmvsgEc17UfresWtrarJLv2s6xjYjMctwOAM4+tB7omlQ22niJSWALHJAz63Zvb5bsVv0pQVLUulbj9OzXEPwrd8L3FuoDJtdF2BlIYHBUKCp/hyCMmrRaxstsqnblVAO1dq8D2XJwPkMnFZai9B12zu4pWi3YileBtwx6k8458c+aCUrT1PTbWe22SqGXOcMARn+RrcpQVz+hOhf6mP8As0/up/QnQv8AUx/2af3VN3t5FFEGbdgsqDarMcsQBwoOBk8nwK+dUvoYNMlnfOyJGkbAydqAscD54FBDf0J0L/Ux/wBmn91P6E6F/qY/7NP7qn7aZXt1ceGAYZ+RGa8a5gFysZdQ7Asq5G4hcAkDyQNwyfqKCvydF6IIyRBGTjj0J/dXM9K+yzU7zUe7qBjRQfTDbqFXH8wM4/rP1rtFpexSNIF3fduUbcjLyADxkDcOR6hkVs0EdoejWdrYiKFAiD2UYFSNKUER0xoxtdPaMsGLSyybgMcSSM4H5bsflWuvTcbR6gkjbkvWJIAwVUwpERn5+knP1qfpQVSz6d1hrq1+LuIpI7Vt8YjhZGkcIyKzkuwGFYnaoGTz44rSPRurjT1tVuYhaxzrNGOy3cIWYSiNm37cDkAhQT6fkc3itGfVIF1iK3IbfKjyKQBjEZQHJz59Yxx86Cua10pqkkt6sNxHHDeriUPEWdW7QiOwhwMMqrnIJHOPpnfp3Vor9ZrWeJXMCQTLNEzK3aztddrqQRubgkgg+3mrVSgr/wChdRXqVbpJoyGhSG4Dxtlu2zMGTDAKSXbggjxVgpUZrGuWdtc26Sbs3Egij2jPqIJ554HFBJ0pSgUpSgUpSgUpXh8UHtK0dE1SC50qOeMMFcZ2sMMpBwVYezKQQR8waUENYnP2kXWfK2kAT+Rkm3f9wP6hUT9mSaj+ilb4iLs9+4+57Xr/AG0v/wBzufPn8Hjj61aptJz1DHdK+0rG0TrjIdWKsvvwVYHHnhmrHF0v0+t6Jls7dZQ24SCGMNu853Yzn60FFuby8TSXSIlRNq00UhEhjO0s52iQAlNzKq7hz6sDBINbV6+t2uhXAaQwxNNbojG5aaSBJHVJW7jjcBg5XcTgk+wAq9vpenm1eMwxmOQlpEKKVcscksMYJJ5JNYrLQdHhs3iit4Ujf8aLGoV8jHqAGDxxzQU3rbRNOTpsqs9wwFzbMwa6mYpumRc5LlgCCSMnAIyMEZrc1HTi/V9taC4uVgFpK7BJ5QzlZIgNz7t/G7Od2eMZwSDZLbp7RY7B4UtoFik/HGsaBW/5hjB/Oti00vT4inbijTYhjTaqjahIJUY8AkA4+YFBzq8nlbpm9vzdzJdQzTLGgmcIhikKxwmLOxt4C53KWbucHxiUu7Ke517UFe4uY1ihhaNIpnQI7I5LekgnGBwfT8watcmg6O2pi4a2hMw8SmNN4x49WM1tC0thM7BF3SABzgZYDIAJ98ZPn50HO7+81B+nLO+mMksK2ay3McFw0EqsVDGYBWUSDAYbGYfTJ4ra+0/WGS3sAry9qaX7xI5O08iBC2O4SoXnGQWBPirbcdN6G/b32sDdpQsW6JDsUeFXjgD2FRfWfSkt5cW0iSojW7MwSWISxPvGPUm5eR7HPGT86Ci24lh6fgjnlvJZbu5fsxpf+EUHakk24gBVIJCHk48+Kj7PXtW/oRKO/KDFqqwIwnZ2Ee4HYZRgyLyefBH0roXTvQGlwaZLFcLFc92YzsGhRY1YjGEj5CgDjyTU8ugaMLcoLaEIXEhURpjeMYbGMbhgc/Sg5ZriajLLrkvxt1GLNg8CRysqq3bB59yPTjbnHJPk17qeraxddQQwln2mwimVUu/ht0kg9Um4DLkHgL4GM4811c6TppEoMMf337b0L95xj18erjjmsF/07ok0CJNbQSLGMRh40IQD2XI4HA4FBzWW51STUNLtL+9aFWgleSW3n2CaRGIUd0YyQuGP1Jre+ytIW6ZuP1t1X9IuRMHQGX1JgEkYIk4yB5zxV9uun9FkskiktoHjj/Zo0aFU/wCUEYH5VhuemtObthUWONZ/iHSNVUSSDwWwOcNhvqVXPHBDS67u5ktLaMSNEk9ykM0ikqyowY8N+4WZVTd7buOcVXNUPYu7+3ju50hitorhXaWSVoZ97hVyWLsH2L90Sc+B+Kuh3drby2zRyIsiMMMrgFSPkQeDWnbaBo8dqI47aFIw4kCLGgXepyGwBjcCBg+eKCiW2ranJohnleSK5a/topoA7AQKJo1EYGeQ6HcW/e345AFY+qAs+la1JNcyxvB3Ioo1mZECdhSoKZ2v3S5GWBJzgYIGOiyaVp7Ts7QxlmKFmKLljGcoScclTyPl7VhvNA0eW87sttDJJt273jQttIIxkjOMEj8zQUvXbhHthGnxHcgsklZku2giiDBtrelsuxKnypACjxnnFZW6XPUOkzzPKHlsGkYrNKgLj4c+FYAA7iSvg8ZzgVervQtIllRpLeF2jGIy8aEqB4AyOB9K9uNE0l4Ike3iZYcdpTGpEe3gbRj04wPHyoKRd6ne/D3ameREfVEt2k3HMUTJFkKT+DJO0EeC+fNNaea1GpQ288zRrp7z+uaSRoZfWFKuzF13AZxnjbkYzV8fTLAwSIYoyspLSqUXEhIAJYYwxIAHPyFYbTQtIisXhjt4UifIdFjUK+Rg7gBg5HHNBWbGGe36psVE88guYJTOJZGcMyCJlYKfSh9TDCADBrZ1m1kn64jgaadIfhXkZIpXj3MJUAyVIYYyfBGfB44qztZ2pnRyi7owRG20ZQNjIU+wOBnHyFem1t/ixLsXuBSgfA3bSQSufOMgHH0oOf6RqV6LbSw8zkC8ubd2ZzmRYxcJGHP7x9C+fJGfNYtY1S6ez1XtXLjbe2sUbxvnt5NsrhfIHJcFfGd2RyavlxoulvYGF4ImiLFjGyKVLElicYxksSc/M15DomkrbGNbeFUJViqxqFJTbsOAMZXauPltHyoKguiser57T4q87Ato59vxMu7uM8iFt+d4GEB2BgufbxUXYTG6utFNxcOjS2c+5kk7bSn7j07hhgTjcdpB9PyzXTRa2/xRk2L3CoQvgbioJIXPnAJJx9TWlP09or2qxvbQMiKURWjQhVJBIAxwMqpwPkPlQUGXU9SGmC3SV5IjqL2qymZkdolQsE72CwPcBj3/AIjjGcnNbGpxa7B0vcqZXhBuLYQFblppIg80SuC7DJBJJAbdwSPHFXw6Tpv6N+H7MXYxjtbF2Y+W3GKxWugaNHZmKO2hSMsHKLGoUspBDEY5IKgg/QUGC5ge06Zm7JkkZI3dO67yMWCkjliSefbx8q5Dp5gabQ5vj5biea4WSaOSbeFbByQv7m0nZxgH8q7vUVb9M6Ck29LS3Vt4k3LEgO8Zw2QPIyefqaDk2nXvUtzcSzpKVnS8ZcyX2yNFV9vZNvjaQRxk8k81PadPFc9YXz3V/Nbvb3KRwQrP212DG30eH7pODkHOcD2q93HTWhPqAne1gaYEN3GiQtkeDnGcjHmslzoOjyais8lvC8y42yNGpcY8eojPHt8qDnXSf6SdtVvTcXEj2tzdJbwGQmPhSQCv73kYHttGK0+g5ddku7C5ExKyBviTJfdwTblJIWDHoZCOFXwBj511qzsLOLf2o0j3uZH2KBudvLHHlj7k1pWnTWhRah347WBJck9xYkDZPk5Azk5Of50HJdO12Q67p09tJddu4ujGWuLwOZkJIbMA9KAHxjGOOORU1p97eW/XWLhpZ2nlmNrLDdloiFVsQvBnC7R7gfix8iav8PTGgJc9xbS3V94k3CJA28Zw2cZzyefqayWnT+jRag08dtCkrZ3SLGgY7vPIGeff50HJ+i7vqS4NndiX1vP+sNJe+l0LMGjFsRhGHG0Dnj68THTd7cQ9eLFdPJM9y8zW08V0XhdACdjQ5wmweCB5/kTV9TprQhqXxAtYBNnd3BEm7PzzjOfr5r6sun9HhvGmhtoY5Wzl0jUMc8nJAzyfPzoIvoTHavQPwi+n2/mwLf8AzL0qU6c0kWukLDv7jZZ5Hxje7sXdsZOMsxOM8DilBJ0pSgUpSgUpSgUpSgUpSgUpSgUpSgUpSgUpSgUpSgUpSgUpSgUpSgUpSgUpSgUpSgUpSgUpSgUpSgUpSgUpSgUpSgUpSgUpSgUpSgUpSgUpSgUpSgUpSgUpSgVg+Ntfie33E3/wbhu/qzmtLqm7uIembqWP9pHBI6e/qVCR/wBxVSv+mdAX7NGcRoGW374uMDud0JvEvc/FvLc5z9PFB0GsaTRGVlDKWXG4AjK58ZHtmqDqvVWswPbRnYXvYYxDv2jsTHYrlxkFk9YI/wCIbf3hWxq2vXVs+pOqxtJGLZEYoBueXCBpCMFgGYHHsMgUF0a6txdiIuvcZSyrnkqpAJA+QLD+sVmqixxanF9oEPxFxHKBZTlX7ezb95Bu3AMQVHBHjjOfnWPR+pL+TX4YFuDMlxDKwlNo8SqyBSrRFuJEO4+7fu880F6nniSLc7KqjGSxAHJwOT8yQKyVzDSpb+P7MjLJIs+ZgFWWJSF/XNpJznd5yM/hIGPFWSS81u41e7S3mjgW2Kxrui3mSQxrIS2WGEw6jAwfJz4oLXSqJYdRazeXVksLpbrcWbXEmY95Uho1wuSB5f3zxVg6O1K6uNDDzbTIsksTlRgMYpGj3AZOM7c49s0E3SlKBSlKBSlKBSlKBSlKBSlKBSlKBSlKBSlKBSlKBSlKBSlQXUGvXEGp20EUHekn7hGZAgAiCk84P8XFBO0qF0TqO2n06WRx2DBI0U6yMuI2TBPqztK4IIb5GpC11Kxksu7HLG8XJ7iOpTjz6gccUG1Sq/adUWkuvdqKSKSH4cz95JFYZV9hGQduB5JzU18Xbej1p95+z9Q9fG70/wAXAJ49uaDNStB9a0kXbRG4hEiKXdDKm5VAyWK5yABzk1p6J1Xol1pjTxzx7EyZNzpmMAkZfDHaDtJBPkUE3StK11fTJLIyxzwvEDgyJIhQH5bgcV8prWlGOVhcQkQ57xEiER487+fT4PnFBv0qK6b6h0y905ZreRWBALLuUsmfAcAnafoalaDx1UoQRkHgg+9VhOhdICCPdOYFYMtu0zmEYOQNvuoP7hJXxxVopQQ2odMaZPJO0qs5nRY2yx9KpyoT+HDHdkc7sH2GE3TOmvFcLIGkFwiJLuY+oIu0HjGD75HvzUzSggLTpHTkvO6zTTOYmhLTSs+Y325X5Y9I8Y8nOSa803pHT4b2GUPO7QqY4u5KzBEYAFQPHgDk88DJOKsFKCvr0hposZYd0vakcSdvuHajCTu+gfugvyRWTUulrGa9eXfNG0qhZuzKyCQAYG4D3AONwwccZqadgEJPtzVa6U696fv3KQy7ZRnMUo2yce4Hv+Wce+KCVt9DsI76KVF2mKE28arwqxkqcY/6FrNpWm29vbFI87S7yHJz6pHLt/3Y1uV8SuFiJ+QJ/qoPulVDR+tJpFtHmtWiivMCGQSK43FSyq4wCpYA4wCMj2qxx6rpzXPbWeIvhjsEilsIdrHGc4Ugg/IjFBuUrT07VtNn3dieKbacN2pEfafkdpOPzqL1DqizXUreGGSKVpLjsShZFLR/dyPyAeDlMYPzoLBStb9IWXw5fux7FYozb12hg20qTnAIb04+fFfF5qumxXKRyzxRvJ+BHkRWf29IJyfyoNylQumdU6NPq81tHMhlibaV3pliFDEqAckLnB44II9qk7y8t4og0jBQWVAT/E7BVH5kgfnQZ6UrTt9V01714UnieVPxxrIhdf5qDkfnQblK0bTWNPkuNiSBm54wfbz7VvUClKUClKUClKUClKUCleZGa9oFU3rHSnuOrtOXMyoFud0kLOhXKJjLr4z8j5q5UoOVS6dfR6AluUfFpf7p3ELSGaMqzJOVx962XjL4ydyE+wrYv9PWTQLuWJpbkSTW7zxi2eIOkTqZAqFR3CyD1YznaB54rptKDnUUVtc9T3MlrA6JLp7xdxoHiEj7sAYZVJIBAyQPpnHHxp1+Zr3RY0guAYMicvBIixsLZ02ksACc58ZHHnkZ6RSgoXRL2EdvFaT20nxayytIzW8hG9mcmXuldmHU8Hd4bb9K0dKu2h6FkiW2Jnhm2yrJbSsqA3DYlChR3gi/eAISeB4rpdKDkl1b3Mun61hZJFlig2t8M8QkILq21CMnGAM+cAe2Cbc2kwx9cw9qFUjNlLG21AE4ki2KcDHAL4H8/rVtpQVL7MTGvScMBRklgQRzK0TphhkeSoDePIJ8j51baUoFQPWcOtvo22ymEM24HeVDce4wQRzU9Sg5J+ivtS/3kv8AYRf4Kfor7Uv95L/YRf4K63Sg5J+ivtS/3kv9hF/gp+ivtS/3kv8AYRf4K63Sg5G2lfajt51Ncf8A8Iv8Fcl1m21W66jAhnF5ODkyQRqgBB4O8BQcfxePka/WjoChHz4qI0TpnSrWMiGJEBOcKoFBHfZ1bdRx6EFv5hNJ+6dvKj5Fv3z9SB+dWW7B+Ff/AJT/AOqy0oKJ0B0uf0DYS3Es7tFErRQy7FSFim3hVRSSASBvLEfzqPOgyf0Hv+3bkzSXczuAuJJYxc5ZRnk74lKgeDn610ulBz6RUuuo0lsInjEdpPFJI0EkILSdvtRjeqlipVm4yF/Oo3TUsWbRo4rSVJbaRVnY28i9r7iQMrOVAO58HIJBxk+RnqdKDlOpzSr01eWXYuDOb1pAFgkKmNroSiTeBsxtPjOc8Yqb7tlD1Rfi7t5JTO0ZhIt5JVkjEar2wQpVdrhyVYj8WffNXulBUNAEUXW9+jxsrTSJLC3afayiFFY7wu0epWBBIOf517130/qFxEhhuLhcSwZij7O0BZlZpPUhbco9XnHpHB8G3UoI+CyuY9IaMTSSybW2yS7N2TnGdiqOOPb2rn/R1jGf0fFLJMk9scmL4J1KuI2WQNNt2lW3Md2cOceTXUKUClKUClKUCleZGa9oFKUoFKUoOd3FzKenNcvFdlkzNFGykgotshRQCORh+43Hu1begQ2P6KmeP48P8Od3xT3ew7lzlRKdpOR5HIB+tZ7fQ53tdVsW3RpO7vFLsJXbcp6seASsgkyuc4K+MipOw0rXBbNFPcwyRmIxqI7ZkYHGAxJmYHAzxgfzFBXdL6q+H6Z0yBex3XsopC1zOIUVQiD8W1iWYngAexJIxzJQ9aNNZW3w8KyT3DSqEaXEa9g7ZWMiq2VBwFIU7tw+uPR0fcR29oYJ4xLb262zGWHfHIiheSgdSpyuQQ3uRzWze9O37rbSrcRpdW+8BxD90yyY3KYt+celcHfkFfqaCP1TWOql16xjWCBe4svcjac4Zk/4hCTtAwyngncQQMVtydVXY1a7T4dRb2ZzPO0v7vaWX0IFJZhk5BIGMcknAzX2g6s/w0ouk+JgLkyNBlGEgIK7BICMenB3E+nnOSa2E6chL34kbel6fWoGNq9lYiM55yFJzx5+lBoWnU+pi4tjcWqxQ3TBImWbe6syl0EibAF3BSPSzYPH1rVj601Hs99rRVtluTbM/e9ee8YQ6pswV3bc5YHzgEAE7dl0xqPfthc3SzRWrb4VWHYzMFKK0jb2DFQx/CFyefpX2/SZPTbWve83PxG/Z/8As9/bjd/05z9ce1BktuormTqeW2SOILCyq++YrKQyBt6x7DuT1AZ3DJDfLmF6kuEj+1SxdjhVtbhm+gAyf/VTGo9O3s+uRSyTRGOGUSxhYCJhjPo7vcxtOecIMjg/OvvV+lo7jqaG6Z/THDLC0e38YlGD6s8Y/kaCv2n2iX5jtriWy7dndSiGKTugyAsSEZ0C4AOD4Y4+vGdzR+tL+61a4ihggPZeSPY9ztm3Rg4Zo9hwjNgZBOM59q1LD7OrtUtoJr0y2drIJYYu0quSpJQPIG9QXJ8AZ+lb0fRd2/V8N7cXMbmAuYxHbrG7BxgCRwx3BRwMAf8Augj/ALOupOp5+mJppoBOyM4j2yIGkZWI2Y2qqhfAYnmrlrurxWujPcOrEKB6FxlmYhVUe2SzAfnVWsOm9d0/RrmK1uO73HJtkMSjstK/LsxJ3Kucnj2PGSBVo17SI7rRXt3YjcB61xlWUhlYe2Qyg4+lBDjqHW0vRBNaRLNJE8luI7gsjtHjdGzGNSjeoYOCPPyqOu+s4bnpy7ljhkMMNsWmPcaN1lxkwAgZDqPxMD6SVHOTiS/o7rL3PemvI2njieK3ZLcqkZk27pCpkYu3pGBuAHPHNardAxJp9zBBMY4rm37UispYmXG3v53D1MD6h+8QDkY5Dfu9e1D9Lm3tbZZjFEkkxebZgOWCqvpbc5CMfUVHjnniE6Q1O/i+ziweNYGzF63uZzEq/LnY5JP8vapy86evxrRuLa5WEyRpFMGi35EZbayeoBXAZhyGHjjjmNh6HnisbJYp4y9pG8SmaDuIwfHqCB12uNuA2fBI96DUuurtYmtdNmtI4gJ53jkV5eCyLKCm4Rt6MoWDjk4XjBOJO46ggt9T1B5EfMEEDuFkZgxfugIiHCqcrjIxuyM4xXxD0ZcR6HbxR3I7tvcPcRyPFlSZDLlWQMvGJSOCOQDx4rbvekkmlvDLKf1qGKI7F2lGh3kODk+7gge233oPqy13Uxq0UF3bxwmZWMTRTGQZQZZGyiYbHIIyDg/nHaN1pqEtvZTS2gigu2EaMJtzq7KzAldgGw7SAd2eRkDxUlYaFqR1SOe7uUmaFWWIRw9sAuAGdsu5LYGBjAGTxzxitekymhWFv3s/ByRvu2ftO2rDGN3pzu85Pig2+o9cube7toooRNJcMyKC+wAqhfJODx6TnAJ+QJ4qOTq+4Gnu0tuFmju47SRFk3LmRowHVtoJG2VTgqDnI+tTOp6QZdXtJ9+34d3fbtzv3xtHjOeMbs+D4qLvukjJbXaiba09wlzG2wHtPEItuQT6hmIE+OCRx5oMutdTmC6vE7W74az+Lzuxv/a+jxx+z88+fHFaA6s1v46GL4FQ1zG0lvm4GAE2lu8dnowGH4O5zx9R9P0hqEhvGnu1d7q1+F9EO1Yx95gqN5JH3mcE5znkAgCWbQT+l7Sbuf8A00Uke3b+PuCMZznjGzxg+fpQVbWNduZ7fTpVgPeTUGhaEOMb0iuEOHIHp/e3Yzj2J4qVk60aG0uvioRHNbmMFEk3I/fO2Mq7KuAWyCWA24J8V5cdG3Jt0Ed123S9kvFftA/tBIAhBbkDucn3AONucj7fo6SW0uTcT757gxsZI49qx9g7ogqMzcK2WO4nO40GtB11+rXe5bd5Le2a5At7kSo6qGypbYCrAjHK+CCM8gWDQr7UJrEyTQLCGAaNRJubaRn1+kBW+gLfzqOfp/VJNHuoJ57c9+F4VMNsY9u9Su45lbd5HAK+KsFtBttFTOdqhc/yGKDl/TnW0kPTWnrb2kkrXck6IklyWZWjY4y7LypJ58YGfNSyfaPKuhzvLakXUNwLUQLICHkb8OHwMA8849qyaL9nRgi04fE7vgpJpP2WO53iePxnbjP1z9K+r/7OlkhvP1gq89yt1E6oMwun4eC3r9/lQe611prdppsTXFgO7LcrbpHHOrB96khlO0c7htwwHz8V86x15dW8tvBLFbxXUkbSyLPdLHFGoYqPvCp3M2OAB8/lWe96O1W4gtvir0SSQXcd0CIAq4jGO2AG4zydxJ5PitjqjpCS41uK7glSKdEMTd2ESo6E5wVJGCDzuBoNO266uZ+l4buCCEByyym4uUjjiZDjG/B37j4IHjk48Vqf6TVPSsV0IUDyXBtjvmAhRhn1mUKfRgZBA9/zrb1Toe9mSzf4mLvWxkOWtUML93/8QYAFRjBznjmmndEahb9PNbRXUTb53lfvWqujrJ+4U3AcEA5GB9KBrXXj29taK6Wwnud5G66VbdVT98zFeQwxgBcnOPatE/ajEdCilWKIO9y1q5ecCCN1G4sZgpBUjBBA5z9K+4fsxWLS7NYbkCe17mHkhV0cSkl1MeRgZPGDx9alrjprWW0QQ/E2xJZjIGskMTq2MDt7+CuPO459/oGPVLm4+J0y7ZUWQy9iQI+9Sk6nw2BuG9ImBxVxqiWfS720Gl2CGSSOCR7iWUrgegMQvyBMkoKrnO1D5xV7oFKUoFKUoFKUoFKUoFKUoFKUoFKUoFKUoFKUoFKUoFKUoFKUoFKUoFKUoFKUoFKUoFKUoFKUoFKUoFKUoFKUoFKUoFKUoP/Z"/>
          <p:cNvSpPr>
            <a:spLocks noChangeAspect="1" noChangeArrowheads="1"/>
          </p:cNvSpPr>
          <p:nvPr/>
        </p:nvSpPr>
        <p:spPr bwMode="auto">
          <a:xfrm>
            <a:off x="168539" y="-808038"/>
            <a:ext cx="4230688" cy="16859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occurrence c of alumin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" t="55764" r="3334" b="5347"/>
          <a:stretch/>
        </p:blipFill>
        <p:spPr bwMode="auto">
          <a:xfrm>
            <a:off x="4635135" y="4495800"/>
            <a:ext cx="4765329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Aluminum extraction from Bauxite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36636"/>
            <a:ext cx="8915400" cy="5211764"/>
          </a:xfrm>
        </p:spPr>
        <p:txBody>
          <a:bodyPr/>
          <a:lstStyle/>
          <a:p>
            <a:pPr algn="just"/>
            <a:r>
              <a:rPr lang="en-US" sz="2400" dirty="0"/>
              <a:t>Bauxite, Al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3</a:t>
            </a:r>
            <a:r>
              <a:rPr lang="en-US" sz="2400" dirty="0"/>
              <a:t>.2H</a:t>
            </a:r>
            <a:r>
              <a:rPr lang="en-US" sz="2400" baseline="-25000" dirty="0"/>
              <a:t>2</a:t>
            </a:r>
            <a:r>
              <a:rPr lang="en-US" sz="2400" dirty="0"/>
              <a:t>0 </a:t>
            </a:r>
            <a:r>
              <a:rPr lang="en-US" sz="2400" dirty="0" smtClean="0"/>
              <a:t>occurs as an impure form of aluminum oxide with TiO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SiO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Fe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3</a:t>
            </a:r>
          </a:p>
          <a:p>
            <a:pPr algn="just"/>
            <a:r>
              <a:rPr lang="en-US" sz="2400" dirty="0" smtClean="0"/>
              <a:t>Impurities like Fe &amp; Si make aluminum brittle and prone to corrosion </a:t>
            </a:r>
          </a:p>
          <a:p>
            <a:pPr algn="just"/>
            <a:r>
              <a:rPr lang="en-US" sz="2400" dirty="0" smtClean="0"/>
              <a:t>First, the impurities from bauxite are eliminated using different </a:t>
            </a:r>
            <a:r>
              <a:rPr lang="en-US" sz="2400" dirty="0"/>
              <a:t>methods such as Baeyer’s </a:t>
            </a:r>
            <a:r>
              <a:rPr lang="en-US" sz="2400" dirty="0" smtClean="0"/>
              <a:t>process, Hall’s process &amp; </a:t>
            </a:r>
            <a:r>
              <a:rPr lang="en-US" sz="2400" dirty="0" err="1"/>
              <a:t>Serpek’s</a:t>
            </a:r>
            <a:r>
              <a:rPr lang="en-US" sz="2400" dirty="0"/>
              <a:t> process</a:t>
            </a:r>
            <a:endParaRPr lang="en-US" sz="2400" dirty="0" smtClean="0"/>
          </a:p>
          <a:p>
            <a:pPr algn="just"/>
            <a:r>
              <a:rPr lang="en-US" sz="2400" dirty="0"/>
              <a:t>Aluminum oxide can </a:t>
            </a:r>
            <a:r>
              <a:rPr lang="en-US" sz="2400" dirty="0" smtClean="0"/>
              <a:t>further be </a:t>
            </a:r>
            <a:r>
              <a:rPr lang="en-US" sz="2400" dirty="0"/>
              <a:t>reduced to free aluminum at very high temperatures. But this method is not economical due to high affinity of aluminum for oxygen</a:t>
            </a:r>
          </a:p>
          <a:p>
            <a:pPr algn="just"/>
            <a:r>
              <a:rPr lang="en-US" sz="2400" dirty="0"/>
              <a:t>Electrolysis is used to get pure aluminum from bauxite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2050" name="Picture 2" descr="Image result for occurrence c of alumi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5121322"/>
            <a:ext cx="2171700" cy="150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0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Purification-Baeyer’s Process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066801"/>
                <a:ext cx="8915400" cy="5059364"/>
              </a:xfrm>
            </p:spPr>
            <p:txBody>
              <a:bodyPr/>
              <a:lstStyle/>
              <a:p>
                <a:pPr algn="just"/>
                <a:r>
                  <a:rPr lang="en-US" sz="2400" dirty="0" smtClean="0"/>
                  <a:t>If ore contains appreciable amount of Fe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O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 this method is preferred to eliminate the impurities like Fe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O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 and SiO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etc.</a:t>
                </a:r>
              </a:p>
              <a:p>
                <a:pPr algn="just"/>
                <a:r>
                  <a:rPr lang="en-US" sz="2400" dirty="0" smtClean="0"/>
                  <a:t>Pulverized and calcined ore is treated with hot and strong NaOH under pressure to form sodium meta aluminate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𝑁𝑎𝑂𝐻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𝑁𝑎𝐴𝑙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𝑁𝑎𝐴𝑙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2400" dirty="0" smtClean="0"/>
                  <a:t>is in the solution and the impurities are undissolved, so filtration helps to separate impurities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𝑁𝑎𝐴𝑙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2400" dirty="0" smtClean="0"/>
                  <a:t> solution is cooled with excess water,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𝑁𝑎𝐴𝑙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𝑂𝐻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𝑁𝑎𝑂𝐻</m:t>
                      </m:r>
                    </m:oMath>
                  </m:oMathPara>
                </a14:m>
                <a:endParaRPr lang="en-US" sz="2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Aluminum hydroxide is further washed and heated to give pure alumina</a:t>
                </a:r>
              </a:p>
              <a:p>
                <a:pPr marL="0" indent="0" algn="just">
                  <a:buNone/>
                </a:pPr>
                <a:r>
                  <a:rPr lang="en-US" sz="2400" b="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𝑂𝐻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𝑝𝑢𝑟𝑒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066801"/>
                <a:ext cx="8915400" cy="5059364"/>
              </a:xfrm>
              <a:blipFill rotWithShape="0">
                <a:blip r:embed="rId2"/>
                <a:stretch>
                  <a:fillRect l="-889" t="-964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pure aluminum oxi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7"/>
          <a:stretch/>
        </p:blipFill>
        <p:spPr bwMode="auto">
          <a:xfrm>
            <a:off x="7164790" y="5181600"/>
            <a:ext cx="22288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Purification-Hall’s Process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915400" cy="4983165"/>
              </a:xfrm>
            </p:spPr>
            <p:txBody>
              <a:bodyPr/>
              <a:lstStyle/>
              <a:p>
                <a:pPr algn="just"/>
                <a:r>
                  <a:rPr lang="en-US" sz="2400" dirty="0" smtClean="0"/>
                  <a:t>Low grade calcined bauxite is treated with Na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CO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 to produce sodium meta aluminate</a:t>
                </a:r>
                <a:endParaRPr lang="en-US" sz="2400" baseline="-25000" dirty="0" smtClean="0"/>
              </a:p>
              <a:p>
                <a:pPr marL="0" indent="0" algn="just">
                  <a:buNone/>
                </a:pPr>
                <a:r>
                  <a:rPr lang="en-US" sz="2400" dirty="0" smtClean="0"/>
                  <a:t>		</a:t>
                </a:r>
                <a:r>
                  <a:rPr lang="pl-PL" sz="2400" dirty="0" smtClean="0"/>
                  <a:t>Al</a:t>
                </a:r>
                <a:r>
                  <a:rPr lang="pl-PL" sz="2400" baseline="-25000" dirty="0" smtClean="0"/>
                  <a:t>2</a:t>
                </a:r>
                <a:r>
                  <a:rPr lang="pl-PL" sz="2400" dirty="0" smtClean="0"/>
                  <a:t>O</a:t>
                </a:r>
                <a:r>
                  <a:rPr lang="pl-PL" sz="2400" baseline="-25000" dirty="0" smtClean="0"/>
                  <a:t>3</a:t>
                </a:r>
                <a:r>
                  <a:rPr lang="pl-PL" sz="2400" dirty="0" smtClean="0"/>
                  <a:t> </a:t>
                </a:r>
                <a:r>
                  <a:rPr lang="pl-PL" sz="2400" dirty="0"/>
                  <a:t>+ </a:t>
                </a:r>
                <a:r>
                  <a:rPr lang="pl-PL" sz="2400" dirty="0" smtClean="0"/>
                  <a:t>Na</a:t>
                </a:r>
                <a:r>
                  <a:rPr lang="pl-PL" sz="2400" baseline="-25000" dirty="0" smtClean="0"/>
                  <a:t>2</a:t>
                </a:r>
                <a:r>
                  <a:rPr lang="pl-PL" sz="2400" dirty="0" smtClean="0"/>
                  <a:t>CO</a:t>
                </a:r>
                <a:r>
                  <a:rPr lang="pl-PL" sz="2400" baseline="-25000" dirty="0" smtClean="0"/>
                  <a:t>3</a:t>
                </a:r>
                <a:r>
                  <a:rPr lang="pl-PL" sz="2400" dirty="0" smtClean="0"/>
                  <a:t> </a:t>
                </a:r>
                <a:r>
                  <a:rPr lang="pl-PL" sz="2400" dirty="0"/>
                  <a:t>→ 2 NaAlO</a:t>
                </a:r>
                <a:r>
                  <a:rPr lang="pl-PL" sz="2400" baseline="-25000" dirty="0"/>
                  <a:t>2</a:t>
                </a:r>
                <a:r>
                  <a:rPr lang="pl-PL" sz="2400" dirty="0"/>
                  <a:t> + CO</a:t>
                </a:r>
                <a:r>
                  <a:rPr lang="pl-PL" sz="2400" baseline="-25000" dirty="0"/>
                  <a:t>2</a:t>
                </a:r>
                <a:r>
                  <a:rPr lang="pl-PL" sz="2400" dirty="0"/>
                  <a:t> </a:t>
                </a:r>
                <a:r>
                  <a:rPr lang="pl-PL" sz="2400" dirty="0" smtClean="0"/>
                  <a:t>↑</a:t>
                </a:r>
                <a:endParaRPr lang="en-US" sz="2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𝑁𝑎𝐴𝑙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2400" dirty="0"/>
                  <a:t>is in the solution and the impurities are undissolved, so filtration helps to separate </a:t>
                </a:r>
                <a:r>
                  <a:rPr lang="en-US" sz="2400" dirty="0" smtClean="0"/>
                  <a:t>impurities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𝑁𝑎𝐴𝑙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2400" dirty="0" smtClean="0"/>
                  <a:t> solution is heated with CO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and excess water,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	2 </a:t>
                </a:r>
                <a:r>
                  <a:rPr lang="en-US" sz="2400" dirty="0"/>
                  <a:t>NaAlO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+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+ </a:t>
                </a:r>
                <a:r>
                  <a:rPr lang="en-US" sz="2400" dirty="0" smtClean="0"/>
                  <a:t>3H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O </a:t>
                </a:r>
                <a:r>
                  <a:rPr lang="en-US" sz="2400" dirty="0"/>
                  <a:t>→ </a:t>
                </a:r>
                <a:r>
                  <a:rPr lang="en-US" sz="2400" dirty="0" smtClean="0"/>
                  <a:t>2Al(OH)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↓ + </a:t>
                </a:r>
                <a:r>
                  <a:rPr lang="en-US" sz="2400" dirty="0" smtClean="0"/>
                  <a:t>Na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CO</a:t>
                </a:r>
                <a:r>
                  <a:rPr lang="en-US" sz="2400" baseline="-25000" dirty="0" smtClean="0"/>
                  <a:t>3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Aluminum </a:t>
                </a:r>
                <a:r>
                  <a:rPr lang="en-US" sz="2400" dirty="0"/>
                  <a:t>hydroxide is further washed and heated to give pure alumina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𝑂𝐻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𝑝𝑢𝑟𝑒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buNone/>
                </a:pPr>
                <a:endParaRPr lang="en-US" sz="24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915400" cy="4983165"/>
              </a:xfrm>
              <a:blipFill rotWithShape="0">
                <a:blip r:embed="rId2"/>
                <a:stretch>
                  <a:fillRect l="-889" t="-979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pure aluminum oxi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12800" r="-800" b="13601"/>
          <a:stretch/>
        </p:blipFill>
        <p:spPr bwMode="auto">
          <a:xfrm>
            <a:off x="7040823" y="4678365"/>
            <a:ext cx="23812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9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Purification-</a:t>
            </a:r>
            <a:r>
              <a:rPr lang="en-US" sz="3200" b="1" dirty="0" err="1" smtClean="0">
                <a:solidFill>
                  <a:srgbClr val="00B0F0"/>
                </a:solidFill>
              </a:rPr>
              <a:t>Serpek’s</a:t>
            </a:r>
            <a:r>
              <a:rPr lang="en-US" sz="3200" b="1" dirty="0" smtClean="0">
                <a:solidFill>
                  <a:srgbClr val="00B0F0"/>
                </a:solidFill>
              </a:rPr>
              <a:t> Process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990600"/>
                <a:ext cx="8915400" cy="5135565"/>
              </a:xfrm>
            </p:spPr>
            <p:txBody>
              <a:bodyPr/>
              <a:lstStyle/>
              <a:p>
                <a:pPr algn="just"/>
                <a:r>
                  <a:rPr lang="en-US" sz="2400" dirty="0" smtClean="0"/>
                  <a:t>This method is used when bauxite contains appreciable amounts of silica</a:t>
                </a:r>
              </a:p>
              <a:p>
                <a:pPr algn="just"/>
                <a:r>
                  <a:rPr lang="en-US" sz="2400" dirty="0"/>
                  <a:t>bauxite is mixed with carbon and heated up to 1800</a:t>
                </a:r>
                <a:r>
                  <a:rPr lang="en-US" sz="2400" baseline="30000" dirty="0"/>
                  <a:t>0</a:t>
                </a:r>
                <a:r>
                  <a:rPr lang="en-US" sz="2400" dirty="0"/>
                  <a:t>C in a current of </a:t>
                </a:r>
                <a:r>
                  <a:rPr lang="en-US" sz="2400" dirty="0" smtClean="0"/>
                  <a:t>nitrogen</a:t>
                </a:r>
              </a:p>
              <a:p>
                <a:pPr marL="0" indent="0" algn="just">
                  <a:buNone/>
                </a:pPr>
                <a:r>
                  <a:rPr lang="pt-BR" sz="2400" dirty="0" smtClean="0"/>
                  <a:t>	Al</a:t>
                </a:r>
                <a:r>
                  <a:rPr lang="pt-BR" sz="2400" baseline="-25000" dirty="0" smtClean="0"/>
                  <a:t>2</a:t>
                </a:r>
                <a:r>
                  <a:rPr lang="pt-BR" sz="2400" dirty="0" smtClean="0"/>
                  <a:t>O</a:t>
                </a:r>
                <a:r>
                  <a:rPr lang="pt-BR" sz="2400" baseline="-25000" dirty="0" smtClean="0"/>
                  <a:t>3</a:t>
                </a:r>
                <a:r>
                  <a:rPr lang="pt-BR" sz="2400" dirty="0" smtClean="0"/>
                  <a:t>.nH</a:t>
                </a:r>
                <a:r>
                  <a:rPr lang="pt-BR" sz="2400" baseline="-25000" dirty="0" smtClean="0"/>
                  <a:t>2</a:t>
                </a:r>
                <a:r>
                  <a:rPr lang="pt-BR" sz="2400" dirty="0" smtClean="0"/>
                  <a:t>O </a:t>
                </a:r>
                <a:r>
                  <a:rPr lang="pt-BR" sz="2400" dirty="0"/>
                  <a:t>+ 3C + N</a:t>
                </a:r>
                <a:r>
                  <a:rPr lang="pt-BR" sz="2400" baseline="-25000" dirty="0"/>
                  <a:t>2</a:t>
                </a:r>
                <a:r>
                  <a:rPr lang="pt-BR" sz="2400" dirty="0"/>
                  <a:t> → </a:t>
                </a:r>
                <a:r>
                  <a:rPr lang="pt-BR" sz="2400" dirty="0" smtClean="0"/>
                  <a:t>2AlN </a:t>
                </a:r>
                <a:r>
                  <a:rPr lang="pt-BR" sz="2400" dirty="0"/>
                  <a:t>+ </a:t>
                </a:r>
                <a:r>
                  <a:rPr lang="pt-BR" sz="2400" dirty="0" smtClean="0"/>
                  <a:t>3CO </a:t>
                </a:r>
                <a:r>
                  <a:rPr lang="pt-BR" sz="2400" dirty="0"/>
                  <a:t>+ </a:t>
                </a:r>
                <a:r>
                  <a:rPr lang="pt-BR" sz="2400" dirty="0" smtClean="0"/>
                  <a:t>nH</a:t>
                </a:r>
                <a:r>
                  <a:rPr lang="pt-BR" sz="2400" baseline="-25000" dirty="0" smtClean="0"/>
                  <a:t>2</a:t>
                </a:r>
                <a:r>
                  <a:rPr lang="pt-BR" sz="2400" dirty="0" smtClean="0"/>
                  <a:t>O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Aluminium</a:t>
                </a:r>
                <a:r>
                  <a:rPr lang="en-US" sz="2400" dirty="0"/>
                  <a:t> nitride is hydrolyzed with hot </a:t>
                </a:r>
                <a:r>
                  <a:rPr lang="en-US" sz="2400" dirty="0" smtClean="0"/>
                  <a:t>water to give aluminum </a:t>
                </a:r>
                <a:r>
                  <a:rPr lang="en-US" sz="2400" dirty="0" err="1" smtClean="0"/>
                  <a:t>hydeoxide</a:t>
                </a:r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pt-BR" sz="2400" dirty="0" smtClean="0"/>
                  <a:t>	AlN </a:t>
                </a:r>
                <a:r>
                  <a:rPr lang="pt-BR" sz="2400" dirty="0"/>
                  <a:t>+ </a:t>
                </a:r>
                <a:r>
                  <a:rPr lang="pt-BR" sz="2400" dirty="0" smtClean="0"/>
                  <a:t>3H</a:t>
                </a:r>
                <a:r>
                  <a:rPr lang="pt-BR" sz="2400" baseline="-25000" dirty="0" smtClean="0"/>
                  <a:t>2</a:t>
                </a:r>
                <a:r>
                  <a:rPr lang="pt-BR" sz="2400" dirty="0" smtClean="0"/>
                  <a:t>O </a:t>
                </a:r>
                <a:r>
                  <a:rPr lang="pt-BR" sz="2400" dirty="0"/>
                  <a:t>→ Al(OH)</a:t>
                </a:r>
                <a:r>
                  <a:rPr lang="pt-BR" sz="2400" baseline="-25000" dirty="0"/>
                  <a:t>3</a:t>
                </a:r>
                <a:r>
                  <a:rPr lang="pt-BR" sz="2400" dirty="0"/>
                  <a:t> ↓ + </a:t>
                </a:r>
                <a:r>
                  <a:rPr lang="pt-BR" sz="2400" dirty="0" smtClean="0"/>
                  <a:t>NH</a:t>
                </a:r>
                <a:r>
                  <a:rPr lang="pt-BR" sz="2400" baseline="-25000" dirty="0" smtClean="0"/>
                  <a:t>3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Aluminum hydroxide is further washed and heated to give pure alumina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𝑂𝐻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𝑝𝑢𝑟𝑒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buNone/>
                </a:pPr>
                <a:endParaRPr lang="pt-BR" sz="2400" baseline="-25000" dirty="0" smtClean="0"/>
              </a:p>
              <a:p>
                <a:pPr marL="0" indent="0" algn="just">
                  <a:buNone/>
                </a:pPr>
                <a:endParaRPr lang="en-US" sz="24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990600"/>
                <a:ext cx="8915400" cy="5135565"/>
              </a:xfrm>
              <a:blipFill rotWithShape="0">
                <a:blip r:embed="rId2"/>
                <a:stretch>
                  <a:fillRect l="-889" t="-950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Image result for pure aluminum oxi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0" b="10400"/>
          <a:stretch/>
        </p:blipFill>
        <p:spPr bwMode="auto">
          <a:xfrm>
            <a:off x="7239000" y="4800600"/>
            <a:ext cx="219807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05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Electro-refining of Aluminum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1"/>
            <a:ext cx="8915400" cy="5059364"/>
          </a:xfrm>
        </p:spPr>
        <p:txBody>
          <a:bodyPr/>
          <a:lstStyle/>
          <a:p>
            <a:pPr algn="just"/>
            <a:r>
              <a:rPr lang="en-US" sz="2400" dirty="0" smtClean="0"/>
              <a:t>Electrolysis of alumina yields pure aluminum but to further purify and get 99.99% purity electro-refining is performed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Bottom </a:t>
            </a:r>
            <a:r>
              <a:rPr lang="en-US" sz="2400" dirty="0"/>
              <a:t>anode layer consists of impure </a:t>
            </a:r>
            <a:r>
              <a:rPr lang="en-US" sz="2400" dirty="0" smtClean="0"/>
              <a:t>aluminum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Middle </a:t>
            </a:r>
            <a:r>
              <a:rPr lang="en-US" sz="2400" dirty="0"/>
              <a:t>layer consists of </a:t>
            </a:r>
            <a:r>
              <a:rPr lang="en-US" sz="2400" dirty="0" err="1" smtClean="0"/>
              <a:t>cryolite</a:t>
            </a:r>
            <a:r>
              <a:rPr lang="en-US" sz="2400" dirty="0" smtClean="0"/>
              <a:t> (</a:t>
            </a:r>
            <a:r>
              <a:rPr lang="en-US" sz="2400" dirty="0"/>
              <a:t>Na</a:t>
            </a:r>
            <a:r>
              <a:rPr lang="en-US" sz="2400" baseline="-25000" dirty="0"/>
              <a:t>3</a:t>
            </a:r>
            <a:r>
              <a:rPr lang="en-US" sz="2400" dirty="0"/>
              <a:t>AlF</a:t>
            </a:r>
            <a:r>
              <a:rPr lang="en-US" sz="2400" baseline="-25000" dirty="0"/>
              <a:t>6</a:t>
            </a:r>
            <a:r>
              <a:rPr lang="en-US" sz="2400" dirty="0" smtClean="0"/>
              <a:t>), </a:t>
            </a:r>
            <a:r>
              <a:rPr lang="en-US" sz="2400" dirty="0"/>
              <a:t>alumina and barium </a:t>
            </a:r>
            <a:r>
              <a:rPr lang="en-US" sz="2400" dirty="0" smtClean="0"/>
              <a:t>fluori</a:t>
            </a:r>
            <a:r>
              <a:rPr lang="en-US" sz="2400" dirty="0"/>
              <a:t>de acting as </a:t>
            </a:r>
            <a:r>
              <a:rPr lang="en-US" sz="2400" dirty="0" smtClean="0"/>
              <a:t>electrolyte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Top </a:t>
            </a:r>
            <a:r>
              <a:rPr lang="en-US" sz="2400" dirty="0"/>
              <a:t>cathode layer </a:t>
            </a:r>
            <a:r>
              <a:rPr lang="en-US" sz="2400" dirty="0" smtClean="0"/>
              <a:t>consists </a:t>
            </a:r>
            <a:r>
              <a:rPr lang="en-US" sz="2400" dirty="0"/>
              <a:t>of pure metal. This </a:t>
            </a:r>
            <a:r>
              <a:rPr lang="en-US" sz="2400" dirty="0" smtClean="0"/>
              <a:t>aluminum </a:t>
            </a:r>
            <a:r>
              <a:rPr lang="en-US" sz="2400" dirty="0"/>
              <a:t>layer is connected with graphite </a:t>
            </a:r>
            <a:r>
              <a:rPr lang="en-US" sz="2400" dirty="0" smtClean="0"/>
              <a:t>electrode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Cell </a:t>
            </a:r>
            <a:r>
              <a:rPr lang="en-US" sz="2400" dirty="0"/>
              <a:t>is made of iron </a:t>
            </a:r>
            <a:r>
              <a:rPr lang="en-US" sz="2400" dirty="0" smtClean="0"/>
              <a:t>box and is </a:t>
            </a:r>
            <a:r>
              <a:rPr lang="en-US" sz="2400" dirty="0"/>
              <a:t>lined from inside with </a:t>
            </a:r>
            <a:r>
              <a:rPr lang="en-US" sz="2400" dirty="0" smtClean="0"/>
              <a:t>carbon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6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Electro-refining of Aluminum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762000"/>
            <a:ext cx="9105900" cy="5287964"/>
          </a:xfrm>
        </p:spPr>
        <p:txBody>
          <a:bodyPr/>
          <a:lstStyle/>
          <a:p>
            <a:pPr algn="just"/>
            <a:r>
              <a:rPr lang="en-US" sz="2400" dirty="0" smtClean="0"/>
              <a:t>When electricity is passed aluminum from bottom layer moves to middle and further to top layer</a:t>
            </a:r>
          </a:p>
          <a:p>
            <a:pPr marL="0" indent="0" algn="just">
              <a:buNone/>
            </a:pPr>
            <a:r>
              <a:rPr lang="en-US" sz="2400" dirty="0" smtClean="0"/>
              <a:t>	At anode,  Al	 	   Al</a:t>
            </a:r>
            <a:r>
              <a:rPr lang="en-US" sz="2400" baseline="30000" dirty="0" smtClean="0"/>
              <a:t>3+</a:t>
            </a:r>
            <a:r>
              <a:rPr lang="en-US" sz="2400" dirty="0" smtClean="0"/>
              <a:t>  + 3e</a:t>
            </a:r>
            <a:r>
              <a:rPr lang="en-US" sz="2400" baseline="30000" dirty="0" smtClean="0"/>
              <a:t>-</a:t>
            </a:r>
          </a:p>
          <a:p>
            <a:pPr marL="0" indent="0" algn="just">
              <a:buNone/>
            </a:pPr>
            <a:r>
              <a:rPr lang="en-US" sz="2400" dirty="0" smtClean="0"/>
              <a:t>	At cathode, Al</a:t>
            </a:r>
            <a:r>
              <a:rPr lang="en-US" sz="2400" baseline="30000" dirty="0" smtClean="0"/>
              <a:t>3+</a:t>
            </a:r>
            <a:r>
              <a:rPr lang="en-US" sz="2400" dirty="0" smtClean="0"/>
              <a:t> + 3e</a:t>
            </a:r>
            <a:r>
              <a:rPr lang="en-US" sz="2400" baseline="30000" dirty="0" smtClean="0"/>
              <a:t>-	</a:t>
            </a:r>
            <a:r>
              <a:rPr lang="en-US" sz="2400" dirty="0" smtClean="0"/>
              <a:t> 	  Al (pure)</a:t>
            </a:r>
          </a:p>
          <a:p>
            <a:pPr algn="just"/>
            <a:r>
              <a:rPr lang="en-US" sz="2400" dirty="0" smtClean="0"/>
              <a:t>Pure aluminum is removed from the top &amp; impurities are left behind</a:t>
            </a:r>
          </a:p>
          <a:p>
            <a:pPr algn="just"/>
            <a:r>
              <a:rPr lang="en-US" sz="2400" dirty="0" smtClean="0"/>
              <a:t>Pure aluminum </a:t>
            </a:r>
            <a:r>
              <a:rPr lang="en-US" sz="2400" dirty="0"/>
              <a:t>is removed from the top and </a:t>
            </a:r>
            <a:r>
              <a:rPr lang="en-US" sz="2400" dirty="0" smtClean="0"/>
              <a:t>aluminum </a:t>
            </a:r>
            <a:r>
              <a:rPr lang="en-US" sz="2400" dirty="0"/>
              <a:t>of lower purity is added to the bottom </a:t>
            </a:r>
            <a:r>
              <a:rPr lang="en-US" sz="2400" dirty="0" smtClean="0"/>
              <a:t>layer. Thus 99.99% pure aluminum is obtained using electro-refining</a:t>
            </a:r>
          </a:p>
          <a:p>
            <a:pPr marL="0" indent="0" algn="just">
              <a:buNone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19050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43400" y="22860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87" y="4038600"/>
            <a:ext cx="6730567" cy="26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Physical and Chemical properties of Aluminum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36636"/>
            <a:ext cx="8915400" cy="528796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Physical properties:</a:t>
            </a:r>
          </a:p>
          <a:p>
            <a:pPr algn="just"/>
            <a:r>
              <a:rPr lang="en-US" sz="2400" dirty="0" smtClean="0"/>
              <a:t>Aluminum </a:t>
            </a:r>
            <a:r>
              <a:rPr lang="en-US" sz="2400" dirty="0"/>
              <a:t>is a white </a:t>
            </a:r>
            <a:r>
              <a:rPr lang="en-US" sz="2400" dirty="0" smtClean="0"/>
              <a:t>metal which forms a protective oxide layer in moist air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melts at </a:t>
            </a:r>
            <a:r>
              <a:rPr lang="en-US" sz="2400" dirty="0" smtClean="0"/>
              <a:t>658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C </a:t>
            </a:r>
            <a:r>
              <a:rPr lang="en-US" sz="2400" dirty="0"/>
              <a:t>and boils at </a:t>
            </a:r>
            <a:r>
              <a:rPr lang="en-US" sz="2400" dirty="0" smtClean="0"/>
              <a:t>1800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C</a:t>
            </a:r>
          </a:p>
          <a:p>
            <a:pPr algn="just"/>
            <a:r>
              <a:rPr lang="en-US" sz="2400" dirty="0" smtClean="0"/>
              <a:t>Aluminum </a:t>
            </a:r>
            <a:r>
              <a:rPr lang="en-US" sz="2400" dirty="0"/>
              <a:t>is </a:t>
            </a:r>
            <a:r>
              <a:rPr lang="en-US" sz="2400" dirty="0" smtClean="0"/>
              <a:t>a good conductor </a:t>
            </a:r>
            <a:r>
              <a:rPr lang="en-US" sz="2400" dirty="0"/>
              <a:t>of </a:t>
            </a:r>
            <a:r>
              <a:rPr lang="en-US" sz="2400" dirty="0" smtClean="0"/>
              <a:t>electricity and heat</a:t>
            </a:r>
          </a:p>
          <a:p>
            <a:pPr algn="just"/>
            <a:endParaRPr lang="en-US" sz="2400" dirty="0" smtClean="0"/>
          </a:p>
          <a:p>
            <a:pPr marL="0" indent="0" algn="just">
              <a:buNone/>
            </a:pPr>
            <a:r>
              <a:rPr lang="en-US" sz="2400" b="1" dirty="0" smtClean="0"/>
              <a:t>Chemical properties:</a:t>
            </a:r>
          </a:p>
          <a:p>
            <a:pPr algn="just"/>
            <a:r>
              <a:rPr lang="en-US" sz="2400" dirty="0" smtClean="0"/>
              <a:t>Thin aluminum </a:t>
            </a:r>
            <a:r>
              <a:rPr lang="en-US" sz="2400" dirty="0"/>
              <a:t>foil burns readily in </a:t>
            </a:r>
            <a:r>
              <a:rPr lang="en-US" sz="2400" dirty="0" smtClean="0"/>
              <a:t>air &amp; forms oxide when heated </a:t>
            </a:r>
          </a:p>
          <a:p>
            <a:pPr marL="0" indent="0" algn="just">
              <a:buNone/>
            </a:pPr>
            <a:r>
              <a:rPr lang="es-ES" sz="2400" dirty="0" smtClean="0"/>
              <a:t>			4 </a:t>
            </a:r>
            <a:r>
              <a:rPr lang="es-ES" sz="2400" dirty="0"/>
              <a:t>Al + </a:t>
            </a:r>
            <a:r>
              <a:rPr lang="es-ES" sz="2400" dirty="0" smtClean="0"/>
              <a:t>3O</a:t>
            </a:r>
            <a:r>
              <a:rPr lang="es-ES" sz="2400" baseline="-25000" dirty="0" smtClean="0"/>
              <a:t>2</a:t>
            </a:r>
            <a:r>
              <a:rPr lang="es-ES" sz="2400" dirty="0" smtClean="0"/>
              <a:t> </a:t>
            </a:r>
            <a:r>
              <a:rPr lang="es-ES" sz="2400" dirty="0"/>
              <a:t>→ </a:t>
            </a:r>
            <a:r>
              <a:rPr lang="es-ES" sz="2400" dirty="0" smtClean="0"/>
              <a:t>2Al</a:t>
            </a:r>
            <a:r>
              <a:rPr lang="es-ES" sz="2400" baseline="-25000" dirty="0" smtClean="0"/>
              <a:t>2</a:t>
            </a:r>
            <a:r>
              <a:rPr lang="es-ES" sz="2400" dirty="0" smtClean="0"/>
              <a:t>O</a:t>
            </a:r>
            <a:r>
              <a:rPr lang="es-ES" sz="2400" baseline="-25000" dirty="0" smtClean="0"/>
              <a:t>3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Reaction with acids: 2Al </a:t>
            </a:r>
            <a:r>
              <a:rPr lang="en-US" sz="2400" dirty="0"/>
              <a:t>+ </a:t>
            </a:r>
            <a:r>
              <a:rPr lang="en-US" sz="2400" dirty="0" smtClean="0"/>
              <a:t>6HCl </a:t>
            </a:r>
            <a:r>
              <a:rPr lang="en-US" sz="2400" dirty="0"/>
              <a:t>→ </a:t>
            </a:r>
            <a:r>
              <a:rPr lang="en-US" sz="2400" dirty="0" smtClean="0"/>
              <a:t>2AlCl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3H</a:t>
            </a:r>
            <a:r>
              <a:rPr lang="en-US" sz="2400" baseline="-25000" dirty="0" smtClean="0"/>
              <a:t>2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Reaction with base: </a:t>
            </a:r>
            <a:r>
              <a:rPr lang="pt-BR" sz="2400" dirty="0"/>
              <a:t>Al + </a:t>
            </a:r>
            <a:r>
              <a:rPr lang="pt-BR" sz="2400" dirty="0" smtClean="0"/>
              <a:t>2NaOH </a:t>
            </a:r>
            <a:r>
              <a:rPr lang="pt-BR" sz="2400" dirty="0"/>
              <a:t>+ </a:t>
            </a:r>
            <a:r>
              <a:rPr lang="pt-BR" sz="2400" dirty="0" smtClean="0"/>
              <a:t>2H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O </a:t>
            </a:r>
            <a:r>
              <a:rPr lang="pt-BR" sz="2400" dirty="0"/>
              <a:t>→ </a:t>
            </a:r>
            <a:r>
              <a:rPr lang="pt-BR" sz="2400" dirty="0" smtClean="0"/>
              <a:t>2NaAlO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3H</a:t>
            </a:r>
            <a:r>
              <a:rPr lang="pt-BR" sz="2400" baseline="-25000" dirty="0" smtClean="0"/>
              <a:t>2</a:t>
            </a:r>
            <a:endParaRPr lang="en-US" sz="2400" baseline="-25000" dirty="0"/>
          </a:p>
        </p:txBody>
      </p:sp>
      <p:pic>
        <p:nvPicPr>
          <p:cNvPr id="6146" name="Picture 2" descr="Image result for properties of alumi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81200"/>
            <a:ext cx="201168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851</Words>
  <Application>Microsoft Office PowerPoint</Application>
  <PresentationFormat>A4 Paper (210x297 mm)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FSH</vt:lpstr>
      <vt:lpstr>Lecture No. 30 Metallurgy </vt:lpstr>
      <vt:lpstr>Metallurgy of Aluminum</vt:lpstr>
      <vt:lpstr>Aluminum extraction from Bauxite</vt:lpstr>
      <vt:lpstr>Purification-Baeyer’s Process</vt:lpstr>
      <vt:lpstr>Purification-Hall’s Process</vt:lpstr>
      <vt:lpstr>Purification-Serpek’s Process</vt:lpstr>
      <vt:lpstr>Electro-refining of Aluminum</vt:lpstr>
      <vt:lpstr>Electro-refining of Aluminum</vt:lpstr>
      <vt:lpstr>Physical and Chemical properties of Aluminum</vt:lpstr>
      <vt:lpstr>Uses of Aluminum</vt:lpstr>
      <vt:lpstr>Metallurgy of Copper</vt:lpstr>
      <vt:lpstr>Extraction of Copper </vt:lpstr>
      <vt:lpstr>Extraction of Copper </vt:lpstr>
      <vt:lpstr>Electro-refining of Copper</vt:lpstr>
      <vt:lpstr>Physical and Chemical properties of Copper</vt:lpstr>
      <vt:lpstr>Uses of Copper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2017-07-17T11:58:09Z</dcterms:modified>
</cp:coreProperties>
</file>