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8" r:id="rId1"/>
  </p:sldMasterIdLst>
  <p:notesMasterIdLst>
    <p:notesMasterId r:id="rId20"/>
  </p:notesMasterIdLst>
  <p:handoutMasterIdLst>
    <p:handoutMasterId r:id="rId21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9906000" cy="6858000" type="A4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0A00"/>
    <a:srgbClr val="0000FF"/>
    <a:srgbClr val="F3A10D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43" autoAdjust="0"/>
    <p:restoredTop sz="85804" autoAdjust="0"/>
  </p:normalViewPr>
  <p:slideViewPr>
    <p:cSldViewPr>
      <p:cViewPr varScale="1">
        <p:scale>
          <a:sx n="64" d="100"/>
          <a:sy n="64" d="100"/>
        </p:scale>
        <p:origin x="1692" y="48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628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71A58766-E128-4BD9-A1EE-C837C6758CFF}" type="datetimeFigureOut">
              <a:rPr lang="en-US"/>
              <a:pPr>
                <a:defRPr/>
              </a:pPr>
              <a:t>7/17/2017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7E15637-98F7-494C-9CBB-7FD8883CDBD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9805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9F785C58-A3F2-4270-8F90-CDFDA621C729}" type="datetimeFigureOut">
              <a:rPr lang="en-US"/>
              <a:pPr>
                <a:defRPr/>
              </a:pPr>
              <a:t>7/17/2017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8F2A616-5863-4497-A503-97BD13528A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5440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8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220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440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661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8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102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322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542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376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29D9C8F-68BA-4A83-B206-56916273A33F}" type="datetimeFigureOut">
              <a:rPr lang="en-US" smtClean="0"/>
              <a:pPr>
                <a:defRPr/>
              </a:pPr>
              <a:t>7/17/2017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46264C7-C983-49DA-95E2-9C2A9F30048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180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600203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B919820-38D9-421D-881B-22A60CF3AF5B}" type="datetimeFigureOut">
              <a:rPr lang="en-US" smtClean="0"/>
              <a:pPr>
                <a:defRPr/>
              </a:pPr>
              <a:t>7/17/2017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CE46EDA-C087-47BF-81DA-0F8DAE36C76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295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41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41"/>
            <a:ext cx="65214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01D5C1D-0000-44E3-A4A3-27E659E09EF0}" type="datetimeFigureOut">
              <a:rPr lang="en-US" smtClean="0"/>
              <a:pPr>
                <a:defRPr/>
              </a:pPr>
              <a:t>7/17/2017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9EDF93C-A8E3-4597-BA71-1582E9F75D2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7200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-22225" y="6654800"/>
            <a:ext cx="2747963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dirty="0">
                <a:solidFill>
                  <a:schemeClr val="bg1"/>
                </a:solidFill>
                <a:latin typeface="+mn-lt"/>
              </a:rPr>
              <a:t>©M. S. Ramaiah University of Applied Sciences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9505950" y="6324600"/>
            <a:ext cx="457200" cy="369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30DA7081-F16C-4152-8D6E-ADFE983685E5}" type="slidenum">
              <a:rPr lang="en-US">
                <a:solidFill>
                  <a:schemeClr val="bg1"/>
                </a:solidFill>
                <a:latin typeface="+mn-lt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600203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C81A714-7D3A-4A24-9FC1-EB83DC8A1CA2}" type="datetimeFigureOut">
              <a:rPr lang="en-US" smtClean="0"/>
              <a:pPr>
                <a:defRPr/>
              </a:pPr>
              <a:t>7/17/2017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D19F909-8DAD-4B7D-B4AD-618B2A582AA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227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3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3692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46">
                <a:solidFill>
                  <a:schemeClr val="tx1">
                    <a:tint val="75000"/>
                  </a:schemeClr>
                </a:solidFill>
              </a:defRPr>
            </a:lvl1pPr>
            <a:lvl2pPr marL="422041" indent="0">
              <a:buNone/>
              <a:defRPr sz="1662">
                <a:solidFill>
                  <a:schemeClr val="tx1">
                    <a:tint val="75000"/>
                  </a:schemeClr>
                </a:solidFill>
              </a:defRPr>
            </a:lvl2pPr>
            <a:lvl3pPr marL="844083" indent="0">
              <a:buNone/>
              <a:defRPr sz="1477">
                <a:solidFill>
                  <a:schemeClr val="tx1">
                    <a:tint val="75000"/>
                  </a:schemeClr>
                </a:solidFill>
              </a:defRPr>
            </a:lvl3pPr>
            <a:lvl4pPr marL="1266124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4pPr>
            <a:lvl5pPr marL="1688165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5pPr>
            <a:lvl6pPr marL="2110207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6pPr>
            <a:lvl7pPr marL="2532248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7pPr>
            <a:lvl8pPr marL="2954289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8pPr>
            <a:lvl9pPr marL="3376331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A10F037-1E77-449E-BB07-D0C80D3A2771}" type="datetimeFigureOut">
              <a:rPr lang="en-US" smtClean="0"/>
              <a:pPr>
                <a:defRPr/>
              </a:pPr>
              <a:t>7/17/2017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FECE93-CC22-4A64-BBD1-334C9CFBF3F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408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3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3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6E0963E-D3A6-4213-A721-DFC154D2B9E8}" type="datetimeFigureOut">
              <a:rPr lang="en-US" smtClean="0"/>
              <a:pPr>
                <a:defRPr/>
              </a:pPr>
              <a:t>7/17/2017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2DCFDD0-FFE3-40A2-9155-2647746DB50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712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  <a:prstGeom prst="rect">
            <a:avLst/>
          </a:prstGeom>
        </p:spPr>
        <p:txBody>
          <a:bodyPr/>
          <a:lstStyle>
            <a:lvl1pPr>
              <a:defRPr sz="2215"/>
            </a:lvl1pPr>
            <a:lvl2pPr>
              <a:defRPr sz="1846"/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2" y="1535113"/>
            <a:ext cx="437859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2" y="2174875"/>
            <a:ext cx="4378590" cy="3951288"/>
          </a:xfrm>
          <a:prstGeom prst="rect">
            <a:avLst/>
          </a:prstGeom>
        </p:spPr>
        <p:txBody>
          <a:bodyPr/>
          <a:lstStyle>
            <a:lvl1pPr>
              <a:defRPr sz="2215"/>
            </a:lvl1pPr>
            <a:lvl2pPr>
              <a:defRPr sz="1846"/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6F20CB9-1E55-406F-93B0-8397169AEA88}" type="datetimeFigureOut">
              <a:rPr lang="en-US" smtClean="0"/>
              <a:pPr>
                <a:defRPr/>
              </a:pPr>
              <a:t>7/17/2017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B69DDED-92E9-4D54-8A0C-B0C30DD7D2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365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8FDAB21-3F5E-4368-A37C-7D5B0C4E6A9B}" type="datetimeFigureOut">
              <a:rPr lang="en-US" smtClean="0"/>
              <a:pPr>
                <a:defRPr/>
              </a:pPr>
              <a:t>7/17/2017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16F5D42-0E62-4D1F-AB1C-BEFF4F4B943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124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-22416" y="6655360"/>
            <a:ext cx="2811988" cy="2414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9" dirty="0" smtClean="0">
                <a:solidFill>
                  <a:schemeClr val="bg1"/>
                </a:solidFill>
              </a:rPr>
              <a:t>©M. S. Ramaiah University of Applied Sciences</a:t>
            </a:r>
            <a:endParaRPr lang="en-US" sz="969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505749" y="6324600"/>
            <a:ext cx="4640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-22225" y="6654800"/>
            <a:ext cx="2747963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dirty="0">
                <a:solidFill>
                  <a:schemeClr val="bg1"/>
                </a:solidFill>
                <a:latin typeface="+mn-lt"/>
              </a:rPr>
              <a:t>©M. S. Ramaiah University of Applied Sciences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9505950" y="6324600"/>
            <a:ext cx="457200" cy="369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E38435BC-789B-4652-AB85-BFAAB49EDED6}" type="slidenum">
              <a:rPr lang="en-US">
                <a:solidFill>
                  <a:schemeClr val="bg1"/>
                </a:solidFill>
                <a:latin typeface="+mn-lt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26538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  <a:prstGeom prst="rect">
            <a:avLst/>
          </a:prstGeom>
        </p:spPr>
        <p:txBody>
          <a:bodyPr anchor="b"/>
          <a:lstStyle>
            <a:lvl1pPr algn="l">
              <a:defRPr sz="1846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2" y="273053"/>
            <a:ext cx="5537729" cy="5853113"/>
          </a:xfrm>
          <a:prstGeom prst="rect">
            <a:avLst/>
          </a:prstGeom>
        </p:spPr>
        <p:txBody>
          <a:bodyPr/>
          <a:lstStyle>
            <a:lvl1pPr>
              <a:defRPr sz="2954"/>
            </a:lvl1pPr>
            <a:lvl2pPr>
              <a:defRPr sz="2585"/>
            </a:lvl2pPr>
            <a:lvl3pPr>
              <a:defRPr sz="2215"/>
            </a:lvl3pPr>
            <a:lvl4pPr>
              <a:defRPr sz="1846"/>
            </a:lvl4pPr>
            <a:lvl5pPr>
              <a:defRPr sz="1846"/>
            </a:lvl5pPr>
            <a:lvl6pPr>
              <a:defRPr sz="1846"/>
            </a:lvl6pPr>
            <a:lvl7pPr>
              <a:defRPr sz="1846"/>
            </a:lvl7pPr>
            <a:lvl8pPr>
              <a:defRPr sz="1846"/>
            </a:lvl8pPr>
            <a:lvl9pPr>
              <a:defRPr sz="184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3"/>
            <a:ext cx="3259006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92"/>
            </a:lvl1pPr>
            <a:lvl2pPr marL="422041" indent="0">
              <a:buNone/>
              <a:defRPr sz="1108"/>
            </a:lvl2pPr>
            <a:lvl3pPr marL="844083" indent="0">
              <a:buNone/>
              <a:defRPr sz="923"/>
            </a:lvl3pPr>
            <a:lvl4pPr marL="1266124" indent="0">
              <a:buNone/>
              <a:defRPr sz="831"/>
            </a:lvl4pPr>
            <a:lvl5pPr marL="1688165" indent="0">
              <a:buNone/>
              <a:defRPr sz="831"/>
            </a:lvl5pPr>
            <a:lvl6pPr marL="2110207" indent="0">
              <a:buNone/>
              <a:defRPr sz="831"/>
            </a:lvl6pPr>
            <a:lvl7pPr marL="2532248" indent="0">
              <a:buNone/>
              <a:defRPr sz="831"/>
            </a:lvl7pPr>
            <a:lvl8pPr marL="2954289" indent="0">
              <a:buNone/>
              <a:defRPr sz="831"/>
            </a:lvl8pPr>
            <a:lvl9pPr marL="3376331" indent="0">
              <a:buNone/>
              <a:defRPr sz="83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FD14707-4C93-4C87-BC62-6F58979C58D2}" type="datetimeFigureOut">
              <a:rPr lang="en-US" smtClean="0"/>
              <a:pPr>
                <a:defRPr/>
              </a:pPr>
              <a:t>7/17/2017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17084C7-F742-46F8-AA6D-8AED6032B52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073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1846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954"/>
            </a:lvl1pPr>
            <a:lvl2pPr marL="422041" indent="0">
              <a:buNone/>
              <a:defRPr sz="2585"/>
            </a:lvl2pPr>
            <a:lvl3pPr marL="844083" indent="0">
              <a:buNone/>
              <a:defRPr sz="2215"/>
            </a:lvl3pPr>
            <a:lvl4pPr marL="1266124" indent="0">
              <a:buNone/>
              <a:defRPr sz="1846"/>
            </a:lvl4pPr>
            <a:lvl5pPr marL="1688165" indent="0">
              <a:buNone/>
              <a:defRPr sz="1846"/>
            </a:lvl5pPr>
            <a:lvl6pPr marL="2110207" indent="0">
              <a:buNone/>
              <a:defRPr sz="1846"/>
            </a:lvl6pPr>
            <a:lvl7pPr marL="2532248" indent="0">
              <a:buNone/>
              <a:defRPr sz="1846"/>
            </a:lvl7pPr>
            <a:lvl8pPr marL="2954289" indent="0">
              <a:buNone/>
              <a:defRPr sz="1846"/>
            </a:lvl8pPr>
            <a:lvl9pPr marL="3376331" indent="0">
              <a:buNone/>
              <a:defRPr sz="1846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92"/>
            </a:lvl1pPr>
            <a:lvl2pPr marL="422041" indent="0">
              <a:buNone/>
              <a:defRPr sz="1108"/>
            </a:lvl2pPr>
            <a:lvl3pPr marL="844083" indent="0">
              <a:buNone/>
              <a:defRPr sz="923"/>
            </a:lvl3pPr>
            <a:lvl4pPr marL="1266124" indent="0">
              <a:buNone/>
              <a:defRPr sz="831"/>
            </a:lvl4pPr>
            <a:lvl5pPr marL="1688165" indent="0">
              <a:buNone/>
              <a:defRPr sz="831"/>
            </a:lvl5pPr>
            <a:lvl6pPr marL="2110207" indent="0">
              <a:buNone/>
              <a:defRPr sz="831"/>
            </a:lvl6pPr>
            <a:lvl7pPr marL="2532248" indent="0">
              <a:buNone/>
              <a:defRPr sz="831"/>
            </a:lvl7pPr>
            <a:lvl8pPr marL="2954289" indent="0">
              <a:buNone/>
              <a:defRPr sz="831"/>
            </a:lvl8pPr>
            <a:lvl9pPr marL="3376331" indent="0">
              <a:buNone/>
              <a:defRPr sz="83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9CF1965-5B3F-488B-B801-5B8BA0EBE2F6}" type="datetimeFigureOut">
              <a:rPr lang="en-US" smtClean="0"/>
              <a:pPr>
                <a:defRPr/>
              </a:pPr>
              <a:t>7/17/2017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46F4210-70DE-47BA-A31D-3E60EB9BC7A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751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890895" y="6655158"/>
            <a:ext cx="2518638" cy="2414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9" dirty="0" smtClean="0">
                <a:solidFill>
                  <a:schemeClr val="bg1"/>
                </a:solidFill>
              </a:rPr>
              <a:t>© Ramaiah University of Applied Sciences</a:t>
            </a:r>
            <a:endParaRPr lang="en-US" sz="969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9505749" y="6324600"/>
            <a:ext cx="4640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25759" y="6655158"/>
            <a:ext cx="2921358" cy="241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9" dirty="0" smtClean="0">
                <a:solidFill>
                  <a:schemeClr val="bg1"/>
                </a:solidFill>
              </a:rPr>
              <a:t>Faculty of Science and Humanities</a:t>
            </a:r>
            <a:endParaRPr lang="en-US" sz="969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/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181727"/>
            <a:ext cx="415290" cy="523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61715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40" r:id="rId2"/>
    <p:sldLayoutId id="2147483841" r:id="rId3"/>
    <p:sldLayoutId id="2147483842" r:id="rId4"/>
    <p:sldLayoutId id="2147483843" r:id="rId5"/>
    <p:sldLayoutId id="2147483844" r:id="rId6"/>
    <p:sldLayoutId id="2147483845" r:id="rId7"/>
    <p:sldLayoutId id="2147483846" r:id="rId8"/>
    <p:sldLayoutId id="2147483847" r:id="rId9"/>
    <p:sldLayoutId id="2147483848" r:id="rId10"/>
    <p:sldLayoutId id="2147483849" r:id="rId11"/>
    <p:sldLayoutId id="2147483837" r:id="rId12"/>
  </p:sldLayoutIdLst>
  <p:txStyles>
    <p:titleStyle>
      <a:lvl1pPr algn="ctr" defTabSz="844083" rtl="0" eaLnBrk="1" latinLnBrk="0" hangingPunct="1">
        <a:spcBef>
          <a:spcPct val="0"/>
        </a:spcBef>
        <a:buNone/>
        <a:defRPr sz="40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6531" indent="-316531" algn="l" defTabSz="844083" rtl="0" eaLnBrk="1" latinLnBrk="0" hangingPunct="1">
        <a:spcBef>
          <a:spcPct val="20000"/>
        </a:spcBef>
        <a:buFont typeface="Arial" pitchFamily="34" charset="0"/>
        <a:buChar char="•"/>
        <a:defRPr sz="2954" kern="1200">
          <a:solidFill>
            <a:schemeClr val="tx1"/>
          </a:solidFill>
          <a:latin typeface="+mn-lt"/>
          <a:ea typeface="+mn-ea"/>
          <a:cs typeface="+mn-cs"/>
        </a:defRPr>
      </a:lvl1pPr>
      <a:lvl2pPr marL="685817" indent="-263776" algn="l" defTabSz="844083" rtl="0" eaLnBrk="1" latinLnBrk="0" hangingPunct="1">
        <a:spcBef>
          <a:spcPct val="20000"/>
        </a:spcBef>
        <a:buFont typeface="Arial" pitchFamily="34" charset="0"/>
        <a:buChar char="–"/>
        <a:defRPr sz="2585" kern="1200">
          <a:solidFill>
            <a:schemeClr val="tx1"/>
          </a:solidFill>
          <a:latin typeface="+mn-lt"/>
          <a:ea typeface="+mn-ea"/>
          <a:cs typeface="+mn-cs"/>
        </a:defRPr>
      </a:lvl2pPr>
      <a:lvl3pPr marL="1055103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477145" indent="-211021" algn="l" defTabSz="844083" rtl="0" eaLnBrk="1" latinLnBrk="0" hangingPunct="1">
        <a:spcBef>
          <a:spcPct val="20000"/>
        </a:spcBef>
        <a:buFont typeface="Arial" pitchFamily="34" charset="0"/>
        <a:buChar char="–"/>
        <a:defRPr sz="1846" kern="1200">
          <a:solidFill>
            <a:schemeClr val="tx1"/>
          </a:solidFill>
          <a:latin typeface="+mn-lt"/>
          <a:ea typeface="+mn-ea"/>
          <a:cs typeface="+mn-cs"/>
        </a:defRPr>
      </a:lvl4pPr>
      <a:lvl5pPr marL="1899186" indent="-211021" algn="l" defTabSz="844083" rtl="0" eaLnBrk="1" latinLnBrk="0" hangingPunct="1">
        <a:spcBef>
          <a:spcPct val="20000"/>
        </a:spcBef>
        <a:buFont typeface="Arial" pitchFamily="34" charset="0"/>
        <a:buChar char="»"/>
        <a:defRPr sz="1846" kern="1200">
          <a:solidFill>
            <a:schemeClr val="tx1"/>
          </a:solidFill>
          <a:latin typeface="+mn-lt"/>
          <a:ea typeface="+mn-ea"/>
          <a:cs typeface="+mn-cs"/>
        </a:defRPr>
      </a:lvl5pPr>
      <a:lvl6pPr marL="2321227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7pPr>
      <a:lvl8pPr marL="3165310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8pPr>
      <a:lvl9pPr marL="3587351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../clipboard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../clipboard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../clipboard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../clipboard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b="1" dirty="0" smtClean="0">
                <a:solidFill>
                  <a:srgbClr val="00B0F0"/>
                </a:solidFill>
              </a:rPr>
              <a:t>Lecture No. 31</a:t>
            </a:r>
            <a:br>
              <a:rPr lang="en-IN" sz="3200" b="1" dirty="0" smtClean="0">
                <a:solidFill>
                  <a:srgbClr val="00B0F0"/>
                </a:solidFill>
              </a:rPr>
            </a:br>
            <a:r>
              <a:rPr lang="en-IN" sz="3200" b="1" dirty="0" smtClean="0">
                <a:solidFill>
                  <a:srgbClr val="00B0F0"/>
                </a:solidFill>
              </a:rPr>
              <a:t>Metallurgy</a:t>
            </a:r>
            <a:r>
              <a:rPr lang="en-IN" sz="3200" dirty="0" smtClean="0">
                <a:solidFill>
                  <a:srgbClr val="00B0F0"/>
                </a:solidFill>
              </a:rPr>
              <a:t/>
            </a:r>
            <a:br>
              <a:rPr lang="en-IN" sz="3200" dirty="0" smtClean="0">
                <a:solidFill>
                  <a:srgbClr val="00B0F0"/>
                </a:solidFill>
              </a:rPr>
            </a:br>
            <a:endParaRPr lang="en-IN" sz="3200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447802"/>
            <a:ext cx="8915400" cy="4876799"/>
          </a:xfrm>
        </p:spPr>
        <p:txBody>
          <a:bodyPr/>
          <a:lstStyle/>
          <a:p>
            <a:pPr>
              <a:buNone/>
            </a:pPr>
            <a:r>
              <a:rPr lang="en-US" sz="2800" dirty="0" smtClean="0"/>
              <a:t>At the end of this lecture, students will be able to:</a:t>
            </a:r>
          </a:p>
          <a:p>
            <a:pPr>
              <a:buNone/>
            </a:pPr>
            <a:endParaRPr lang="en-IN" sz="2400" b="1" dirty="0" smtClean="0"/>
          </a:p>
          <a:p>
            <a:pPr lvl="1">
              <a:buFont typeface="Arial" pitchFamily="34" charset="0"/>
              <a:buChar char="•"/>
            </a:pPr>
            <a:r>
              <a:rPr lang="en-US" sz="2400" dirty="0"/>
              <a:t>Explain concentration of </a:t>
            </a:r>
            <a:r>
              <a:rPr lang="en-US" sz="2400" dirty="0" smtClean="0"/>
              <a:t>zinc and nickel </a:t>
            </a:r>
            <a:endParaRPr lang="en-US" sz="2400" dirty="0"/>
          </a:p>
          <a:p>
            <a:pPr lvl="1">
              <a:buFont typeface="Arial" pitchFamily="34" charset="0"/>
              <a:buChar char="•"/>
            </a:pPr>
            <a:endParaRPr lang="en-US" sz="2400" dirty="0"/>
          </a:p>
          <a:p>
            <a:pPr lvl="1">
              <a:buFont typeface="Arial" pitchFamily="34" charset="0"/>
              <a:buChar char="•"/>
            </a:pPr>
            <a:r>
              <a:rPr lang="en-US" sz="2400" dirty="0"/>
              <a:t>Discuss the extraction and refining of zinc and nickel </a:t>
            </a:r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lvl="1">
              <a:buNone/>
            </a:pPr>
            <a:endParaRPr lang="en-IN" sz="2000" dirty="0" smtClean="0"/>
          </a:p>
          <a:p>
            <a:pPr lvl="1">
              <a:buNone/>
            </a:pPr>
            <a:endParaRPr lang="en-IN" sz="2000" dirty="0" smtClean="0"/>
          </a:p>
          <a:p>
            <a:pPr marL="457200" lvl="1" indent="0">
              <a:buNone/>
            </a:pPr>
            <a:endParaRPr lang="en-IN" sz="2000" dirty="0" smtClean="0"/>
          </a:p>
        </p:txBody>
      </p:sp>
    </p:spTree>
    <p:extLst>
      <p:ext uri="{BB962C8B-B14F-4D97-AF65-F5344CB8AC3E}">
        <p14:creationId xmlns:p14="http://schemas.microsoft.com/office/powerpoint/2010/main" val="2402108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639762"/>
          </a:xfrm>
        </p:spPr>
        <p:txBody>
          <a:bodyPr/>
          <a:lstStyle/>
          <a:p>
            <a:r>
              <a:rPr lang="en-US" sz="3200" b="1" dirty="0">
                <a:solidFill>
                  <a:srgbClr val="00B0F0"/>
                </a:solidFill>
              </a:rPr>
              <a:t>Metallurgy </a:t>
            </a:r>
            <a:r>
              <a:rPr lang="en-US" sz="3200" b="1" dirty="0" smtClean="0">
                <a:solidFill>
                  <a:srgbClr val="00B0F0"/>
                </a:solidFill>
              </a:rPr>
              <a:t>of Nickel 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914400"/>
            <a:ext cx="8915400" cy="5410200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Occurrence: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Ni constitutes 0.02 % of the earth crust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Often found in the combined form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Nickel is found in very small quantity in India along with other ores of copper and gold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 smtClean="0"/>
              <a:t>Important ores: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err="1" smtClean="0"/>
              <a:t>Pentlandite</a:t>
            </a:r>
            <a:r>
              <a:rPr lang="en-US" sz="2400" dirty="0" smtClean="0"/>
              <a:t>, (Ni, Cu, Fe) S</a:t>
            </a:r>
            <a:endParaRPr lang="en-US" sz="2400" baseline="-25000" dirty="0" smtClean="0"/>
          </a:p>
          <a:p>
            <a:r>
              <a:rPr lang="en-US" sz="2400" dirty="0" err="1"/>
              <a:t>Violarate</a:t>
            </a:r>
            <a:r>
              <a:rPr lang="en-US" sz="2400" dirty="0"/>
              <a:t> – </a:t>
            </a:r>
            <a:r>
              <a:rPr lang="en-US" sz="2400" dirty="0" smtClean="0"/>
              <a:t>Ni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FeS</a:t>
            </a:r>
            <a:r>
              <a:rPr lang="en-US" sz="2400" baseline="-25000" dirty="0" smtClean="0"/>
              <a:t>4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Nickel glance, </a:t>
            </a:r>
            <a:r>
              <a:rPr lang="en-US" sz="2400" dirty="0" err="1" smtClean="0"/>
              <a:t>NiAsS</a:t>
            </a:r>
            <a:endParaRPr lang="en-US" sz="24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Garnierite, (Ni, Mg) SiO</a:t>
            </a:r>
            <a:r>
              <a:rPr lang="en-US" sz="2400" baseline="-25000" dirty="0" smtClean="0"/>
              <a:t>3</a:t>
            </a:r>
            <a:r>
              <a:rPr lang="en-US" sz="2400" dirty="0" smtClean="0"/>
              <a:t>.xH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err="1" smtClean="0"/>
              <a:t>Smaltite</a:t>
            </a:r>
            <a:r>
              <a:rPr lang="en-US" sz="2400" dirty="0" smtClean="0"/>
              <a:t>, (Ni, </a:t>
            </a:r>
            <a:r>
              <a:rPr lang="en-US" sz="2400" dirty="0" err="1" smtClean="0"/>
              <a:t>ce</a:t>
            </a:r>
            <a:r>
              <a:rPr lang="en-US" sz="2400" dirty="0" smtClean="0"/>
              <a:t>, Fe) As</a:t>
            </a:r>
            <a:r>
              <a:rPr lang="en-US" sz="2400" baseline="-25000" dirty="0" smtClean="0"/>
              <a:t>2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2050" name="Picture 2" descr="Image result for nickel ore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8"/>
          <a:stretch/>
        </p:blipFill>
        <p:spPr bwMode="auto">
          <a:xfrm>
            <a:off x="4572000" y="3352800"/>
            <a:ext cx="511345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6790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639762"/>
          </a:xfrm>
        </p:spPr>
        <p:txBody>
          <a:bodyPr/>
          <a:lstStyle/>
          <a:p>
            <a:r>
              <a:rPr lang="en-US" sz="3200" b="1" dirty="0" smtClean="0">
                <a:solidFill>
                  <a:srgbClr val="00B0F0"/>
                </a:solidFill>
              </a:rPr>
              <a:t>Extraction of </a:t>
            </a:r>
            <a:r>
              <a:rPr lang="en-US" sz="3200" b="1" dirty="0">
                <a:solidFill>
                  <a:srgbClr val="00B0F0"/>
                </a:solidFill>
              </a:rPr>
              <a:t>N</a:t>
            </a:r>
            <a:r>
              <a:rPr lang="en-US" sz="3200" b="1" dirty="0" smtClean="0">
                <a:solidFill>
                  <a:srgbClr val="00B0F0"/>
                </a:solidFill>
              </a:rPr>
              <a:t>ickel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990601"/>
            <a:ext cx="8915400" cy="5135564"/>
          </a:xfrm>
        </p:spPr>
        <p:txBody>
          <a:bodyPr/>
          <a:lstStyle/>
          <a:p>
            <a:r>
              <a:rPr lang="en-US" sz="2400" dirty="0" smtClean="0"/>
              <a:t>Ore [</a:t>
            </a:r>
            <a:r>
              <a:rPr lang="en-US" sz="2400" dirty="0"/>
              <a:t>(Ni, Cu, Fe) </a:t>
            </a:r>
            <a:r>
              <a:rPr lang="en-US" sz="2400" dirty="0" smtClean="0"/>
              <a:t>S] is crushed and concentrated by froth-flotation</a:t>
            </a:r>
          </a:p>
          <a:p>
            <a:endParaRPr lang="en-US" sz="2400" dirty="0" smtClean="0"/>
          </a:p>
          <a:p>
            <a:r>
              <a:rPr lang="en-US" sz="2400" dirty="0" smtClean="0"/>
              <a:t>Ore contains many impurities like </a:t>
            </a:r>
            <a:r>
              <a:rPr lang="en-US" sz="2400" dirty="0" err="1" smtClean="0"/>
              <a:t>FeS</a:t>
            </a:r>
            <a:r>
              <a:rPr lang="en-US" sz="2400" dirty="0" smtClean="0"/>
              <a:t>, </a:t>
            </a:r>
            <a:r>
              <a:rPr lang="en-US" sz="2400" dirty="0" err="1" smtClean="0"/>
              <a:t>CuS</a:t>
            </a:r>
            <a:r>
              <a:rPr lang="en-US" sz="2400" dirty="0" smtClean="0"/>
              <a:t>, </a:t>
            </a:r>
            <a:r>
              <a:rPr lang="en-US" sz="2400" dirty="0" err="1" smtClean="0"/>
              <a:t>sulphur</a:t>
            </a:r>
            <a:r>
              <a:rPr lang="en-US" sz="2400" dirty="0" smtClean="0"/>
              <a:t> etc.</a:t>
            </a:r>
          </a:p>
          <a:p>
            <a:endParaRPr lang="en-US" sz="2400" dirty="0" smtClean="0"/>
          </a:p>
          <a:p>
            <a:r>
              <a:rPr lang="en-US" sz="2400" dirty="0" smtClean="0"/>
              <a:t>Ore is roasted in the free supply of air at high temperatures. This produces SO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and </a:t>
            </a:r>
            <a:r>
              <a:rPr lang="en-US" sz="2400" dirty="0" err="1" smtClean="0"/>
              <a:t>sulphur</a:t>
            </a:r>
            <a:r>
              <a:rPr lang="en-US" sz="2400" dirty="0" smtClean="0"/>
              <a:t> content is reduced and </a:t>
            </a:r>
            <a:r>
              <a:rPr lang="en-US" sz="2400" dirty="0" err="1" smtClean="0"/>
              <a:t>sulphides</a:t>
            </a:r>
            <a:r>
              <a:rPr lang="en-US" sz="2400" dirty="0" smtClean="0"/>
              <a:t> are converted to oxides</a:t>
            </a:r>
          </a:p>
          <a:p>
            <a:endParaRPr lang="en-US" sz="2400" dirty="0" smtClean="0"/>
          </a:p>
          <a:p>
            <a:pPr marL="0" indent="0">
              <a:buNone/>
            </a:pPr>
            <a:r>
              <a:rPr lang="en-US" sz="2400" b="1" dirty="0" smtClean="0"/>
              <a:t>Smelting:</a:t>
            </a:r>
          </a:p>
          <a:p>
            <a:r>
              <a:rPr lang="en-US" sz="2400" dirty="0" smtClean="0"/>
              <a:t>Roasted ore is smelted with coke, silica and lime stone  where coke is the fuel &amp; silica and limestone are the flux </a:t>
            </a:r>
          </a:p>
          <a:p>
            <a:endParaRPr lang="en-US" sz="2400" dirty="0"/>
          </a:p>
          <a:p>
            <a:r>
              <a:rPr lang="en-US" sz="2400" dirty="0" smtClean="0"/>
              <a:t>They eliminate the impurities as slag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17584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639762"/>
          </a:xfrm>
        </p:spPr>
        <p:txBody>
          <a:bodyPr/>
          <a:lstStyle/>
          <a:p>
            <a:r>
              <a:rPr lang="en-US" sz="3200" b="1" dirty="0">
                <a:solidFill>
                  <a:srgbClr val="00B0F0"/>
                </a:solidFill>
              </a:rPr>
              <a:t>Extraction of </a:t>
            </a:r>
            <a:r>
              <a:rPr lang="en-US" sz="3200" b="1" dirty="0" smtClean="0">
                <a:solidFill>
                  <a:srgbClr val="00B0F0"/>
                </a:solidFill>
              </a:rPr>
              <a:t>Nickel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95300" y="609600"/>
                <a:ext cx="8915400" cy="5486399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dirty="0" smtClean="0"/>
                  <a:t>		</a:t>
                </a:r>
              </a:p>
              <a:p>
                <a:pPr marL="0" indent="0">
                  <a:buNone/>
                </a:pPr>
                <a:r>
                  <a:rPr lang="en-US" sz="2400" dirty="0"/>
                  <a:t>	</a:t>
                </a:r>
                <a:r>
                  <a:rPr lang="en-US" sz="2400" dirty="0" smtClean="0"/>
                  <a:t>	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𝐹𝑒𝑂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𝑆𝑖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𝐹𝑒𝑆𝑖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𝑠𝑙𝑎𝑔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 smtClean="0"/>
                  <a:t>		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𝐶𝑎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𝑆𝑖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𝐶𝑎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𝑆𝑖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𝑠𝑙𝑎𝑔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400" dirty="0" smtClean="0"/>
                  <a:t>Slag being lighter floats and is eliminated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400" dirty="0" smtClean="0"/>
                  <a:t>Matte layer contains </a:t>
                </a:r>
                <a:r>
                  <a:rPr lang="en-US" sz="2400" dirty="0" err="1" smtClean="0"/>
                  <a:t>NiS</a:t>
                </a:r>
                <a:r>
                  <a:rPr lang="en-US" sz="2400" dirty="0" smtClean="0"/>
                  <a:t> and </a:t>
                </a:r>
                <a:r>
                  <a:rPr lang="en-US" sz="2400" dirty="0" err="1" smtClean="0"/>
                  <a:t>CuS</a:t>
                </a:r>
                <a:r>
                  <a:rPr lang="en-US" sz="2400" dirty="0" smtClean="0"/>
                  <a:t> which are further roasted to form </a:t>
                </a:r>
                <a:r>
                  <a:rPr lang="en-US" sz="2400" dirty="0" err="1" smtClean="0"/>
                  <a:t>NiO</a:t>
                </a:r>
                <a:r>
                  <a:rPr lang="en-US" sz="2400" dirty="0" smtClean="0"/>
                  <a:t> and </a:t>
                </a:r>
                <a:r>
                  <a:rPr lang="en-US" sz="2400" dirty="0" err="1" smtClean="0"/>
                  <a:t>CuO</a:t>
                </a:r>
                <a:endParaRPr lang="en-US" sz="2400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400" dirty="0" err="1" smtClean="0"/>
                  <a:t>CuO</a:t>
                </a:r>
                <a:r>
                  <a:rPr lang="en-US" sz="2400" dirty="0" smtClean="0"/>
                  <a:t> is converted to CuSO</a:t>
                </a:r>
                <a:r>
                  <a:rPr lang="en-US" sz="2400" baseline="-25000" dirty="0" smtClean="0"/>
                  <a:t>4</a:t>
                </a:r>
                <a:r>
                  <a:rPr lang="en-US" sz="2400" dirty="0" smtClean="0"/>
                  <a:t> by the action of </a:t>
                </a:r>
                <a:r>
                  <a:rPr lang="en-US" sz="2400" dirty="0" err="1" smtClean="0"/>
                  <a:t>sulphuric</a:t>
                </a:r>
                <a:r>
                  <a:rPr lang="en-US" sz="2400" dirty="0" smtClean="0"/>
                  <a:t> acid and separated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400" dirty="0" err="1" smtClean="0"/>
                  <a:t>NiO</a:t>
                </a:r>
                <a:r>
                  <a:rPr lang="en-US" sz="2400" dirty="0" smtClean="0"/>
                  <a:t> is treated with water gas and reduced to nickel</a:t>
                </a:r>
              </a:p>
              <a:p>
                <a:pPr marL="0" indent="0">
                  <a:buNone/>
                </a:pPr>
                <a:endParaRPr lang="en-US" sz="2400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𝑁𝑖𝑂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𝐶𝑂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𝑁𝑖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5300" y="609600"/>
                <a:ext cx="8915400" cy="5486399"/>
              </a:xfrm>
              <a:blipFill rotWithShape="0">
                <a:blip r:embed="rId2"/>
                <a:stretch>
                  <a:fillRect l="-889" r="-684" b="-8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31031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563562"/>
          </a:xfrm>
        </p:spPr>
        <p:txBody>
          <a:bodyPr/>
          <a:lstStyle/>
          <a:p>
            <a:r>
              <a:rPr lang="en-US" sz="3200" b="1" dirty="0" smtClean="0">
                <a:solidFill>
                  <a:srgbClr val="00B0F0"/>
                </a:solidFill>
              </a:rPr>
              <a:t>Refining </a:t>
            </a:r>
            <a:r>
              <a:rPr lang="en-US" sz="3200" b="1" dirty="0">
                <a:solidFill>
                  <a:srgbClr val="00B0F0"/>
                </a:solidFill>
              </a:rPr>
              <a:t>of </a:t>
            </a:r>
            <a:r>
              <a:rPr lang="en-US" sz="3200" b="1" dirty="0" smtClean="0">
                <a:solidFill>
                  <a:srgbClr val="00B0F0"/>
                </a:solidFill>
              </a:rPr>
              <a:t>Nickel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95300" y="838201"/>
                <a:ext cx="8915400" cy="5287964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 smtClean="0"/>
                  <a:t>Mond’s process:</a:t>
                </a:r>
              </a:p>
              <a:p>
                <a:r>
                  <a:rPr lang="en-US" sz="2400" dirty="0" smtClean="0"/>
                  <a:t>Crude nickel is treated with CO and forms gaseous nickel carbonyl</a:t>
                </a:r>
              </a:p>
              <a:p>
                <a:endParaRPr lang="en-US" sz="2400" dirty="0"/>
              </a:p>
              <a:p>
                <a:r>
                  <a:rPr lang="en-US" sz="2400" dirty="0" smtClean="0"/>
                  <a:t>But copper </a:t>
                </a:r>
                <a:r>
                  <a:rPr lang="en-US" sz="2400" dirty="0"/>
                  <a:t>is </a:t>
                </a:r>
                <a:r>
                  <a:rPr lang="en-US" sz="2400" dirty="0" smtClean="0"/>
                  <a:t>unaffected and not forming carbonyl</a:t>
                </a:r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 smtClean="0"/>
                  <a:t>Later the nickel carbonyl is decomposed to pure nickel</a:t>
                </a:r>
              </a:p>
              <a:p>
                <a:endParaRPr lang="en-US" sz="24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𝑁𝑖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+4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𝐶𝑂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→  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𝑁𝑖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400" dirty="0" smtClean="0"/>
              </a:p>
              <a:p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𝑁𝑖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𝐶𝑂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  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𝑁𝑖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𝑝𝑢𝑟𝑒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+4 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𝐶𝑂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↑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5300" y="838201"/>
                <a:ext cx="8915400" cy="5287964"/>
              </a:xfrm>
              <a:blipFill rotWithShape="0">
                <a:blip r:embed="rId2"/>
                <a:stretch>
                  <a:fillRect l="-1025" t="-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4630352" y="3789402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50 </a:t>
            </a:r>
            <a:r>
              <a:rPr lang="en-US" baseline="30000" dirty="0" err="1" smtClean="0"/>
              <a:t>o</a:t>
            </a:r>
            <a:r>
              <a:rPr lang="en-US" dirty="0" err="1" smtClean="0"/>
              <a:t>C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745173" y="4507468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230 </a:t>
            </a:r>
            <a:r>
              <a:rPr lang="en-US" baseline="30000" dirty="0" err="1" smtClean="0"/>
              <a:t>o</a:t>
            </a:r>
            <a:r>
              <a:rPr lang="en-US" dirty="0" err="1" smtClean="0"/>
              <a:t>C</a:t>
            </a:r>
            <a:endParaRPr lang="en-US" dirty="0"/>
          </a:p>
        </p:txBody>
      </p:sp>
      <p:pic>
        <p:nvPicPr>
          <p:cNvPr id="3074" name="Picture 2" descr="Related imag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96" t="2667" r="20926" b="13333"/>
          <a:stretch/>
        </p:blipFill>
        <p:spPr bwMode="auto">
          <a:xfrm>
            <a:off x="7239000" y="3482183"/>
            <a:ext cx="2358568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30951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563562"/>
          </a:xfrm>
        </p:spPr>
        <p:txBody>
          <a:bodyPr/>
          <a:lstStyle/>
          <a:p>
            <a:r>
              <a:rPr lang="en-US" sz="3200" b="1" dirty="0">
                <a:solidFill>
                  <a:srgbClr val="00B0F0"/>
                </a:solidFill>
              </a:rPr>
              <a:t>Refining of </a:t>
            </a:r>
            <a:r>
              <a:rPr lang="en-US" sz="3200" b="1" dirty="0" smtClean="0">
                <a:solidFill>
                  <a:srgbClr val="00B0F0"/>
                </a:solidFill>
              </a:rPr>
              <a:t>Nickel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95300" y="838201"/>
                <a:ext cx="8915400" cy="5287964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 smtClean="0"/>
                  <a:t>Electro-refining: 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400" dirty="0" smtClean="0"/>
                  <a:t>Impure nickel forms anode and pure nickel forms cathode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400" dirty="0" smtClean="0"/>
                  <a:t>NiSO</a:t>
                </a:r>
                <a:r>
                  <a:rPr lang="en-US" sz="2400" baseline="-25000" dirty="0" smtClean="0"/>
                  <a:t>4</a:t>
                </a:r>
                <a:r>
                  <a:rPr lang="en-US" sz="2400" dirty="0" smtClean="0"/>
                  <a:t> is used as  the electrolyte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400" dirty="0" smtClean="0"/>
                  <a:t>Electrolysis is carried out at 60</a:t>
                </a:r>
                <a:r>
                  <a:rPr lang="en-US" sz="2400" baseline="30000" dirty="0" smtClean="0"/>
                  <a:t>o</a:t>
                </a:r>
                <a:r>
                  <a:rPr lang="en-US" sz="2400" dirty="0" smtClean="0"/>
                  <a:t>C where the pure nickel is deposited on cathode 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 smtClean="0"/>
                  <a:t>	At anode,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𝑁𝑖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→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2+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+2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</m:sup>
                    </m:sSup>
                  </m:oMath>
                </a14:m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 smtClean="0"/>
                  <a:t>	At cathode,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2+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+2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</m:sup>
                    </m:sSup>
                    <m:r>
                      <a:rPr lang="en-US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𝑝𝑢𝑟𝑒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5300" y="838201"/>
                <a:ext cx="8915400" cy="5287964"/>
              </a:xfrm>
              <a:blipFill rotWithShape="0">
                <a:blip r:embed="rId2"/>
                <a:stretch>
                  <a:fillRect l="-1025" t="-923" r="-11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 descr="Image result for electrorefining  nicke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398304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55278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563562"/>
          </a:xfrm>
        </p:spPr>
        <p:txBody>
          <a:bodyPr/>
          <a:lstStyle/>
          <a:p>
            <a:r>
              <a:rPr lang="en-US" sz="3200" b="1" dirty="0" smtClean="0">
                <a:solidFill>
                  <a:srgbClr val="00B0F0"/>
                </a:solidFill>
              </a:rPr>
              <a:t>Physical properties of </a:t>
            </a:r>
            <a:r>
              <a:rPr lang="en-US" sz="3200" b="1" dirty="0">
                <a:solidFill>
                  <a:srgbClr val="00B0F0"/>
                </a:solidFill>
              </a:rPr>
              <a:t>N</a:t>
            </a:r>
            <a:r>
              <a:rPr lang="en-US" sz="3200" b="1" dirty="0" smtClean="0">
                <a:solidFill>
                  <a:srgbClr val="00B0F0"/>
                </a:solidFill>
              </a:rPr>
              <a:t>ickel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990601"/>
            <a:ext cx="8915400" cy="5135564"/>
          </a:xfrm>
        </p:spPr>
        <p:txBody>
          <a:bodyPr/>
          <a:lstStyle/>
          <a:p>
            <a:r>
              <a:rPr lang="en-US" sz="2400" dirty="0" smtClean="0"/>
              <a:t>Ni is a soft silvery white metal</a:t>
            </a:r>
          </a:p>
          <a:p>
            <a:endParaRPr lang="en-US" sz="2400" dirty="0"/>
          </a:p>
          <a:p>
            <a:r>
              <a:rPr lang="en-US" sz="2400" dirty="0" smtClean="0"/>
              <a:t>Somewhat malleable and ductile</a:t>
            </a:r>
          </a:p>
          <a:p>
            <a:endParaRPr lang="en-US" sz="2400" dirty="0"/>
          </a:p>
          <a:p>
            <a:r>
              <a:rPr lang="en-US" sz="2400" dirty="0" smtClean="0"/>
              <a:t>Melting point  = 1420</a:t>
            </a:r>
            <a:r>
              <a:rPr lang="en-US" sz="2400" baseline="30000" dirty="0" smtClean="0"/>
              <a:t>o</a:t>
            </a:r>
            <a:r>
              <a:rPr lang="en-US" sz="2400" dirty="0" smtClean="0"/>
              <a:t>C; Boiling point = 2900</a:t>
            </a:r>
            <a:r>
              <a:rPr lang="en-US" sz="2400" baseline="30000" dirty="0" smtClean="0"/>
              <a:t>o</a:t>
            </a:r>
            <a:r>
              <a:rPr lang="en-US" sz="2400" dirty="0" smtClean="0"/>
              <a:t>C</a:t>
            </a:r>
          </a:p>
          <a:p>
            <a:endParaRPr lang="en-US" sz="2400" dirty="0"/>
          </a:p>
          <a:p>
            <a:r>
              <a:rPr lang="en-US" sz="2400" dirty="0" smtClean="0"/>
              <a:t>Ni absorbs large amount of hydrogen gas</a:t>
            </a:r>
          </a:p>
          <a:p>
            <a:endParaRPr lang="en-US" sz="2400" dirty="0"/>
          </a:p>
          <a:p>
            <a:r>
              <a:rPr lang="en-US" sz="2400" dirty="0" smtClean="0"/>
              <a:t> fairly good conductor of heat and electricity</a:t>
            </a:r>
            <a:endParaRPr lang="en-US" sz="2400" dirty="0"/>
          </a:p>
        </p:txBody>
      </p:sp>
      <p:sp>
        <p:nvSpPr>
          <p:cNvPr id="4" name="AutoShape 2" descr="A pitted and lumpy piece of nickel, with the top surface cut fla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098" name="Picture 2" descr="Image result for nick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1676400"/>
            <a:ext cx="27432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29005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715962"/>
          </a:xfrm>
        </p:spPr>
        <p:txBody>
          <a:bodyPr/>
          <a:lstStyle/>
          <a:p>
            <a:r>
              <a:rPr lang="en-US" sz="3200" b="1" dirty="0" smtClean="0">
                <a:solidFill>
                  <a:srgbClr val="00B0F0"/>
                </a:solidFill>
              </a:rPr>
              <a:t>Chemical properties </a:t>
            </a:r>
            <a:r>
              <a:rPr lang="en-US" sz="3200" b="1" dirty="0">
                <a:solidFill>
                  <a:srgbClr val="00B0F0"/>
                </a:solidFill>
              </a:rPr>
              <a:t>of </a:t>
            </a:r>
            <a:r>
              <a:rPr lang="en-US" sz="3200" b="1" dirty="0" smtClean="0">
                <a:solidFill>
                  <a:srgbClr val="00B0F0"/>
                </a:solidFill>
              </a:rPr>
              <a:t>Nickel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990600"/>
                <a:ext cx="8915400" cy="2103120"/>
              </a:xfrm>
            </p:spPr>
            <p:txBody>
              <a:bodyPr/>
              <a:lstStyle/>
              <a:p>
                <a:r>
                  <a:rPr lang="en-US" sz="2400" dirty="0" smtClean="0"/>
                  <a:t>Reacts slowly in air but burns vigorously with oxygen when heated</a:t>
                </a:r>
              </a:p>
              <a:p>
                <a:endParaRPr lang="en-US" sz="2400" dirty="0" smtClean="0"/>
              </a:p>
              <a:p>
                <a:r>
                  <a:rPr lang="en-US" sz="2400" dirty="0" smtClean="0"/>
                  <a:t>Dissolves in nitric acid and forms nickel nitrate</a:t>
                </a:r>
              </a:p>
              <a:p>
                <a:pPr marL="0" indent="0">
                  <a:buNone/>
                </a:pPr>
                <a:endParaRPr lang="en-US" sz="2400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𝑁𝑖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+8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𝐻𝑁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→3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𝑁𝑖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+2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𝑁𝑂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en-US" sz="2400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sz="2400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400" dirty="0" smtClean="0"/>
                  <a:t>It remains unaffected by alkalis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sz="2400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400" dirty="0" smtClean="0"/>
                  <a:t>When exposed to CO around 50</a:t>
                </a:r>
                <a:r>
                  <a:rPr lang="en-US" sz="2400" baseline="30000" dirty="0" smtClean="0"/>
                  <a:t>o</a:t>
                </a:r>
                <a:r>
                  <a:rPr lang="en-US" sz="2400" dirty="0" smtClean="0"/>
                  <a:t>C it forms a volatile colorless nickel tetra carbonyl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sz="24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𝑁𝑖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+4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𝐶𝑂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→  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𝑁𝑖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990600"/>
                <a:ext cx="8915400" cy="2103120"/>
              </a:xfrm>
              <a:blipFill rotWithShape="0">
                <a:blip r:embed="rId2"/>
                <a:stretch>
                  <a:fillRect l="-889" t="-2319" r="-1230" b="-144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4630352" y="5498068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50 </a:t>
            </a:r>
            <a:r>
              <a:rPr lang="en-US" baseline="30000" dirty="0" err="1" smtClean="0"/>
              <a:t>o</a:t>
            </a:r>
            <a:r>
              <a:rPr lang="en-US" dirty="0" err="1" smtClean="0"/>
              <a:t>C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7353301" y="3093720"/>
            <a:ext cx="2023448" cy="3503414"/>
            <a:chOff x="7353301" y="3093720"/>
            <a:chExt cx="2023448" cy="3503414"/>
          </a:xfrm>
        </p:grpSpPr>
        <p:pic>
          <p:nvPicPr>
            <p:cNvPr id="5124" name="Picture 4" descr="Image result for nickel tetra carbonyl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53301" y="4768334"/>
              <a:ext cx="1828800" cy="1828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26" name="Picture 6" descr="Image result for nickel reaction with acids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53301" y="3093720"/>
              <a:ext cx="2023448" cy="1371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8708916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487362"/>
          </a:xfrm>
        </p:spPr>
        <p:txBody>
          <a:bodyPr/>
          <a:lstStyle/>
          <a:p>
            <a:r>
              <a:rPr lang="en-US" sz="3200" b="1" dirty="0" smtClean="0">
                <a:solidFill>
                  <a:srgbClr val="00B0F0"/>
                </a:solidFill>
              </a:rPr>
              <a:t>Uses of </a:t>
            </a:r>
            <a:r>
              <a:rPr lang="en-US" sz="3200" b="1" dirty="0">
                <a:solidFill>
                  <a:srgbClr val="00B0F0"/>
                </a:solidFill>
              </a:rPr>
              <a:t>N</a:t>
            </a:r>
            <a:r>
              <a:rPr lang="en-US" sz="3200" b="1" dirty="0" smtClean="0">
                <a:solidFill>
                  <a:srgbClr val="00B0F0"/>
                </a:solidFill>
              </a:rPr>
              <a:t>ickel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914401"/>
            <a:ext cx="8915400" cy="5211764"/>
          </a:xfrm>
        </p:spPr>
        <p:txBody>
          <a:bodyPr/>
          <a:lstStyle/>
          <a:p>
            <a:r>
              <a:rPr lang="en-US" sz="2400" dirty="0" smtClean="0"/>
              <a:t>Due to high melting point and resistance to corrosion nickel is used as crucibles, dishes and chemical wares </a:t>
            </a:r>
          </a:p>
          <a:p>
            <a:endParaRPr lang="en-US" sz="2400" dirty="0"/>
          </a:p>
          <a:p>
            <a:r>
              <a:rPr lang="en-US" sz="2400" dirty="0" smtClean="0"/>
              <a:t>Nickel is used as a catalyst for hydrogenation of oils and fats</a:t>
            </a:r>
          </a:p>
          <a:p>
            <a:endParaRPr lang="en-US" sz="2400" dirty="0"/>
          </a:p>
          <a:p>
            <a:r>
              <a:rPr lang="en-US" sz="2400" dirty="0" smtClean="0"/>
              <a:t>Important </a:t>
            </a:r>
            <a:r>
              <a:rPr lang="en-US" sz="2400" dirty="0"/>
              <a:t>alloying elements used in chemical processing, space research </a:t>
            </a:r>
            <a:r>
              <a:rPr lang="en-US" sz="2400" dirty="0" smtClean="0"/>
              <a:t>and nuclear reactor</a:t>
            </a:r>
          </a:p>
          <a:p>
            <a:endParaRPr lang="en-US" sz="2400" dirty="0"/>
          </a:p>
          <a:p>
            <a:r>
              <a:rPr lang="en-US" sz="2400" dirty="0" smtClean="0"/>
              <a:t> </a:t>
            </a:r>
            <a:r>
              <a:rPr lang="en-US" sz="2400" dirty="0"/>
              <a:t>Ni-Cu alloys </a:t>
            </a:r>
            <a:r>
              <a:rPr lang="en-US" sz="2400" dirty="0" smtClean="0"/>
              <a:t>are </a:t>
            </a:r>
            <a:r>
              <a:rPr lang="en-US" sz="2400" dirty="0"/>
              <a:t>used in chemical oil industry </a:t>
            </a:r>
            <a:r>
              <a:rPr lang="en-US" sz="2400" dirty="0" smtClean="0"/>
              <a:t>and electric industry</a:t>
            </a:r>
          </a:p>
          <a:p>
            <a:endParaRPr lang="en-US" sz="2400" dirty="0"/>
          </a:p>
          <a:p>
            <a:r>
              <a:rPr lang="en-US" sz="2400" dirty="0" smtClean="0"/>
              <a:t> </a:t>
            </a:r>
            <a:r>
              <a:rPr lang="en-US" sz="2400" dirty="0"/>
              <a:t>Ni, Cu, and Zn alloys are known as German silver. It is used for </a:t>
            </a:r>
            <a:r>
              <a:rPr lang="en-US" sz="2400" dirty="0" smtClean="0"/>
              <a:t>manufacture of </a:t>
            </a:r>
            <a:r>
              <a:rPr lang="en-US" sz="2400" dirty="0"/>
              <a:t>ribbons, bands, and wires for various applications.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8152689" y="1395011"/>
            <a:ext cx="1524711" cy="5234389"/>
            <a:chOff x="8152689" y="1371600"/>
            <a:chExt cx="1524711" cy="5234389"/>
          </a:xfrm>
        </p:grpSpPr>
        <p:pic>
          <p:nvPicPr>
            <p:cNvPr id="6146" name="Picture 2" descr="Image result for nickel crucibles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05800" y="1371600"/>
              <a:ext cx="1371600" cy="1371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48" name="Picture 4" descr="Image result for german silver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2689" y="5874154"/>
              <a:ext cx="1372311" cy="7318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50" name="Picture 6" descr="Image result for nickel in nuclear reactor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974" b="5837"/>
            <a:stretch/>
          </p:blipFill>
          <p:spPr bwMode="auto">
            <a:xfrm>
              <a:off x="8247651" y="3429000"/>
              <a:ext cx="1144012" cy="914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1615372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563562"/>
          </a:xfrm>
        </p:spPr>
        <p:txBody>
          <a:bodyPr/>
          <a:lstStyle/>
          <a:p>
            <a:r>
              <a:rPr lang="en-US" sz="3200" b="1" dirty="0" smtClean="0">
                <a:solidFill>
                  <a:srgbClr val="00B0F0"/>
                </a:solidFill>
              </a:rPr>
              <a:t>Summary 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990601"/>
            <a:ext cx="8915400" cy="5135564"/>
          </a:xfrm>
        </p:spPr>
        <p:txBody>
          <a:bodyPr/>
          <a:lstStyle/>
          <a:p>
            <a:r>
              <a:rPr lang="en-US" sz="2400" dirty="0"/>
              <a:t>Zinc is the 24</a:t>
            </a:r>
            <a:r>
              <a:rPr lang="en-US" sz="2400" baseline="30000" dirty="0"/>
              <a:t>th</a:t>
            </a:r>
            <a:r>
              <a:rPr lang="en-US" sz="2400" dirty="0"/>
              <a:t> most available element in the earth </a:t>
            </a:r>
            <a:r>
              <a:rPr lang="en-US" sz="2400" dirty="0" smtClean="0"/>
              <a:t>crust</a:t>
            </a:r>
          </a:p>
          <a:p>
            <a:endParaRPr lang="en-US" sz="2400" dirty="0"/>
          </a:p>
          <a:p>
            <a:r>
              <a:rPr lang="en-US" sz="2400" dirty="0" smtClean="0"/>
              <a:t>Zinc </a:t>
            </a:r>
            <a:r>
              <a:rPr lang="en-US" sz="2400" dirty="0" err="1" smtClean="0"/>
              <a:t>sulphides</a:t>
            </a:r>
            <a:r>
              <a:rPr lang="en-US" sz="2400" dirty="0" smtClean="0"/>
              <a:t> are converted to oxides and then reduced to metallic zinc</a:t>
            </a:r>
          </a:p>
          <a:p>
            <a:endParaRPr lang="en-US" sz="2400" dirty="0"/>
          </a:p>
          <a:p>
            <a:r>
              <a:rPr lang="en-US" sz="2400" dirty="0" smtClean="0"/>
              <a:t>By electro-refining zinc is purified</a:t>
            </a:r>
          </a:p>
          <a:p>
            <a:endParaRPr lang="en-US" sz="2400" dirty="0"/>
          </a:p>
          <a:p>
            <a:r>
              <a:rPr lang="en-US" sz="2400" dirty="0"/>
              <a:t>Ni constitutes 0.02 % of the earth crust</a:t>
            </a:r>
          </a:p>
          <a:p>
            <a:endParaRPr lang="en-US" sz="2400" dirty="0" smtClean="0"/>
          </a:p>
          <a:p>
            <a:r>
              <a:rPr lang="en-US" sz="2400" dirty="0" smtClean="0"/>
              <a:t>Ni is extracted from the </a:t>
            </a:r>
            <a:r>
              <a:rPr lang="en-US" sz="2400" dirty="0" err="1" smtClean="0"/>
              <a:t>sulphide</a:t>
            </a:r>
            <a:r>
              <a:rPr lang="en-US" sz="2400" dirty="0" smtClean="0"/>
              <a:t> ores and then purified either by </a:t>
            </a:r>
            <a:r>
              <a:rPr lang="en-US" sz="2400" dirty="0" err="1"/>
              <a:t>M</a:t>
            </a:r>
            <a:r>
              <a:rPr lang="en-US" sz="2400" dirty="0" err="1" smtClean="0"/>
              <a:t>ond’s</a:t>
            </a:r>
            <a:r>
              <a:rPr lang="en-US" sz="2400" dirty="0" smtClean="0"/>
              <a:t> process or electro-refining </a:t>
            </a:r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28432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990600" y="274638"/>
            <a:ext cx="7346950" cy="639762"/>
          </a:xfrm>
        </p:spPr>
        <p:txBody>
          <a:bodyPr/>
          <a:lstStyle/>
          <a:p>
            <a:r>
              <a:rPr lang="en-US" sz="3200" b="1" dirty="0" smtClean="0">
                <a:solidFill>
                  <a:srgbClr val="00B0F0"/>
                </a:solidFill>
              </a:rPr>
              <a:t>Metallurgy of Zinc</a:t>
            </a:r>
            <a:r>
              <a:rPr lang="en-US" sz="3200" dirty="0" smtClean="0">
                <a:solidFill>
                  <a:srgbClr val="00B0F0"/>
                </a:solidFill>
              </a:rPr>
              <a:t/>
            </a:r>
            <a:br>
              <a:rPr lang="en-US" sz="3200" dirty="0" smtClean="0">
                <a:solidFill>
                  <a:srgbClr val="00B0F0"/>
                </a:solidFill>
              </a:rPr>
            </a:br>
            <a:endParaRPr lang="en-US" sz="3200" dirty="0" smtClean="0">
              <a:solidFill>
                <a:srgbClr val="00B0F0"/>
              </a:solidFill>
            </a:endParaRP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 bwMode="auto">
          <a:xfrm>
            <a:off x="533400" y="914400"/>
            <a:ext cx="8991600" cy="5410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spcBef>
                <a:spcPts val="600"/>
              </a:spcBef>
              <a:buNone/>
            </a:pPr>
            <a:r>
              <a:rPr lang="en-US" sz="2400" b="1" dirty="0" smtClean="0"/>
              <a:t>Occurrence: </a:t>
            </a:r>
          </a:p>
          <a:p>
            <a:pPr marL="274320" indent="-274320" eaLnBrk="1" hangingPunct="1">
              <a:spcBef>
                <a:spcPts val="600"/>
              </a:spcBef>
            </a:pPr>
            <a:r>
              <a:rPr lang="en-US" sz="2400" dirty="0" smtClean="0"/>
              <a:t>Zinc is the 24</a:t>
            </a:r>
            <a:r>
              <a:rPr lang="en-US" sz="2400" baseline="30000" dirty="0" smtClean="0"/>
              <a:t>th</a:t>
            </a:r>
            <a:r>
              <a:rPr lang="en-US" sz="2400" dirty="0" smtClean="0"/>
              <a:t> most available element in the earth crust</a:t>
            </a:r>
          </a:p>
          <a:p>
            <a:pPr marL="274320" indent="-274320" eaLnBrk="1" hangingPunct="1">
              <a:spcBef>
                <a:spcPts val="600"/>
              </a:spcBef>
            </a:pPr>
            <a:r>
              <a:rPr lang="en-US" sz="2400" dirty="0" smtClean="0"/>
              <a:t>Soil contains 5 – 770 ppm of zinc</a:t>
            </a:r>
          </a:p>
          <a:p>
            <a:pPr marL="274320" indent="-274320" eaLnBrk="1" hangingPunct="1">
              <a:spcBef>
                <a:spcPts val="600"/>
              </a:spcBef>
            </a:pPr>
            <a:r>
              <a:rPr lang="en-US" sz="2400" dirty="0" smtClean="0"/>
              <a:t>Zinc is not often found as a native element </a:t>
            </a:r>
          </a:p>
          <a:p>
            <a:pPr marL="274320" indent="-274320" eaLnBrk="1" hangingPunct="1">
              <a:spcBef>
                <a:spcPts val="600"/>
              </a:spcBef>
            </a:pPr>
            <a:r>
              <a:rPr lang="en-US" sz="2400" dirty="0" smtClean="0"/>
              <a:t>Zinc is normally found with other metals such as copper and lead</a:t>
            </a:r>
          </a:p>
          <a:p>
            <a:pPr marL="274320" indent="-274320" eaLnBrk="1" hangingPunct="1">
              <a:spcBef>
                <a:spcPts val="600"/>
              </a:spcBef>
            </a:pPr>
            <a:r>
              <a:rPr lang="en-US" sz="2400" dirty="0" smtClean="0"/>
              <a:t>It has low affinity for oxygen but high affinity for </a:t>
            </a:r>
            <a:r>
              <a:rPr lang="en-US" sz="2400" dirty="0" err="1" smtClean="0"/>
              <a:t>sulphur</a:t>
            </a:r>
            <a:r>
              <a:rPr lang="en-US" sz="2400" dirty="0" smtClean="0"/>
              <a:t> as a result zinc </a:t>
            </a:r>
            <a:r>
              <a:rPr lang="en-US" sz="2400" dirty="0" err="1" smtClean="0"/>
              <a:t>sulphide</a:t>
            </a:r>
            <a:r>
              <a:rPr lang="en-US" sz="2400" dirty="0" smtClean="0"/>
              <a:t> ores are quite common</a:t>
            </a:r>
          </a:p>
          <a:p>
            <a:pPr marL="274320" indent="-274320" eaLnBrk="1" hangingPunct="1">
              <a:spcBef>
                <a:spcPts val="600"/>
              </a:spcBef>
            </a:pPr>
            <a:endParaRPr lang="en-US" sz="1400" dirty="0"/>
          </a:p>
          <a:p>
            <a:pPr marL="0" indent="0" eaLnBrk="1" hangingPunct="1">
              <a:spcBef>
                <a:spcPts val="600"/>
              </a:spcBef>
              <a:buNone/>
            </a:pPr>
            <a:r>
              <a:rPr lang="en-US" sz="2400" b="1" dirty="0" smtClean="0"/>
              <a:t>Important ores:</a:t>
            </a:r>
          </a:p>
          <a:p>
            <a:pPr marL="274320" indent="-274320">
              <a:spcBef>
                <a:spcPts val="600"/>
              </a:spcBef>
            </a:pPr>
            <a:r>
              <a:rPr lang="en-US" sz="2400" dirty="0" err="1"/>
              <a:t>S</a:t>
            </a:r>
            <a:r>
              <a:rPr lang="en-US" sz="2400" dirty="0" err="1" smtClean="0"/>
              <a:t>phalerite</a:t>
            </a:r>
            <a:r>
              <a:rPr lang="en-US" sz="2400" dirty="0" smtClean="0"/>
              <a:t>, Zinc blende (Zn, Fe)S</a:t>
            </a:r>
          </a:p>
          <a:p>
            <a:pPr marL="274320" indent="-274320">
              <a:spcBef>
                <a:spcPts val="600"/>
              </a:spcBef>
            </a:pPr>
            <a:r>
              <a:rPr lang="en-US" sz="2400" dirty="0" err="1" smtClean="0"/>
              <a:t>Smithsonite</a:t>
            </a:r>
            <a:r>
              <a:rPr lang="en-US" sz="2400" dirty="0" smtClean="0"/>
              <a:t>, </a:t>
            </a:r>
            <a:r>
              <a:rPr lang="en-US" sz="2400" dirty="0"/>
              <a:t>ZnCO</a:t>
            </a:r>
            <a:r>
              <a:rPr lang="en-US" sz="2400" baseline="-25000" dirty="0"/>
              <a:t>3</a:t>
            </a:r>
            <a:endParaRPr lang="en-US" sz="2400" dirty="0" smtClean="0"/>
          </a:p>
          <a:p>
            <a:pPr marL="274320" indent="-274320">
              <a:spcBef>
                <a:spcPts val="600"/>
              </a:spcBef>
            </a:pPr>
            <a:r>
              <a:rPr lang="en-US" sz="2400" dirty="0" err="1" smtClean="0"/>
              <a:t>Hemimorphite</a:t>
            </a:r>
            <a:r>
              <a:rPr lang="en-US" sz="2400" dirty="0" smtClean="0"/>
              <a:t>, Zn</a:t>
            </a:r>
            <a:r>
              <a:rPr lang="en-US" sz="2400" baseline="-25000" dirty="0" smtClean="0"/>
              <a:t>4</a:t>
            </a:r>
            <a:r>
              <a:rPr lang="en-US" sz="2400" dirty="0" smtClean="0"/>
              <a:t>Si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O</a:t>
            </a:r>
            <a:r>
              <a:rPr lang="en-US" sz="2400" baseline="-25000" dirty="0" smtClean="0"/>
              <a:t>7</a:t>
            </a:r>
            <a:r>
              <a:rPr lang="en-US" sz="2400" dirty="0" smtClean="0"/>
              <a:t>(OH)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·H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O</a:t>
            </a:r>
          </a:p>
          <a:p>
            <a:pPr marL="274320" indent="-274320">
              <a:spcBef>
                <a:spcPts val="600"/>
              </a:spcBef>
            </a:pPr>
            <a:r>
              <a:rPr lang="en-US" sz="2400" dirty="0" err="1" smtClean="0"/>
              <a:t>Wurzite</a:t>
            </a:r>
            <a:r>
              <a:rPr lang="en-US" sz="2400" dirty="0" smtClean="0"/>
              <a:t>, (Zn, Fe) 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943600" y="3886200"/>
            <a:ext cx="3457027" cy="2743200"/>
            <a:chOff x="5943600" y="3962400"/>
            <a:chExt cx="3457027" cy="2743200"/>
          </a:xfrm>
        </p:grpSpPr>
        <p:pic>
          <p:nvPicPr>
            <p:cNvPr id="1026" name="Picture 2" descr="Image result for zinc ores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6190" r="39965" b="4762"/>
            <a:stretch/>
          </p:blipFill>
          <p:spPr bwMode="auto">
            <a:xfrm>
              <a:off x="5943600" y="3962400"/>
              <a:ext cx="3457027" cy="1371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Image result for zinc ores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712" t="26190" b="4762"/>
            <a:stretch/>
          </p:blipFill>
          <p:spPr bwMode="auto">
            <a:xfrm>
              <a:off x="6483349" y="5334000"/>
              <a:ext cx="2377527" cy="1371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92269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639762"/>
          </a:xfrm>
        </p:spPr>
        <p:txBody>
          <a:bodyPr/>
          <a:lstStyle/>
          <a:p>
            <a:r>
              <a:rPr lang="en-US" sz="3200" b="1" dirty="0" smtClean="0">
                <a:solidFill>
                  <a:srgbClr val="00B0F0"/>
                </a:solidFill>
              </a:rPr>
              <a:t>Extraction of Zinc in ancient India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914400"/>
            <a:ext cx="9105900" cy="5135564"/>
          </a:xfrm>
        </p:spPr>
        <p:txBody>
          <a:bodyPr/>
          <a:lstStyle/>
          <a:p>
            <a:r>
              <a:rPr lang="en-US" sz="2400" dirty="0" smtClean="0"/>
              <a:t>Extraction of zinc </a:t>
            </a:r>
            <a:r>
              <a:rPr lang="en-US" sz="2400" dirty="0"/>
              <a:t>is one of the most difficult </a:t>
            </a:r>
            <a:r>
              <a:rPr lang="en-US" sz="2400" dirty="0" smtClean="0"/>
              <a:t> method </a:t>
            </a:r>
            <a:r>
              <a:rPr lang="en-US" sz="2400" dirty="0"/>
              <a:t>since zinc </a:t>
            </a:r>
            <a:r>
              <a:rPr lang="en-US" sz="2400" dirty="0" smtClean="0"/>
              <a:t>is smelted around 1000</a:t>
            </a:r>
            <a:r>
              <a:rPr lang="en-US" sz="2400" baseline="30000" dirty="0" smtClean="0"/>
              <a:t>o</a:t>
            </a:r>
            <a:r>
              <a:rPr lang="en-US" sz="2400" dirty="0" smtClean="0"/>
              <a:t>C &amp; it becomes volatile in the same condition Vaporized zinc is oxidized to zinc oxide easily and extraction become difficult</a:t>
            </a:r>
          </a:p>
          <a:p>
            <a:r>
              <a:rPr lang="en-US" sz="2400" dirty="0" smtClean="0"/>
              <a:t>In India they used </a:t>
            </a:r>
            <a:r>
              <a:rPr lang="en-US" sz="2400" dirty="0"/>
              <a:t>downward distillation of the zinc </a:t>
            </a:r>
            <a:r>
              <a:rPr lang="en-US" sz="2400" dirty="0" err="1"/>
              <a:t>vapour</a:t>
            </a:r>
            <a:r>
              <a:rPr lang="en-US" sz="2400" dirty="0"/>
              <a:t> formed after smelting zinc ore using specifically designed retorts with condensers and furnaces, </a:t>
            </a:r>
            <a:endParaRPr lang="en-US" sz="2400" dirty="0" smtClean="0"/>
          </a:p>
          <a:p>
            <a:r>
              <a:rPr lang="en-US" sz="2400" dirty="0" smtClean="0"/>
              <a:t>so the </a:t>
            </a:r>
            <a:r>
              <a:rPr lang="en-US" sz="2400" dirty="0"/>
              <a:t>smelted zinc </a:t>
            </a:r>
            <a:r>
              <a:rPr lang="en-US" sz="2400" dirty="0" err="1"/>
              <a:t>vapour</a:t>
            </a:r>
            <a:r>
              <a:rPr lang="en-US" sz="2400" dirty="0"/>
              <a:t> could be drastically cooled down to get a melt that could solidify to zinc </a:t>
            </a:r>
            <a:r>
              <a:rPr lang="en-US" sz="2400" dirty="0" smtClean="0"/>
              <a:t>metal</a:t>
            </a:r>
          </a:p>
          <a:p>
            <a:r>
              <a:rPr lang="en-US" sz="2400" dirty="0" smtClean="0"/>
              <a:t>Many Indian antiques from the past contain zinc which was not available in many parts of the world</a:t>
            </a:r>
            <a:endParaRPr lang="en-US" sz="2400" dirty="0"/>
          </a:p>
          <a:p>
            <a:endParaRPr lang="en-US" sz="2400" b="1" dirty="0" smtClean="0"/>
          </a:p>
          <a:p>
            <a:endParaRPr lang="en-US" sz="2000" dirty="0"/>
          </a:p>
        </p:txBody>
      </p:sp>
      <p:sp>
        <p:nvSpPr>
          <p:cNvPr id="4" name="AutoShape 2" descr="Image result for zinc antiques from indi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Image result for zinc antiques from india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4800600"/>
            <a:ext cx="2457450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01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639762"/>
          </a:xfrm>
        </p:spPr>
        <p:txBody>
          <a:bodyPr/>
          <a:lstStyle/>
          <a:p>
            <a:r>
              <a:rPr lang="en-US" sz="3200" b="1" dirty="0">
                <a:solidFill>
                  <a:srgbClr val="00B0F0"/>
                </a:solidFill>
              </a:rPr>
              <a:t>Extraction of Zinc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838201"/>
            <a:ext cx="8915400" cy="5287964"/>
          </a:xfrm>
        </p:spPr>
        <p:txBody>
          <a:bodyPr/>
          <a:lstStyle/>
          <a:p>
            <a:r>
              <a:rPr lang="en-US" sz="2400" dirty="0"/>
              <a:t>The zinc </a:t>
            </a:r>
            <a:r>
              <a:rPr lang="en-US" sz="2400" dirty="0" smtClean="0"/>
              <a:t>or is </a:t>
            </a:r>
            <a:r>
              <a:rPr lang="en-US" sz="2400" dirty="0"/>
              <a:t>crushed to </a:t>
            </a:r>
            <a:r>
              <a:rPr lang="en-US" sz="2400" dirty="0" smtClean="0"/>
              <a:t>powder and </a:t>
            </a:r>
            <a:r>
              <a:rPr lang="en-US" sz="2400" dirty="0"/>
              <a:t>then treated by froth </a:t>
            </a:r>
            <a:r>
              <a:rPr lang="en-US" sz="2400" dirty="0" smtClean="0"/>
              <a:t>flotation</a:t>
            </a:r>
            <a:r>
              <a:rPr lang="en-US" sz="2400" dirty="0"/>
              <a:t> </a:t>
            </a:r>
            <a:r>
              <a:rPr lang="en-US" sz="2400" dirty="0" smtClean="0"/>
              <a:t>to concentrate. </a:t>
            </a:r>
            <a:r>
              <a:rPr lang="en-US" sz="2400" dirty="0"/>
              <a:t>It contains at least 50% </a:t>
            </a:r>
            <a:r>
              <a:rPr lang="en-US" sz="2400" dirty="0" smtClean="0"/>
              <a:t>zinc</a:t>
            </a:r>
          </a:p>
          <a:p>
            <a:r>
              <a:rPr lang="en-US" sz="2400" dirty="0"/>
              <a:t>Roasting was done to convert </a:t>
            </a:r>
            <a:r>
              <a:rPr lang="en-US" sz="2400" dirty="0" err="1" smtClean="0"/>
              <a:t>sulphide</a:t>
            </a:r>
            <a:r>
              <a:rPr lang="en-US" sz="2400" dirty="0" smtClean="0"/>
              <a:t> zinc </a:t>
            </a:r>
            <a:r>
              <a:rPr lang="en-US" sz="2400" dirty="0"/>
              <a:t>ores to its oxide, by O2 flow &amp; </a:t>
            </a:r>
            <a:r>
              <a:rPr lang="en-US" sz="2400" dirty="0" smtClean="0"/>
              <a:t>removal of </a:t>
            </a:r>
            <a:r>
              <a:rPr lang="en-US" sz="2400" dirty="0"/>
              <a:t>SO2 at T of </a:t>
            </a:r>
            <a:r>
              <a:rPr lang="en-US" sz="2400" dirty="0" smtClean="0"/>
              <a:t>700-800</a:t>
            </a:r>
            <a:r>
              <a:rPr lang="en-US" sz="2400" baseline="30000" dirty="0" smtClean="0"/>
              <a:t>o</a:t>
            </a:r>
            <a:r>
              <a:rPr lang="en-US" sz="2400" dirty="0" smtClean="0"/>
              <a:t>C</a:t>
            </a:r>
          </a:p>
          <a:p>
            <a:pPr marL="0" indent="0">
              <a:buNone/>
            </a:pPr>
            <a:r>
              <a:rPr lang="en-US" sz="2400" dirty="0" smtClean="0"/>
              <a:t>		</a:t>
            </a:r>
            <a:r>
              <a:rPr lang="pl-PL" sz="2400" dirty="0" smtClean="0"/>
              <a:t>ZnS </a:t>
            </a:r>
            <a:r>
              <a:rPr lang="pl-PL" sz="2400" dirty="0"/>
              <a:t>+ 3/2 O</a:t>
            </a:r>
            <a:r>
              <a:rPr lang="pl-PL" sz="2400" baseline="-25000" dirty="0"/>
              <a:t>2</a:t>
            </a:r>
            <a:r>
              <a:rPr lang="pl-PL" sz="2400" dirty="0"/>
              <a:t> </a:t>
            </a:r>
            <a:r>
              <a:rPr lang="en-US" sz="2400" dirty="0" smtClean="0"/>
              <a:t>		</a:t>
            </a:r>
            <a:r>
              <a:rPr lang="pl-PL" sz="2400" dirty="0" smtClean="0"/>
              <a:t>ZnO </a:t>
            </a:r>
            <a:r>
              <a:rPr lang="pl-PL" sz="2400" dirty="0"/>
              <a:t>+ </a:t>
            </a:r>
            <a:r>
              <a:rPr lang="pl-PL" sz="2400" dirty="0" smtClean="0"/>
              <a:t>SO</a:t>
            </a:r>
            <a:r>
              <a:rPr lang="pl-PL" sz="2400" baseline="-25000" dirty="0" smtClean="0"/>
              <a:t>2</a:t>
            </a:r>
            <a:endParaRPr lang="en-US" sz="2400" baseline="-25000" dirty="0" smtClean="0"/>
          </a:p>
          <a:p>
            <a:pPr marL="0" indent="0">
              <a:buNone/>
            </a:pPr>
            <a:endParaRPr lang="en-US" sz="2400" baseline="-25000" dirty="0"/>
          </a:p>
          <a:p>
            <a:pPr marL="0" indent="0">
              <a:buNone/>
            </a:pPr>
            <a:r>
              <a:rPr lang="en-US" sz="2400" dirty="0" smtClean="0"/>
              <a:t>		</a:t>
            </a:r>
            <a:r>
              <a:rPr lang="en-US" sz="2400" dirty="0" err="1" smtClean="0"/>
              <a:t>ZnS</a:t>
            </a:r>
            <a:r>
              <a:rPr lang="en-US" sz="2400" dirty="0" smtClean="0"/>
              <a:t> </a:t>
            </a:r>
            <a:r>
              <a:rPr lang="en-US" sz="2400" dirty="0"/>
              <a:t>+ 2O</a:t>
            </a:r>
            <a:r>
              <a:rPr lang="en-US" sz="2400" baseline="-25000" dirty="0"/>
              <a:t>2</a:t>
            </a:r>
            <a:r>
              <a:rPr lang="en-US" sz="2400" dirty="0"/>
              <a:t> </a:t>
            </a:r>
            <a:r>
              <a:rPr lang="en-US" sz="2400" dirty="0" smtClean="0"/>
              <a:t>		ZnSO</a:t>
            </a:r>
            <a:r>
              <a:rPr lang="en-US" sz="2400" baseline="-25000" dirty="0" smtClean="0"/>
              <a:t>4 </a:t>
            </a:r>
            <a:r>
              <a:rPr lang="en-US" sz="2400" dirty="0" smtClean="0"/>
              <a:t>(sometimes converted to 						sulphate)</a:t>
            </a:r>
          </a:p>
          <a:p>
            <a:r>
              <a:rPr lang="en-US" sz="2400" dirty="0" err="1"/>
              <a:t>ZnO</a:t>
            </a:r>
            <a:r>
              <a:rPr lang="en-US" sz="2400" dirty="0"/>
              <a:t> is treated </a:t>
            </a:r>
            <a:r>
              <a:rPr lang="en-US" sz="2400" dirty="0" smtClean="0"/>
              <a:t>with carbon &amp; </a:t>
            </a:r>
            <a:r>
              <a:rPr lang="en-US" sz="2400" dirty="0"/>
              <a:t>limestone (</a:t>
            </a:r>
            <a:r>
              <a:rPr lang="en-US" sz="2400" dirty="0" smtClean="0"/>
              <a:t>CaCO</a:t>
            </a:r>
            <a:r>
              <a:rPr lang="en-US" sz="2400" baseline="-25000" dirty="0" smtClean="0"/>
              <a:t>3</a:t>
            </a:r>
            <a:r>
              <a:rPr lang="en-US" sz="2400" dirty="0" smtClean="0"/>
              <a:t>) then </a:t>
            </a:r>
            <a:r>
              <a:rPr lang="en-US" sz="2400" dirty="0"/>
              <a:t>O</a:t>
            </a:r>
            <a:r>
              <a:rPr lang="en-US" sz="2400" baseline="-25000" dirty="0"/>
              <a:t>2</a:t>
            </a:r>
            <a:r>
              <a:rPr lang="en-US" sz="2400" dirty="0"/>
              <a:t> </a:t>
            </a:r>
            <a:r>
              <a:rPr lang="en-US" sz="2400" dirty="0" smtClean="0"/>
              <a:t>is also supplied </a:t>
            </a:r>
          </a:p>
          <a:p>
            <a:r>
              <a:rPr lang="en-US" sz="2400" dirty="0" smtClean="0"/>
              <a:t>Carbon monoxide is produced and reacts with </a:t>
            </a:r>
            <a:r>
              <a:rPr lang="en-US" sz="2400" dirty="0" err="1" smtClean="0"/>
              <a:t>ZnO</a:t>
            </a:r>
            <a:r>
              <a:rPr lang="en-US" sz="2400" dirty="0" smtClean="0"/>
              <a:t> to produce zinc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		</a:t>
            </a:r>
            <a:r>
              <a:rPr lang="en-US" sz="2400" dirty="0" err="1" smtClean="0"/>
              <a:t>ZnO</a:t>
            </a:r>
            <a:r>
              <a:rPr lang="en-US" sz="2400" dirty="0" smtClean="0"/>
              <a:t> </a:t>
            </a:r>
            <a:r>
              <a:rPr lang="en-US" sz="2400" dirty="0"/>
              <a:t>+</a:t>
            </a:r>
            <a:r>
              <a:rPr lang="en-US" sz="2400" dirty="0" smtClean="0"/>
              <a:t>CO	  	 </a:t>
            </a:r>
            <a:r>
              <a:rPr lang="en-US" sz="2400" dirty="0"/>
              <a:t>Zn+CO</a:t>
            </a:r>
            <a:r>
              <a:rPr lang="en-US" sz="2400" baseline="-25000" dirty="0"/>
              <a:t>2</a:t>
            </a:r>
          </a:p>
          <a:p>
            <a:endParaRPr lang="en-US" sz="2400" baseline="-25000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038600" y="2667000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4038600" y="3429000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4038600" y="5943600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9188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868362"/>
          </a:xfrm>
        </p:spPr>
        <p:txBody>
          <a:bodyPr/>
          <a:lstStyle/>
          <a:p>
            <a:r>
              <a:rPr lang="en-US" sz="3200" b="1" dirty="0">
                <a:solidFill>
                  <a:srgbClr val="00B0F0"/>
                </a:solidFill>
              </a:rPr>
              <a:t>Extraction of Zinc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990600"/>
            <a:ext cx="8915400" cy="4983164"/>
          </a:xfrm>
        </p:spPr>
        <p:txBody>
          <a:bodyPr/>
          <a:lstStyle/>
          <a:p>
            <a:r>
              <a:rPr lang="en-US" sz="2400" dirty="0" smtClean="0"/>
              <a:t>Zinc sulphate can be converted to </a:t>
            </a:r>
            <a:r>
              <a:rPr lang="en-US" sz="2400" dirty="0" err="1" smtClean="0"/>
              <a:t>ZnO</a:t>
            </a:r>
            <a:r>
              <a:rPr lang="en-US" sz="2400" dirty="0" smtClean="0"/>
              <a:t> by roasting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2ZnSO</a:t>
            </a:r>
            <a:r>
              <a:rPr lang="en-US" sz="2400" baseline="-25000" dirty="0" smtClean="0"/>
              <a:t>4</a:t>
            </a:r>
            <a:r>
              <a:rPr lang="en-US" sz="2400" dirty="0" smtClean="0"/>
              <a:t> + O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		2ZnO + 2SO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+ O</a:t>
            </a:r>
            <a:r>
              <a:rPr lang="en-US" sz="2400" baseline="-25000" dirty="0" smtClean="0"/>
              <a:t>2</a:t>
            </a:r>
          </a:p>
          <a:p>
            <a:pPr marL="0" indent="0">
              <a:buNone/>
            </a:pPr>
            <a:r>
              <a:rPr lang="en-US" sz="2400" dirty="0" smtClean="0"/>
              <a:t>Reduction of </a:t>
            </a:r>
            <a:r>
              <a:rPr lang="en-US" sz="2400" dirty="0" err="1" smtClean="0"/>
              <a:t>ZnO</a:t>
            </a:r>
            <a:r>
              <a:rPr lang="en-US" sz="2400" dirty="0" smtClean="0"/>
              <a:t>:</a:t>
            </a:r>
          </a:p>
          <a:p>
            <a:pPr marL="0" indent="0">
              <a:buNone/>
            </a:pPr>
            <a:endParaRPr lang="en-US" sz="2400" baseline="-25000" dirty="0" smtClean="0"/>
          </a:p>
          <a:p>
            <a:pPr marL="0" indent="0">
              <a:buNone/>
            </a:pPr>
            <a:r>
              <a:rPr lang="en-US" sz="2400" dirty="0" err="1" smtClean="0"/>
              <a:t>ZnO</a:t>
            </a:r>
            <a:r>
              <a:rPr lang="en-US" sz="2400" dirty="0"/>
              <a:t> </a:t>
            </a:r>
            <a:r>
              <a:rPr lang="en-US" sz="2400" dirty="0" smtClean="0"/>
              <a:t>+ C 		Zn + CO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err="1" smtClean="0"/>
              <a:t>ZnO</a:t>
            </a:r>
            <a:r>
              <a:rPr lang="en-US" sz="2400" dirty="0" smtClean="0"/>
              <a:t> + CO 		Zn + CO</a:t>
            </a:r>
            <a:r>
              <a:rPr lang="en-US" sz="2400" baseline="-25000" dirty="0" smtClean="0"/>
              <a:t>2</a:t>
            </a:r>
          </a:p>
          <a:p>
            <a:pPr marL="0" indent="0">
              <a:buNone/>
            </a:pPr>
            <a:endParaRPr lang="en-US" sz="2400" baseline="-25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Zinc metal may contain Fe, cd, Sb and As impurities. So it needs to be distilled in silica retorts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Volatile zinc is separated by distillation and non-volatile impurities remain in the container</a:t>
            </a:r>
            <a:endParaRPr lang="en-US" sz="2400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4038600" y="1828800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1981200" y="2971800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2133600" y="3886200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69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639762"/>
          </a:xfrm>
        </p:spPr>
        <p:txBody>
          <a:bodyPr/>
          <a:lstStyle/>
          <a:p>
            <a:r>
              <a:rPr lang="en-US" sz="3200" b="1" dirty="0" smtClean="0">
                <a:solidFill>
                  <a:srgbClr val="00B0F0"/>
                </a:solidFill>
              </a:rPr>
              <a:t>Electro-refining of </a:t>
            </a:r>
            <a:r>
              <a:rPr lang="en-US" sz="3200" b="1" dirty="0">
                <a:solidFill>
                  <a:srgbClr val="00B0F0"/>
                </a:solidFill>
              </a:rPr>
              <a:t>Zinc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884236"/>
            <a:ext cx="8915400" cy="5364164"/>
          </a:xfrm>
        </p:spPr>
        <p:txBody>
          <a:bodyPr/>
          <a:lstStyle/>
          <a:p>
            <a:r>
              <a:rPr lang="en-US" sz="2400" dirty="0"/>
              <a:t>The crude zinc oxide is dissolved in dilute </a:t>
            </a:r>
            <a:r>
              <a:rPr lang="en-US" sz="2400" dirty="0" err="1"/>
              <a:t>sulphuric</a:t>
            </a:r>
            <a:r>
              <a:rPr lang="en-US" sz="2400" dirty="0"/>
              <a:t> acid (H</a:t>
            </a:r>
            <a:r>
              <a:rPr lang="en-US" sz="2400" baseline="-25000" dirty="0"/>
              <a:t>2</a:t>
            </a:r>
            <a:r>
              <a:rPr lang="en-US" sz="2400" dirty="0"/>
              <a:t>SO</a:t>
            </a:r>
            <a:r>
              <a:rPr lang="en-US" sz="2400" baseline="-25000" dirty="0"/>
              <a:t>4</a:t>
            </a:r>
            <a:r>
              <a:rPr lang="en-US" sz="2400" dirty="0"/>
              <a:t>) to </a:t>
            </a:r>
            <a:r>
              <a:rPr lang="en-US" sz="2400" dirty="0" smtClean="0"/>
              <a:t>produce a </a:t>
            </a:r>
            <a:r>
              <a:rPr lang="en-US" sz="2400" dirty="0"/>
              <a:t>solution of Zinc </a:t>
            </a:r>
            <a:r>
              <a:rPr lang="en-US" sz="2400" dirty="0" smtClean="0"/>
              <a:t>sulphate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</a:t>
            </a:r>
            <a:r>
              <a:rPr lang="en-US" sz="2400" dirty="0"/>
              <a:t> </a:t>
            </a:r>
            <a:r>
              <a:rPr lang="en-US" sz="2400" dirty="0" smtClean="0"/>
              <a:t>ZnO+H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SO</a:t>
            </a:r>
            <a:r>
              <a:rPr lang="en-US" sz="2400" baseline="-25000" dirty="0" smtClean="0"/>
              <a:t>4</a:t>
            </a:r>
            <a:r>
              <a:rPr lang="en-US" sz="2400" dirty="0" smtClean="0"/>
              <a:t>		 </a:t>
            </a:r>
            <a:r>
              <a:rPr lang="en-US" sz="2400" dirty="0"/>
              <a:t>ZnSO</a:t>
            </a:r>
            <a:r>
              <a:rPr lang="en-US" sz="2400" baseline="-25000" dirty="0"/>
              <a:t>4</a:t>
            </a:r>
            <a:r>
              <a:rPr lang="en-US" sz="2400" dirty="0"/>
              <a:t> +H</a:t>
            </a:r>
            <a:r>
              <a:rPr lang="en-US" sz="2400" baseline="-25000" dirty="0"/>
              <a:t>2</a:t>
            </a:r>
            <a:r>
              <a:rPr lang="en-US" sz="2400" dirty="0"/>
              <a:t>O</a:t>
            </a:r>
            <a:endParaRPr lang="en-US" sz="2400" dirty="0" smtClean="0"/>
          </a:p>
          <a:p>
            <a:r>
              <a:rPr lang="en-US" sz="2400" dirty="0" smtClean="0"/>
              <a:t>ZnSO</a:t>
            </a:r>
            <a:r>
              <a:rPr lang="en-US" sz="2400" baseline="-25000" dirty="0" smtClean="0"/>
              <a:t>4</a:t>
            </a:r>
            <a:r>
              <a:rPr lang="en-US" sz="2400" dirty="0" smtClean="0"/>
              <a:t> is used as the electrolyte</a:t>
            </a:r>
          </a:p>
          <a:p>
            <a:r>
              <a:rPr lang="en-US" sz="2400" dirty="0" smtClean="0"/>
              <a:t>Lead </a:t>
            </a:r>
            <a:r>
              <a:rPr lang="en-US" sz="2400" dirty="0"/>
              <a:t>(Pb-1%Ag</a:t>
            </a:r>
            <a:r>
              <a:rPr lang="en-US" sz="2400" dirty="0" smtClean="0"/>
              <a:t>) anode </a:t>
            </a:r>
            <a:r>
              <a:rPr lang="en-US" sz="2400" dirty="0"/>
              <a:t>and an </a:t>
            </a:r>
            <a:r>
              <a:rPr lang="en-US" sz="2400" dirty="0" smtClean="0"/>
              <a:t>aluminum cathodes are used</a:t>
            </a:r>
            <a:endParaRPr lang="en-US" sz="2400" dirty="0"/>
          </a:p>
          <a:p>
            <a:r>
              <a:rPr lang="en-US" sz="2400" dirty="0" smtClean="0"/>
              <a:t>When electricity is passed, </a:t>
            </a:r>
            <a:r>
              <a:rPr lang="en-US" sz="2400" dirty="0"/>
              <a:t>O</a:t>
            </a:r>
            <a:r>
              <a:rPr lang="en-US" sz="2400" baseline="-25000" dirty="0"/>
              <a:t>2</a:t>
            </a:r>
            <a:r>
              <a:rPr lang="en-US" sz="2400" dirty="0"/>
              <a:t> is released at anode, while Zinc is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deposited </a:t>
            </a:r>
            <a:r>
              <a:rPr lang="en-US" sz="2400" dirty="0"/>
              <a:t>on the cathode. </a:t>
            </a:r>
            <a:endParaRPr lang="en-US" sz="2400" dirty="0" smtClean="0"/>
          </a:p>
          <a:p>
            <a:r>
              <a:rPr lang="en-US" sz="2400" dirty="0" smtClean="0"/>
              <a:t>H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SO</a:t>
            </a:r>
            <a:r>
              <a:rPr lang="en-US" sz="2400" baseline="-25000" dirty="0" smtClean="0"/>
              <a:t>4</a:t>
            </a:r>
            <a:r>
              <a:rPr lang="en-US" sz="2400" dirty="0" smtClean="0"/>
              <a:t> is regenerated </a:t>
            </a:r>
            <a:r>
              <a:rPr lang="en-US" sz="2400" dirty="0"/>
              <a:t>at the anode and can </a:t>
            </a:r>
            <a:r>
              <a:rPr lang="en-US" sz="2400" dirty="0" smtClean="0"/>
              <a:t>be used again</a:t>
            </a:r>
          </a:p>
          <a:p>
            <a:r>
              <a:rPr lang="en-US" sz="2400" dirty="0" smtClean="0"/>
              <a:t>Later, by melting zinc is removed</a:t>
            </a:r>
          </a:p>
          <a:p>
            <a:pPr marL="0" indent="0">
              <a:buNone/>
            </a:pPr>
            <a:r>
              <a:rPr lang="en-US" sz="2400" dirty="0" smtClean="0"/>
              <a:t>(m. </a:t>
            </a:r>
            <a:r>
              <a:rPr lang="en-US" sz="2400" dirty="0" err="1" smtClean="0"/>
              <a:t>pt</a:t>
            </a:r>
            <a:r>
              <a:rPr lang="en-US" sz="2400" dirty="0" smtClean="0"/>
              <a:t> of </a:t>
            </a:r>
            <a:r>
              <a:rPr lang="en-US" sz="2400" dirty="0"/>
              <a:t>Z</a:t>
            </a:r>
            <a:r>
              <a:rPr lang="en-US" sz="2400" dirty="0" smtClean="0"/>
              <a:t>n  = 420</a:t>
            </a:r>
            <a:r>
              <a:rPr lang="en-US" sz="2400" baseline="30000" dirty="0" smtClean="0"/>
              <a:t>o</a:t>
            </a:r>
            <a:r>
              <a:rPr lang="en-US" sz="2400" dirty="0" smtClean="0"/>
              <a:t>C &amp; m. </a:t>
            </a:r>
            <a:r>
              <a:rPr lang="en-US" sz="2400" dirty="0" err="1" smtClean="0"/>
              <a:t>pt</a:t>
            </a:r>
            <a:r>
              <a:rPr lang="en-US" sz="2400" dirty="0" smtClean="0"/>
              <a:t> of Al = 660</a:t>
            </a:r>
            <a:r>
              <a:rPr lang="en-US" sz="2400" baseline="30000" dirty="0" smtClean="0"/>
              <a:t>o</a:t>
            </a:r>
            <a:r>
              <a:rPr lang="en-US" sz="2400" dirty="0" smtClean="0"/>
              <a:t>C)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err="1"/>
              <a:t>Electrolytically</a:t>
            </a:r>
            <a:r>
              <a:rPr lang="en-US" sz="2400" dirty="0"/>
              <a:t> refined </a:t>
            </a:r>
            <a:r>
              <a:rPr lang="en-US" sz="2400" dirty="0" smtClean="0"/>
              <a:t>Zn </a:t>
            </a:r>
            <a:r>
              <a:rPr lang="en-US" sz="2400" dirty="0"/>
              <a:t>is </a:t>
            </a:r>
            <a:r>
              <a:rPr lang="en-US" sz="2400" dirty="0" smtClean="0"/>
              <a:t>99.995</a:t>
            </a:r>
            <a:r>
              <a:rPr lang="en-US" sz="2400" dirty="0"/>
              <a:t>% pure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4191000" y="1981200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3318" r="12296" b="7090"/>
          <a:stretch/>
        </p:blipFill>
        <p:spPr>
          <a:xfrm>
            <a:off x="6172200" y="4343400"/>
            <a:ext cx="33528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816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715962"/>
          </a:xfrm>
        </p:spPr>
        <p:txBody>
          <a:bodyPr/>
          <a:lstStyle/>
          <a:p>
            <a:r>
              <a:rPr lang="en-US" sz="3200" b="1" dirty="0" smtClean="0">
                <a:solidFill>
                  <a:srgbClr val="00B0F0"/>
                </a:solidFill>
              </a:rPr>
              <a:t>Physical properties of </a:t>
            </a:r>
            <a:r>
              <a:rPr lang="en-US" sz="3200" b="1" dirty="0">
                <a:solidFill>
                  <a:srgbClr val="00B0F0"/>
                </a:solidFill>
              </a:rPr>
              <a:t>Zinc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990601"/>
            <a:ext cx="8915400" cy="5135564"/>
          </a:xfrm>
        </p:spPr>
        <p:txBody>
          <a:bodyPr/>
          <a:lstStyle/>
          <a:p>
            <a:r>
              <a:rPr lang="en-US" sz="2400" dirty="0" smtClean="0"/>
              <a:t>Zn has bluish white color &amp; brittle in nature</a:t>
            </a:r>
          </a:p>
          <a:p>
            <a:endParaRPr lang="en-US" sz="2400" dirty="0" smtClean="0"/>
          </a:p>
          <a:p>
            <a:r>
              <a:rPr lang="en-US" sz="2400" dirty="0" smtClean="0"/>
              <a:t>Malleable and ductile </a:t>
            </a:r>
            <a:r>
              <a:rPr lang="en-US" sz="2400" dirty="0"/>
              <a:t>at 100 to </a:t>
            </a:r>
            <a:r>
              <a:rPr lang="en-US" sz="2400" dirty="0" smtClean="0"/>
              <a:t>150</a:t>
            </a:r>
            <a:r>
              <a:rPr lang="en-US" sz="2400" b="1" dirty="0" smtClean="0"/>
              <a:t>°</a:t>
            </a:r>
            <a:r>
              <a:rPr lang="en-US" sz="2400" dirty="0" smtClean="0"/>
              <a:t>C</a:t>
            </a:r>
          </a:p>
          <a:p>
            <a:endParaRPr lang="en-US" sz="2400" dirty="0" smtClean="0"/>
          </a:p>
          <a:p>
            <a:r>
              <a:rPr lang="en-US" sz="2400" dirty="0" smtClean="0"/>
              <a:t>It is not affected in dry air but in moist air protective carbonate layer is formed</a:t>
            </a:r>
          </a:p>
          <a:p>
            <a:endParaRPr lang="en-US" sz="2400" dirty="0" smtClean="0"/>
          </a:p>
          <a:p>
            <a:r>
              <a:rPr lang="en-US" sz="2400" dirty="0" smtClean="0"/>
              <a:t>It is a reasonably good conductor of electricity and heat</a:t>
            </a:r>
          </a:p>
          <a:p>
            <a:endParaRPr lang="en-US" sz="2400" dirty="0" smtClean="0"/>
          </a:p>
          <a:p>
            <a:r>
              <a:rPr lang="nl-NL" sz="2400" b="1" dirty="0"/>
              <a:t> </a:t>
            </a:r>
            <a:r>
              <a:rPr lang="nl-NL" sz="2400" dirty="0"/>
              <a:t>densityof zinc is 7.140 g/mL</a:t>
            </a:r>
            <a:endParaRPr lang="en-US" sz="2400" dirty="0"/>
          </a:p>
        </p:txBody>
      </p:sp>
      <p:pic>
        <p:nvPicPr>
          <p:cNvPr id="2052" name="Picture 4" descr="Zinc fragment sublimed and 1cm3 cub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4495800"/>
            <a:ext cx="3302755" cy="2011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7940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715962"/>
          </a:xfrm>
        </p:spPr>
        <p:txBody>
          <a:bodyPr/>
          <a:lstStyle/>
          <a:p>
            <a:r>
              <a:rPr lang="en-US" sz="3200" b="1" dirty="0" smtClean="0">
                <a:solidFill>
                  <a:srgbClr val="00B0F0"/>
                </a:solidFill>
              </a:rPr>
              <a:t>Chemical properties </a:t>
            </a:r>
            <a:r>
              <a:rPr lang="en-US" sz="3200" b="1" dirty="0">
                <a:solidFill>
                  <a:srgbClr val="00B0F0"/>
                </a:solidFill>
              </a:rPr>
              <a:t>of Zinc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990601"/>
            <a:ext cx="8915400" cy="5135564"/>
          </a:xfrm>
        </p:spPr>
        <p:txBody>
          <a:bodyPr/>
          <a:lstStyle/>
          <a:p>
            <a:r>
              <a:rPr lang="en-US" sz="2400" dirty="0" smtClean="0"/>
              <a:t>It forms oxide when heated in air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2Zn + O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		</a:t>
            </a:r>
            <a:r>
              <a:rPr lang="en-US" sz="2400" dirty="0" err="1" smtClean="0"/>
              <a:t>ZnO</a:t>
            </a:r>
            <a:endParaRPr lang="en-US" sz="2400" dirty="0" smtClean="0"/>
          </a:p>
          <a:p>
            <a:pPr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Boiling water is slowly decomposed by zinc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Zn + H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O 		</a:t>
            </a:r>
            <a:r>
              <a:rPr lang="en-US" sz="2400" dirty="0" err="1" smtClean="0"/>
              <a:t>ZnO</a:t>
            </a:r>
            <a:r>
              <a:rPr lang="en-US" sz="2400" dirty="0" smtClean="0"/>
              <a:t> + H</a:t>
            </a:r>
            <a:r>
              <a:rPr lang="en-US" sz="2400" baseline="-25000" dirty="0" smtClean="0"/>
              <a:t>2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Zinc </a:t>
            </a:r>
            <a:r>
              <a:rPr lang="en-US" sz="2400" dirty="0"/>
              <a:t>dissolves readily in </a:t>
            </a:r>
            <a:r>
              <a:rPr lang="en-US" sz="2400" dirty="0" smtClean="0"/>
              <a:t>acids </a:t>
            </a:r>
          </a:p>
          <a:p>
            <a:pPr marL="0" indent="0">
              <a:buNone/>
            </a:pPr>
            <a:r>
              <a:rPr lang="en-US" sz="2400" dirty="0" smtClean="0"/>
              <a:t>		2Zn </a:t>
            </a:r>
            <a:r>
              <a:rPr lang="en-US" sz="2400" dirty="0"/>
              <a:t>+ </a:t>
            </a:r>
            <a:r>
              <a:rPr lang="en-US" sz="2400" dirty="0" smtClean="0"/>
              <a:t>2HCl </a:t>
            </a:r>
            <a:r>
              <a:rPr lang="en-US" sz="2400" dirty="0"/>
              <a:t>		</a:t>
            </a:r>
            <a:r>
              <a:rPr lang="en-US" sz="2400" dirty="0" smtClean="0"/>
              <a:t>ZnCl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+ H</a:t>
            </a:r>
            <a:r>
              <a:rPr lang="en-US" sz="2400" baseline="-25000" dirty="0" smtClean="0"/>
              <a:t>2 </a:t>
            </a:r>
            <a:r>
              <a:rPr lang="en-US" sz="2400" dirty="0" smtClean="0"/>
              <a:t> </a:t>
            </a:r>
          </a:p>
          <a:p>
            <a:pPr marL="0" indent="0">
              <a:buNone/>
            </a:pPr>
            <a:endParaRPr lang="en-US" sz="2400" baseline="-25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Zinc replaces less electropositive metals from their salts</a:t>
            </a:r>
          </a:p>
          <a:p>
            <a:pPr marL="0" indent="0">
              <a:buNone/>
            </a:pPr>
            <a:r>
              <a:rPr lang="en-US" sz="2400" dirty="0" smtClean="0"/>
              <a:t> 		CuSO</a:t>
            </a:r>
            <a:r>
              <a:rPr lang="en-US" sz="2400" baseline="-25000" dirty="0" smtClean="0"/>
              <a:t>4</a:t>
            </a:r>
            <a:r>
              <a:rPr lang="en-US" sz="2400" dirty="0" smtClean="0"/>
              <a:t> + Zn		ZnSO</a:t>
            </a:r>
            <a:r>
              <a:rPr lang="en-US" sz="2400" baseline="-25000" dirty="0" smtClean="0"/>
              <a:t>4</a:t>
            </a:r>
            <a:r>
              <a:rPr lang="en-US" sz="2400" dirty="0" smtClean="0"/>
              <a:t> + Cu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>
              <a:buFont typeface="Arial" panose="020B0604020202020204" pitchFamily="34" charset="0"/>
              <a:buChar char="•"/>
            </a:pPr>
            <a:endParaRPr lang="en-US" sz="1200" dirty="0" smtClean="0"/>
          </a:p>
          <a:p>
            <a:pPr marL="0" indent="0">
              <a:buNone/>
            </a:pPr>
            <a:endParaRPr lang="en-US" sz="2400" baseline="-25000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3886200" y="1676400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4038600" y="2971800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4038600" y="4267200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4038600" y="5486400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6966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563562"/>
          </a:xfrm>
        </p:spPr>
        <p:txBody>
          <a:bodyPr/>
          <a:lstStyle/>
          <a:p>
            <a:r>
              <a:rPr lang="en-US" sz="3200" b="1" dirty="0" smtClean="0">
                <a:solidFill>
                  <a:srgbClr val="00B0F0"/>
                </a:solidFill>
              </a:rPr>
              <a:t>Uses of </a:t>
            </a:r>
            <a:r>
              <a:rPr lang="en-US" sz="3200" b="1" dirty="0">
                <a:solidFill>
                  <a:srgbClr val="00B0F0"/>
                </a:solidFill>
              </a:rPr>
              <a:t>Zinc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960436"/>
            <a:ext cx="8915400" cy="5287964"/>
          </a:xfrm>
        </p:spPr>
        <p:txBody>
          <a:bodyPr/>
          <a:lstStyle/>
          <a:p>
            <a:r>
              <a:rPr lang="en-US" sz="2400" dirty="0" smtClean="0"/>
              <a:t>Galvanizing of iron is done using zinc which can protect iron from corrosion</a:t>
            </a:r>
          </a:p>
          <a:p>
            <a:endParaRPr lang="en-US" sz="2400" dirty="0" smtClean="0"/>
          </a:p>
          <a:p>
            <a:r>
              <a:rPr lang="en-US" sz="2400" dirty="0"/>
              <a:t>Zinc plays a vital role in biology</a:t>
            </a:r>
          </a:p>
          <a:p>
            <a:endParaRPr lang="en-US" sz="2400" dirty="0" smtClean="0"/>
          </a:p>
          <a:p>
            <a:r>
              <a:rPr lang="en-US" sz="2400" dirty="0" smtClean="0"/>
              <a:t>Alloys of zinc have extensive applications in </a:t>
            </a:r>
            <a:r>
              <a:rPr lang="en-US" sz="2400" dirty="0"/>
              <a:t> communication equipment, hardware, musical instruments, and water </a:t>
            </a:r>
            <a:r>
              <a:rPr lang="en-US" sz="2400" dirty="0" smtClean="0"/>
              <a:t>valves etc.</a:t>
            </a:r>
          </a:p>
          <a:p>
            <a:endParaRPr lang="en-US" sz="2400" dirty="0" smtClean="0"/>
          </a:p>
          <a:p>
            <a:r>
              <a:rPr lang="en-US" sz="2400" dirty="0"/>
              <a:t>Zinc oxide is widely used as a white pigment in </a:t>
            </a:r>
            <a:r>
              <a:rPr lang="en-US" sz="2400" dirty="0" smtClean="0"/>
              <a:t>paints</a:t>
            </a:r>
          </a:p>
          <a:p>
            <a:endParaRPr lang="en-US" sz="2400" dirty="0"/>
          </a:p>
          <a:p>
            <a:r>
              <a:rPr lang="en-US" sz="2400" dirty="0"/>
              <a:t>It is useful in electrochemistry</a:t>
            </a:r>
          </a:p>
          <a:p>
            <a:endParaRPr lang="en-US" sz="2400" dirty="0"/>
          </a:p>
        </p:txBody>
      </p:sp>
      <p:pic>
        <p:nvPicPr>
          <p:cNvPr id="1030" name="Picture 6" descr="Image result for uses of zin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1868" y="4800600"/>
            <a:ext cx="3118583" cy="164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anti corrosive zinc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3" t="20800" r="2933" b="8801"/>
          <a:stretch/>
        </p:blipFill>
        <p:spPr bwMode="auto">
          <a:xfrm>
            <a:off x="5791200" y="1371600"/>
            <a:ext cx="3329251" cy="164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5913726"/>
      </p:ext>
    </p:extLst>
  </p:cSld>
  <p:clrMapOvr>
    <a:masterClrMapping/>
  </p:clrMapOvr>
</p:sld>
</file>

<file path=ppt/theme/theme1.xml><?xml version="1.0" encoding="utf-8"?>
<a:theme xmlns:a="http://schemas.openxmlformats.org/drawingml/2006/main" name="FSH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ICY504 Session 6A</Template>
  <TotalTime>12718</TotalTime>
  <Words>854</Words>
  <Application>Microsoft Office PowerPoint</Application>
  <PresentationFormat>A4 Paper (210x297 mm)</PresentationFormat>
  <Paragraphs>199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Cambria Math</vt:lpstr>
      <vt:lpstr>FSH</vt:lpstr>
      <vt:lpstr>Lecture No. 31 Metallurgy </vt:lpstr>
      <vt:lpstr>Metallurgy of Zinc </vt:lpstr>
      <vt:lpstr>Extraction of Zinc in ancient India</vt:lpstr>
      <vt:lpstr>Extraction of Zinc</vt:lpstr>
      <vt:lpstr>Extraction of Zinc</vt:lpstr>
      <vt:lpstr>Electro-refining of Zinc</vt:lpstr>
      <vt:lpstr>Physical properties of Zinc</vt:lpstr>
      <vt:lpstr>Chemical properties of Zinc</vt:lpstr>
      <vt:lpstr>Uses of Zinc</vt:lpstr>
      <vt:lpstr>Metallurgy of Nickel </vt:lpstr>
      <vt:lpstr>Extraction of Nickel</vt:lpstr>
      <vt:lpstr>Extraction of Nickel</vt:lpstr>
      <vt:lpstr>Refining of Nickel</vt:lpstr>
      <vt:lpstr>Refining of Nickel</vt:lpstr>
      <vt:lpstr>Physical properties of Nickel</vt:lpstr>
      <vt:lpstr>Chemical properties of Nickel</vt:lpstr>
      <vt:lpstr>Uses of Nickel</vt:lpstr>
      <vt:lpstr>Summary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anil</dc:creator>
  <cp:lastModifiedBy>Manikanda</cp:lastModifiedBy>
  <cp:revision>1644</cp:revision>
  <dcterms:created xsi:type="dcterms:W3CDTF">2006-08-16T00:00:00Z</dcterms:created>
  <dcterms:modified xsi:type="dcterms:W3CDTF">2017-07-17T11:58:38Z</dcterms:modified>
</cp:coreProperties>
</file>