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../clipboard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No.32</a:t>
            </a:r>
            <a:br>
              <a:rPr lang="en-IN" sz="3200" b="1" dirty="0" smtClean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>Metallurgy </a:t>
            </a:r>
            <a:r>
              <a:rPr lang="en-IN" sz="3200" dirty="0" smtClean="0">
                <a:solidFill>
                  <a:srgbClr val="00B0F0"/>
                </a:solidFill>
              </a:rPr>
              <a:t/>
            </a:r>
            <a:br>
              <a:rPr lang="en-IN" sz="3200" dirty="0" smtClean="0">
                <a:solidFill>
                  <a:srgbClr val="00B0F0"/>
                </a:solidFill>
              </a:rPr>
            </a:b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2"/>
            <a:ext cx="8915400" cy="4876799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At the end of this lecture, students will be able to:</a:t>
            </a:r>
          </a:p>
          <a:p>
            <a:pPr>
              <a:buNone/>
            </a:pPr>
            <a:endParaRPr lang="en-IN" sz="24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Explain the process of extraction of iron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Discuss the purification of iron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Describe the </a:t>
            </a:r>
            <a:r>
              <a:rPr lang="en-US" sz="2400" dirty="0" smtClean="0"/>
              <a:t>uses and properties of iron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IN" sz="2000" dirty="0" smtClean="0"/>
          </a:p>
          <a:p>
            <a:pPr lvl="1">
              <a:buNone/>
            </a:pPr>
            <a:endParaRPr lang="en-IN" sz="2000" dirty="0" smtClean="0"/>
          </a:p>
          <a:p>
            <a:pPr marL="457200" lvl="1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40721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Uses of Cast Iron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0"/>
            <a:ext cx="8915400" cy="4708526"/>
          </a:xfrm>
        </p:spPr>
        <p:txBody>
          <a:bodyPr/>
          <a:lstStyle/>
          <a:p>
            <a:r>
              <a:rPr lang="en-US" sz="2400" dirty="0"/>
              <a:t>Car parts – cylinder heads, blocks and gearbox </a:t>
            </a:r>
            <a:r>
              <a:rPr lang="en-US" sz="2400" dirty="0" smtClean="0"/>
              <a:t>cases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Foundation </a:t>
            </a:r>
            <a:r>
              <a:rPr lang="en-US" sz="2400" dirty="0"/>
              <a:t>for big machines (good damping property)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Pipes, lids (manhole lids) </a:t>
            </a:r>
          </a:p>
          <a:p>
            <a:endParaRPr lang="en-US" sz="2400" dirty="0"/>
          </a:p>
          <a:p>
            <a:r>
              <a:rPr lang="en-US" sz="2400" dirty="0" smtClean="0"/>
              <a:t>Bridges</a:t>
            </a:r>
            <a:r>
              <a:rPr lang="en-US" sz="2400" dirty="0"/>
              <a:t>, buildings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Cook </a:t>
            </a:r>
            <a:r>
              <a:rPr lang="en-US" sz="2400" dirty="0"/>
              <a:t>wares – Excellent heat </a:t>
            </a:r>
            <a:r>
              <a:rPr lang="en-US" sz="2400" dirty="0" smtClean="0"/>
              <a:t>retention</a:t>
            </a:r>
          </a:p>
          <a:p>
            <a:endParaRPr lang="en-US" sz="2400" dirty="0"/>
          </a:p>
          <a:p>
            <a:r>
              <a:rPr lang="en-US" sz="2400" dirty="0" smtClean="0"/>
              <a:t>Used to manufacture wrought iron and steel</a:t>
            </a:r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22872" y="2590800"/>
            <a:ext cx="3850106" cy="3733800"/>
            <a:chOff x="5922872" y="2819400"/>
            <a:chExt cx="3850106" cy="3733800"/>
          </a:xfrm>
        </p:grpSpPr>
        <p:pic>
          <p:nvPicPr>
            <p:cNvPr id="6146" name="Picture 2" descr="Image result for car parts of cast ir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2872" y="2819400"/>
              <a:ext cx="3850106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Image result for pipes of cast ir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724400"/>
              <a:ext cx="258945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981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Wrought Iron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1"/>
            <a:ext cx="8915400" cy="5135564"/>
          </a:xfrm>
        </p:spPr>
        <p:txBody>
          <a:bodyPr/>
          <a:lstStyle/>
          <a:p>
            <a:pPr algn="just"/>
            <a:r>
              <a:rPr lang="en-US" sz="2400" dirty="0" smtClean="0"/>
              <a:t>Purest form of iron with 0.12 to 0.25 % carbon and impurities like S, P, </a:t>
            </a:r>
            <a:r>
              <a:rPr lang="en-US" sz="2400" dirty="0" err="1" smtClean="0"/>
              <a:t>Mn</a:t>
            </a:r>
            <a:r>
              <a:rPr lang="en-US" sz="2400" dirty="0" smtClean="0"/>
              <a:t> etc. up to 0.3 %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It melts at a higher temperature ( 1500</a:t>
            </a:r>
            <a:r>
              <a:rPr lang="en-US" sz="2400" baseline="30000" dirty="0"/>
              <a:t>0</a:t>
            </a:r>
            <a:r>
              <a:rPr lang="en-US" sz="2400" dirty="0"/>
              <a:t>C</a:t>
            </a:r>
            <a:r>
              <a:rPr lang="en-US" sz="2400" dirty="0" smtClean="0"/>
              <a:t>) than </a:t>
            </a:r>
            <a:r>
              <a:rPr lang="en-US" sz="2400" dirty="0"/>
              <a:t>cast </a:t>
            </a:r>
            <a:r>
              <a:rPr lang="en-US" sz="2400" dirty="0" smtClean="0"/>
              <a:t>iron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is obtained by purifying cast iron by the process known as </a:t>
            </a:r>
            <a:r>
              <a:rPr lang="en-US" sz="2400" dirty="0" err="1" smtClean="0"/>
              <a:t>puddling</a:t>
            </a:r>
            <a:r>
              <a:rPr lang="en-US" sz="2400" dirty="0" smtClean="0"/>
              <a:t> (i.e</a:t>
            </a:r>
            <a:r>
              <a:rPr lang="en-US" sz="2400" dirty="0"/>
              <a:t>. </a:t>
            </a:r>
            <a:r>
              <a:rPr lang="en-US" sz="2400" dirty="0" smtClean="0"/>
              <a:t>stirring)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Contains some amount of slag inclusions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Before steel production this was used extensively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3078" name="Picture 6" descr="Image result for wrought ir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81" y="3810000"/>
            <a:ext cx="1988819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54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Wrought </a:t>
            </a:r>
            <a:r>
              <a:rPr lang="en-US" sz="3200" b="1" dirty="0" smtClean="0">
                <a:solidFill>
                  <a:srgbClr val="00B0F0"/>
                </a:solidFill>
              </a:rPr>
              <a:t>Iron from Cast Iron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38201"/>
            <a:ext cx="8915400" cy="5287964"/>
          </a:xfrm>
        </p:spPr>
        <p:txBody>
          <a:bodyPr/>
          <a:lstStyle/>
          <a:p>
            <a:pPr algn="just"/>
            <a:r>
              <a:rPr lang="en-US" sz="2400" dirty="0" smtClean="0"/>
              <a:t>Wrought iron is produced from cast iron by the process called </a:t>
            </a:r>
            <a:r>
              <a:rPr lang="en-US" sz="2400" dirty="0" err="1" smtClean="0"/>
              <a:t>puddling</a:t>
            </a:r>
            <a:endParaRPr lang="en-US" sz="2400" dirty="0" smtClean="0"/>
          </a:p>
          <a:p>
            <a:pPr algn="just"/>
            <a:r>
              <a:rPr lang="en-US" sz="2400" dirty="0" smtClean="0"/>
              <a:t>Cast iron is heated in a special type of reverberatory furnace </a:t>
            </a:r>
          </a:p>
          <a:p>
            <a:pPr algn="just"/>
            <a:r>
              <a:rPr lang="en-US" sz="2400" dirty="0" smtClean="0"/>
              <a:t>Hot gases and flames are deflected by a  low roof which can melt the cast iron and the molten iron is stirred or puddled by iron rods</a:t>
            </a:r>
          </a:p>
          <a:p>
            <a:pPr algn="just"/>
            <a:r>
              <a:rPr lang="en-US" sz="2400" dirty="0" smtClean="0"/>
              <a:t>Waste gases can escape through the chimney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819400" y="3886200"/>
            <a:ext cx="6324598" cy="2560320"/>
            <a:chOff x="2819400" y="3886200"/>
            <a:chExt cx="6324598" cy="2560320"/>
          </a:xfrm>
        </p:grpSpPr>
        <p:pic>
          <p:nvPicPr>
            <p:cNvPr id="2052" name="Picture 4" descr="Image result for puddling furna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3886200"/>
              <a:ext cx="4000498" cy="2560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5410200" y="5791200"/>
              <a:ext cx="1828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305033" y="5606534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Haematite</a:t>
              </a:r>
              <a:r>
                <a:rPr lang="en-US" dirty="0" smtClean="0"/>
                <a:t> lining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5791200" y="5166360"/>
              <a:ext cx="1600200" cy="440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391400" y="498169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Cast iron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193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Wrought </a:t>
            </a:r>
            <a:r>
              <a:rPr lang="en-US" sz="3200" b="1" dirty="0" smtClean="0">
                <a:solidFill>
                  <a:srgbClr val="00B0F0"/>
                </a:solidFill>
              </a:rPr>
              <a:t>Iron from Cast Iron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066801"/>
                <a:ext cx="8915400" cy="5059364"/>
              </a:xfrm>
            </p:spPr>
            <p:txBody>
              <a:bodyPr/>
              <a:lstStyle/>
              <a:p>
                <a:pPr algn="just"/>
                <a:r>
                  <a:rPr lang="en-US" sz="2400" dirty="0" smtClean="0"/>
                  <a:t>Furnace hearth is lined with </a:t>
                </a:r>
                <a:r>
                  <a:rPr lang="en-US" sz="2400" dirty="0" err="1"/>
                  <a:t>haematite</a:t>
                </a:r>
                <a:r>
                  <a:rPr lang="en-US" sz="2400" dirty="0"/>
                  <a:t> (Fe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O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) which provides oxygen to oxidize the impurities like C, S, Si, P, </a:t>
                </a:r>
                <a:r>
                  <a:rPr lang="en-US" sz="2400" dirty="0" err="1"/>
                  <a:t>Mn</a:t>
                </a:r>
                <a:r>
                  <a:rPr lang="en-US" sz="2400" dirty="0"/>
                  <a:t> etc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pPr algn="just"/>
                <a:r>
                  <a:rPr lang="en-US" sz="2400" dirty="0" smtClean="0"/>
                  <a:t>C, S, Si forms oxides where as other impurities like </a:t>
                </a:r>
                <a:r>
                  <a:rPr lang="en-US" sz="2400" dirty="0" err="1" smtClean="0"/>
                  <a:t>Mn</a:t>
                </a:r>
                <a:r>
                  <a:rPr lang="en-US" sz="2400" dirty="0" smtClean="0"/>
                  <a:t>, P forms slags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↑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↑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𝑀𝑛𝑂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𝑀𝑛𝑂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𝑀𝑛𝑆𝑖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𝑠𝑙𝑎𝑔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Thus impurities are removed and pure wrought iron is obtained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066801"/>
                <a:ext cx="8915400" cy="5059364"/>
              </a:xfrm>
              <a:blipFill rotWithShape="0">
                <a:blip r:embed="rId2"/>
                <a:stretch>
                  <a:fillRect l="-889" t="-964" r="-1025" b="-3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276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Properties of Wrought Iron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36636"/>
            <a:ext cx="8915400" cy="5287964"/>
          </a:xfrm>
        </p:spPr>
        <p:txBody>
          <a:bodyPr/>
          <a:lstStyle/>
          <a:p>
            <a:r>
              <a:rPr lang="en-US" sz="2400" dirty="0"/>
              <a:t>It is grey in </a:t>
            </a:r>
            <a:r>
              <a:rPr lang="en-US" sz="2400" dirty="0" smtClean="0"/>
              <a:t>color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soft, ductile and </a:t>
            </a:r>
            <a:r>
              <a:rPr lang="en-US" sz="2400" dirty="0" smtClean="0"/>
              <a:t>malleable</a:t>
            </a:r>
          </a:p>
          <a:p>
            <a:endParaRPr lang="en-US" sz="2400" dirty="0" smtClean="0"/>
          </a:p>
          <a:p>
            <a:r>
              <a:rPr lang="en-US" sz="2400" dirty="0" smtClean="0"/>
              <a:t>It is extremely tough and resistance against corrosion is high</a:t>
            </a:r>
          </a:p>
          <a:p>
            <a:endParaRPr lang="en-US" sz="2400" dirty="0"/>
          </a:p>
          <a:p>
            <a:r>
              <a:rPr lang="en-US" sz="2400" dirty="0" smtClean="0"/>
              <a:t>Cab easily be welded and worked under hammer</a:t>
            </a:r>
          </a:p>
          <a:p>
            <a:endParaRPr lang="en-US" sz="2400" dirty="0"/>
          </a:p>
          <a:p>
            <a:r>
              <a:rPr lang="en-US" sz="2400" dirty="0" smtClean="0"/>
              <a:t>Suitable for rolling and forging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21111" r="6666" b="24445"/>
          <a:stretch/>
        </p:blipFill>
        <p:spPr>
          <a:xfrm>
            <a:off x="5638800" y="4337397"/>
            <a:ext cx="3657600" cy="21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5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873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Uses of </a:t>
            </a:r>
            <a:r>
              <a:rPr lang="en-US" sz="3200" b="1" dirty="0">
                <a:solidFill>
                  <a:srgbClr val="00B0F0"/>
                </a:solidFill>
              </a:rPr>
              <a:t>Wrought </a:t>
            </a:r>
            <a:r>
              <a:rPr lang="en-US" sz="3200" b="1" dirty="0" smtClean="0">
                <a:solidFill>
                  <a:srgbClr val="00B0F0"/>
                </a:solidFill>
              </a:rPr>
              <a:t>Iron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1"/>
            <a:ext cx="8915400" cy="5135564"/>
          </a:xfrm>
        </p:spPr>
        <p:txBody>
          <a:bodyPr/>
          <a:lstStyle/>
          <a:p>
            <a:r>
              <a:rPr lang="en-US" sz="2400" dirty="0"/>
              <a:t>It is used to </a:t>
            </a:r>
            <a:r>
              <a:rPr lang="en-US" sz="2400" dirty="0" smtClean="0"/>
              <a:t>prepare chains</a:t>
            </a:r>
            <a:r>
              <a:rPr lang="en-US" sz="2400" dirty="0"/>
              <a:t>, wires, </a:t>
            </a:r>
            <a:r>
              <a:rPr lang="en-US" sz="2400" dirty="0" smtClean="0"/>
              <a:t>bolts etc.</a:t>
            </a:r>
          </a:p>
          <a:p>
            <a:endParaRPr lang="en-US" sz="2400" dirty="0"/>
          </a:p>
          <a:p>
            <a:r>
              <a:rPr lang="en-US" sz="2400" dirty="0" smtClean="0"/>
              <a:t>Railway couplings and carriages were made of wrought iron</a:t>
            </a:r>
          </a:p>
          <a:p>
            <a:endParaRPr lang="en-US" sz="2400" dirty="0" smtClean="0"/>
          </a:p>
          <a:p>
            <a:r>
              <a:rPr lang="en-US" sz="2400" dirty="0" smtClean="0"/>
              <a:t>It is used to manufacture articles which can withstand stress </a:t>
            </a:r>
          </a:p>
          <a:p>
            <a:endParaRPr lang="en-US" sz="2400" dirty="0"/>
          </a:p>
          <a:p>
            <a:r>
              <a:rPr lang="en-US" sz="2400" dirty="0" smtClean="0"/>
              <a:t>Before the development of steel making wrought iron was the most commonly used malleable iron</a:t>
            </a:r>
          </a:p>
          <a:p>
            <a:endParaRPr lang="en-US" sz="2400" dirty="0"/>
          </a:p>
          <a:p>
            <a:r>
              <a:rPr lang="en-US" sz="2400" dirty="0" smtClean="0"/>
              <a:t>In the past, wrought iron was refined into steel and used to make iron tools and weapons 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5337808"/>
            <a:ext cx="2400300" cy="1291591"/>
          </a:xfrm>
          <a:prstGeom prst="rect">
            <a:avLst/>
          </a:prstGeom>
        </p:spPr>
      </p:pic>
      <p:pic>
        <p:nvPicPr>
          <p:cNvPr id="5132" name="Picture 12" descr="Image result for wrought iron swo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14850" y="4907280"/>
            <a:ext cx="1303020" cy="216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351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1"/>
            <a:ext cx="8915400" cy="5211764"/>
          </a:xfrm>
        </p:spPr>
        <p:txBody>
          <a:bodyPr/>
          <a:lstStyle/>
          <a:p>
            <a:r>
              <a:rPr lang="en-US" sz="2400" dirty="0"/>
              <a:t>Iron is the 4</a:t>
            </a:r>
            <a:r>
              <a:rPr lang="en-US" sz="2400" baseline="30000" dirty="0"/>
              <a:t>th</a:t>
            </a:r>
            <a:r>
              <a:rPr lang="en-US" sz="2400" dirty="0"/>
              <a:t> most abundant element </a:t>
            </a:r>
          </a:p>
          <a:p>
            <a:r>
              <a:rPr lang="en-US" sz="2400" dirty="0" smtClean="0"/>
              <a:t>Haematite is the important ore of iron from which it is extracted</a:t>
            </a:r>
          </a:p>
          <a:p>
            <a:r>
              <a:rPr lang="en-US" sz="2400" dirty="0" smtClean="0"/>
              <a:t>Cast iron or pig iron, wrought iron and steel are the commercial forms of iron</a:t>
            </a:r>
          </a:p>
          <a:p>
            <a:r>
              <a:rPr lang="en-US" sz="2400" dirty="0" smtClean="0"/>
              <a:t>Haematite ore is heated at high temperatures in blast furnace and iron is melted</a:t>
            </a:r>
          </a:p>
          <a:p>
            <a:r>
              <a:rPr lang="en-US" sz="2400" dirty="0" smtClean="0"/>
              <a:t>Impurities are separated as  slag CaSiO</a:t>
            </a:r>
            <a:r>
              <a:rPr lang="en-US" sz="2400" baseline="-25000" dirty="0" smtClean="0"/>
              <a:t>3  </a:t>
            </a:r>
            <a:r>
              <a:rPr lang="en-US" sz="2400" dirty="0" smtClean="0"/>
              <a:t>  </a:t>
            </a:r>
          </a:p>
          <a:p>
            <a:r>
              <a:rPr lang="en-US" sz="2400" dirty="0" smtClean="0"/>
              <a:t>Wrought </a:t>
            </a:r>
            <a:r>
              <a:rPr lang="en-US" sz="2400" dirty="0"/>
              <a:t>iron is produced from cast iron by the process called </a:t>
            </a:r>
            <a:r>
              <a:rPr lang="en-US" sz="2400" dirty="0" smtClean="0"/>
              <a:t>puddling</a:t>
            </a:r>
          </a:p>
          <a:p>
            <a:r>
              <a:rPr lang="en-US" sz="2400" dirty="0" smtClean="0"/>
              <a:t>It is the </a:t>
            </a:r>
            <a:r>
              <a:rPr lang="en-US" sz="2400" dirty="0"/>
              <a:t>Purest form of iron with 0.12 to 0.25 % carbon</a:t>
            </a:r>
          </a:p>
          <a:p>
            <a:r>
              <a:rPr lang="en-US" sz="2400" dirty="0"/>
              <a:t>Cast iron is heated in a special type of reverberatory </a:t>
            </a:r>
            <a:r>
              <a:rPr lang="en-US" sz="2400" dirty="0" smtClean="0"/>
              <a:t>furnace and iron is melted where as impurities are oxidized and removed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251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34695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Metallurgy of Iron</a:t>
            </a:r>
            <a:r>
              <a:rPr lang="en-US" sz="3200" dirty="0" smtClean="0">
                <a:solidFill>
                  <a:srgbClr val="00B0F0"/>
                </a:solidFill>
              </a:rPr>
              <a:t> </a:t>
            </a:r>
            <a:br>
              <a:rPr lang="en-US" sz="3200" dirty="0" smtClean="0">
                <a:solidFill>
                  <a:srgbClr val="00B0F0"/>
                </a:solidFill>
              </a:rPr>
            </a:br>
            <a:endParaRPr lang="en-US" sz="3200" dirty="0" smtClean="0">
              <a:solidFill>
                <a:srgbClr val="00B0F0"/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 bwMode="auto">
          <a:xfrm>
            <a:off x="685800" y="990600"/>
            <a:ext cx="8439150" cy="5715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 eaLnBrk="1" hangingPunct="1">
              <a:spcBef>
                <a:spcPts val="600"/>
              </a:spcBef>
              <a:buNone/>
            </a:pPr>
            <a:r>
              <a:rPr lang="en-US" sz="2400" b="1" dirty="0" smtClean="0"/>
              <a:t>Occurrence: </a:t>
            </a:r>
          </a:p>
          <a:p>
            <a:pPr algn="just"/>
            <a:r>
              <a:rPr lang="en-US" sz="2400" dirty="0"/>
              <a:t>Next to </a:t>
            </a:r>
            <a:r>
              <a:rPr lang="en-US" sz="2400" dirty="0" smtClean="0"/>
              <a:t>‘Al’ </a:t>
            </a:r>
            <a:r>
              <a:rPr lang="en-US" sz="2400" dirty="0"/>
              <a:t>iron is the most abundant metal in earth’s </a:t>
            </a:r>
            <a:r>
              <a:rPr lang="en-US" sz="2400" dirty="0" smtClean="0"/>
              <a:t>crust</a:t>
            </a:r>
          </a:p>
          <a:p>
            <a:pPr algn="just"/>
            <a:r>
              <a:rPr lang="en-US" sz="2400" dirty="0" smtClean="0"/>
              <a:t>Iron </a:t>
            </a:r>
            <a:r>
              <a:rPr lang="en-US" sz="2400" dirty="0"/>
              <a:t>is the </a:t>
            </a:r>
            <a:r>
              <a:rPr lang="en-US" sz="2400" dirty="0" smtClean="0"/>
              <a:t>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most </a:t>
            </a:r>
            <a:r>
              <a:rPr lang="en-US" sz="2400" dirty="0"/>
              <a:t>abundant </a:t>
            </a:r>
            <a:r>
              <a:rPr lang="en-US" sz="2400" dirty="0" smtClean="0"/>
              <a:t>element </a:t>
            </a:r>
          </a:p>
          <a:p>
            <a:pPr algn="just"/>
            <a:r>
              <a:rPr lang="en-US" sz="2400" dirty="0" smtClean="0"/>
              <a:t>Iron has strong affinity </a:t>
            </a:r>
            <a:r>
              <a:rPr lang="en-US" sz="2400" dirty="0"/>
              <a:t>to </a:t>
            </a:r>
            <a:r>
              <a:rPr lang="en-US" sz="2400" dirty="0" smtClean="0"/>
              <a:t>oxygen so </a:t>
            </a:r>
            <a:r>
              <a:rPr lang="en-US" sz="2400" dirty="0"/>
              <a:t>it is not found in nature in the elemental state but only in </a:t>
            </a:r>
            <a:r>
              <a:rPr lang="en-US" sz="2400" dirty="0" smtClean="0"/>
              <a:t>combined state</a:t>
            </a:r>
            <a:endParaRPr lang="en-US" sz="2400" dirty="0"/>
          </a:p>
          <a:p>
            <a:pPr algn="just"/>
            <a:r>
              <a:rPr lang="en-US" sz="2400" dirty="0" smtClean="0"/>
              <a:t>Iron is often found </a:t>
            </a:r>
            <a:r>
              <a:rPr lang="en-US" sz="2400" dirty="0"/>
              <a:t>as </a:t>
            </a:r>
            <a:r>
              <a:rPr lang="en-US" sz="2400" dirty="0" smtClean="0"/>
              <a:t>oxide</a:t>
            </a:r>
          </a:p>
          <a:p>
            <a:pPr algn="just"/>
            <a:endParaRPr lang="en-US" sz="1200" dirty="0"/>
          </a:p>
          <a:p>
            <a:pPr marL="0" indent="0" algn="just">
              <a:buNone/>
            </a:pPr>
            <a:r>
              <a:rPr lang="en-US" sz="2400" b="1" dirty="0" smtClean="0"/>
              <a:t>Important ores:</a:t>
            </a:r>
          </a:p>
          <a:p>
            <a:pPr algn="just"/>
            <a:r>
              <a:rPr lang="en-US" sz="2400" dirty="0" err="1" smtClean="0"/>
              <a:t>Haematite</a:t>
            </a:r>
            <a:r>
              <a:rPr lang="en-US" sz="2400" dirty="0" smtClean="0"/>
              <a:t>, Fe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3</a:t>
            </a:r>
          </a:p>
          <a:p>
            <a:pPr algn="just"/>
            <a:r>
              <a:rPr lang="en-US" sz="2400" dirty="0" smtClean="0"/>
              <a:t>Limonite, Fe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.H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</a:p>
          <a:p>
            <a:pPr algn="just"/>
            <a:r>
              <a:rPr lang="en-US" sz="2400" dirty="0" smtClean="0"/>
              <a:t>Magnetite, Fe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4</a:t>
            </a:r>
          </a:p>
          <a:p>
            <a:pPr algn="just"/>
            <a:r>
              <a:rPr lang="en-US" sz="2400" dirty="0"/>
              <a:t>Iron </a:t>
            </a:r>
            <a:r>
              <a:rPr lang="en-US" sz="2400" dirty="0" smtClean="0"/>
              <a:t>pyrites, FeS</a:t>
            </a:r>
            <a:r>
              <a:rPr lang="en-US" sz="2400" baseline="-25000" dirty="0" smtClean="0"/>
              <a:t>2</a:t>
            </a:r>
          </a:p>
          <a:p>
            <a:pPr algn="just"/>
            <a:r>
              <a:rPr lang="en-US" sz="2400" dirty="0" smtClean="0"/>
              <a:t>Siderite, FeCO</a:t>
            </a:r>
            <a:r>
              <a:rPr lang="en-US" sz="2400" baseline="-25000" dirty="0" smtClean="0"/>
              <a:t>3</a:t>
            </a:r>
          </a:p>
        </p:txBody>
      </p:sp>
      <p:pic>
        <p:nvPicPr>
          <p:cNvPr id="2052" name="Picture 4" descr="Image result for iron 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546427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1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Commercial forms of Iron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6"/>
            <a:ext cx="6057900" cy="589756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300" b="1" dirty="0"/>
              <a:t>(</a:t>
            </a:r>
            <a:r>
              <a:rPr lang="en-US" sz="2300" b="1" dirty="0" err="1" smtClean="0"/>
              <a:t>i</a:t>
            </a:r>
            <a:r>
              <a:rPr lang="en-US" sz="2300" b="1" dirty="0" smtClean="0"/>
              <a:t>) Cast </a:t>
            </a:r>
            <a:r>
              <a:rPr lang="en-US" sz="2300" b="1" dirty="0"/>
              <a:t>or Pig iron </a:t>
            </a:r>
            <a:r>
              <a:rPr lang="en-US" sz="2300" dirty="0"/>
              <a:t>– It is the most impure form of iron. It contains about </a:t>
            </a:r>
            <a:r>
              <a:rPr lang="en-US" sz="2300" dirty="0" smtClean="0"/>
              <a:t>2.5 </a:t>
            </a:r>
            <a:r>
              <a:rPr lang="en-US" sz="2300" dirty="0"/>
              <a:t>% to </a:t>
            </a:r>
            <a:r>
              <a:rPr lang="en-US" sz="2300" dirty="0" smtClean="0"/>
              <a:t>4.5 % </a:t>
            </a:r>
            <a:r>
              <a:rPr lang="en-US" sz="2300" dirty="0"/>
              <a:t>carbon. Other impurities like Si, P, </a:t>
            </a:r>
            <a:r>
              <a:rPr lang="en-US" sz="2300" dirty="0" err="1"/>
              <a:t>Mn</a:t>
            </a:r>
            <a:r>
              <a:rPr lang="en-US" sz="2300" dirty="0"/>
              <a:t> and S are present </a:t>
            </a:r>
            <a:r>
              <a:rPr lang="en-US" sz="2300" dirty="0" smtClean="0"/>
              <a:t>up to </a:t>
            </a:r>
            <a:r>
              <a:rPr lang="en-US" sz="2300" dirty="0"/>
              <a:t>about 1.5 </a:t>
            </a:r>
            <a:r>
              <a:rPr lang="en-US" sz="2300" dirty="0" smtClean="0"/>
              <a:t>%</a:t>
            </a:r>
          </a:p>
          <a:p>
            <a:pPr marL="514350" indent="-514350" algn="just">
              <a:buAutoNum type="romanLcParenBoth"/>
            </a:pPr>
            <a:endParaRPr lang="en-US" sz="2300" dirty="0"/>
          </a:p>
          <a:p>
            <a:pPr marL="0" indent="0" algn="just">
              <a:buNone/>
            </a:pPr>
            <a:r>
              <a:rPr lang="en-US" sz="2300" b="1" dirty="0"/>
              <a:t>(ii) Wrought or Malleable iron </a:t>
            </a:r>
            <a:r>
              <a:rPr lang="en-US" sz="2300" dirty="0"/>
              <a:t>– It is the purest form of iron. It </a:t>
            </a:r>
            <a:r>
              <a:rPr lang="en-US" sz="2300" dirty="0" smtClean="0"/>
              <a:t>contains</a:t>
            </a:r>
          </a:p>
          <a:p>
            <a:pPr marL="0" indent="0" algn="just">
              <a:buNone/>
            </a:pPr>
            <a:r>
              <a:rPr lang="en-US" sz="2300" dirty="0"/>
              <a:t> </a:t>
            </a:r>
            <a:r>
              <a:rPr lang="en-US" sz="2300" dirty="0" smtClean="0"/>
              <a:t>     about </a:t>
            </a:r>
            <a:r>
              <a:rPr lang="en-US" sz="2300" dirty="0"/>
              <a:t>0.2 </a:t>
            </a:r>
            <a:r>
              <a:rPr lang="en-US" sz="2300" dirty="0" smtClean="0"/>
              <a:t>% carbon</a:t>
            </a:r>
            <a:endParaRPr lang="en-US" sz="2300" dirty="0"/>
          </a:p>
          <a:p>
            <a:pPr marL="0" indent="0" algn="just">
              <a:buNone/>
            </a:pPr>
            <a:endParaRPr lang="en-US" sz="2300" dirty="0"/>
          </a:p>
          <a:p>
            <a:pPr marL="0" indent="0" algn="just">
              <a:buNone/>
            </a:pPr>
            <a:r>
              <a:rPr lang="en-US" sz="2300" b="1" dirty="0"/>
              <a:t>(iii) Steel </a:t>
            </a:r>
            <a:r>
              <a:rPr lang="en-US" sz="2300" dirty="0"/>
              <a:t>– It is an alloy of iron with carbon and other elements </a:t>
            </a:r>
            <a:r>
              <a:rPr lang="en-US" sz="2300" dirty="0" smtClean="0"/>
              <a:t>like manganese</a:t>
            </a:r>
            <a:r>
              <a:rPr lang="en-US" sz="2300" dirty="0"/>
              <a:t>, </a:t>
            </a:r>
            <a:r>
              <a:rPr lang="en-US" sz="2300" dirty="0" smtClean="0"/>
              <a:t>silicon and </a:t>
            </a:r>
            <a:r>
              <a:rPr lang="en-US" sz="2300" dirty="0"/>
              <a:t>phosphorus. </a:t>
            </a:r>
            <a:endParaRPr lang="en-US" sz="23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 smtClean="0"/>
              <a:t>It </a:t>
            </a:r>
            <a:r>
              <a:rPr lang="en-US" sz="2300" dirty="0"/>
              <a:t>is midway between cast and wrought iron as far as impurities </a:t>
            </a:r>
            <a:r>
              <a:rPr lang="en-US" sz="2300" dirty="0" smtClean="0"/>
              <a:t>are concerned</a:t>
            </a:r>
            <a:r>
              <a:rPr lang="en-US" sz="2300" dirty="0"/>
              <a:t>. </a:t>
            </a:r>
            <a:endParaRPr lang="en-US" sz="23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 smtClean="0"/>
              <a:t>It </a:t>
            </a:r>
            <a:r>
              <a:rPr lang="en-US" sz="2300" dirty="0"/>
              <a:t>contains 0.1 to 1.5 % </a:t>
            </a:r>
            <a:r>
              <a:rPr lang="en-US" sz="2300" dirty="0" smtClean="0"/>
              <a:t>carbon</a:t>
            </a:r>
            <a:endParaRPr lang="en-US" sz="2300" dirty="0"/>
          </a:p>
        </p:txBody>
      </p:sp>
      <p:grpSp>
        <p:nvGrpSpPr>
          <p:cNvPr id="4" name="Group 3"/>
          <p:cNvGrpSpPr/>
          <p:nvPr/>
        </p:nvGrpSpPr>
        <p:grpSpPr>
          <a:xfrm>
            <a:off x="6515100" y="1143000"/>
            <a:ext cx="3276600" cy="5212080"/>
            <a:chOff x="6476999" y="960436"/>
            <a:chExt cx="3460845" cy="5651262"/>
          </a:xfrm>
        </p:grpSpPr>
        <p:pic>
          <p:nvPicPr>
            <p:cNvPr id="3074" name="Picture 2" descr="Image result for cast iron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70" b="13196"/>
            <a:stretch/>
          </p:blipFill>
          <p:spPr bwMode="auto">
            <a:xfrm>
              <a:off x="6476999" y="960436"/>
              <a:ext cx="3460845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Image result for wrought ir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2954098"/>
              <a:ext cx="3019850" cy="1635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Image result for stee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953000"/>
              <a:ext cx="3219874" cy="1658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614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Cast Iron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36636"/>
            <a:ext cx="5295900" cy="5120640"/>
          </a:xfrm>
        </p:spPr>
        <p:txBody>
          <a:bodyPr/>
          <a:lstStyle/>
          <a:p>
            <a:pPr algn="just"/>
            <a:r>
              <a:rPr lang="en-US" sz="2400" dirty="0" smtClean="0"/>
              <a:t>Cast iron is available in two forms,</a:t>
            </a:r>
          </a:p>
          <a:p>
            <a:pPr marL="0" indent="0" algn="just">
              <a:buNone/>
            </a:pPr>
            <a:r>
              <a:rPr lang="en-US" sz="2400" b="1" dirty="0" smtClean="0"/>
              <a:t>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) White cast iron: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Contains carbon as iron carbide, Fe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C and small amount of graphite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Obtained by cooling the molten pig iron quickly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dirty="0" smtClean="0"/>
              <a:t>(ii) Grey cast iron: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Contains carbon as graphite and small amount of Fe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C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Obtained by cooling molten pig iron slowly</a:t>
            </a:r>
            <a:endParaRPr lang="en-US" sz="2400" dirty="0"/>
          </a:p>
        </p:txBody>
      </p:sp>
      <p:pic>
        <p:nvPicPr>
          <p:cNvPr id="4098" name="Picture 2" descr="Image result for white cast ir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8" t="3341" r="7523" b="6472"/>
          <a:stretch/>
        </p:blipFill>
        <p:spPr bwMode="auto">
          <a:xfrm>
            <a:off x="5943600" y="2133600"/>
            <a:ext cx="3657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07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Cast Iron from Haematite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838200"/>
                <a:ext cx="8915400" cy="5638799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b="1" dirty="0" smtClean="0"/>
                  <a:t>Concentration of ore: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Ore is crushed into small pieces of 3 to 5 cm size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Ore is washed with water to remove </a:t>
                </a:r>
                <a:r>
                  <a:rPr lang="en-US" sz="2400" dirty="0" err="1" smtClean="0"/>
                  <a:t>silicious</a:t>
                </a:r>
                <a:r>
                  <a:rPr lang="en-US" sz="2400" dirty="0" smtClean="0"/>
                  <a:t> impurities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b="1" dirty="0" smtClean="0"/>
                  <a:t>Roasting the ore: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Ore is roasted with some amount of coal where following reactions take place</a:t>
                </a:r>
              </a:p>
              <a:p>
                <a:pPr marL="0" indent="0" algn="just">
                  <a:buNone/>
                </a:pPr>
                <a:r>
                  <a:rPr lang="en-US" sz="2400" b="0" dirty="0" smtClean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 algn="just">
                  <a:buNone/>
                </a:pPr>
                <a:r>
                  <a:rPr lang="en-US" sz="2400" b="0" dirty="0" smtClean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𝐹𝑒𝐶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𝐹𝑒𝑂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↑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400" dirty="0" smtClean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𝐹𝑒𝑂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Water and CO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are removed along with other impurities such as </a:t>
                </a:r>
                <a:r>
                  <a:rPr lang="en-US" sz="2400" dirty="0" err="1" smtClean="0"/>
                  <a:t>sulphur</a:t>
                </a:r>
                <a:r>
                  <a:rPr lang="en-US" sz="2400" dirty="0" smtClean="0"/>
                  <a:t>, arsenic, phosphorous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During smelting </a:t>
                </a:r>
                <a:r>
                  <a:rPr lang="en-US" sz="2400" dirty="0" err="1"/>
                  <a:t>FeO</a:t>
                </a:r>
                <a:r>
                  <a:rPr lang="en-US" sz="2400" dirty="0"/>
                  <a:t> will form slag as FeSiO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 but Fe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O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 will </a:t>
                </a:r>
                <a:r>
                  <a:rPr lang="en-US" sz="2400" dirty="0" smtClean="0"/>
                  <a:t>not</a:t>
                </a:r>
                <a:endParaRPr lang="en-US" sz="2400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838200"/>
                <a:ext cx="8915400" cy="5638799"/>
              </a:xfrm>
              <a:blipFill rotWithShape="0">
                <a:blip r:embed="rId2"/>
                <a:stretch>
                  <a:fillRect l="-1025" t="-866" r="-1025" b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 haemat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3550920"/>
            <a:ext cx="207531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6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Cast </a:t>
            </a:r>
            <a:r>
              <a:rPr lang="en-US" sz="3200" b="1" dirty="0" smtClean="0">
                <a:solidFill>
                  <a:srgbClr val="00B0F0"/>
                </a:solidFill>
              </a:rPr>
              <a:t>Iron from Haematite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1"/>
            <a:ext cx="8915400" cy="521176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Smelting:</a:t>
            </a:r>
          </a:p>
          <a:p>
            <a:pPr algn="just"/>
            <a:r>
              <a:rPr lang="en-US" sz="2400" dirty="0" smtClean="0"/>
              <a:t>Ore is mixed with flux (limestone) and coke in 8:1:4 ratio</a:t>
            </a:r>
          </a:p>
          <a:p>
            <a:pPr algn="just"/>
            <a:r>
              <a:rPr lang="en-US" sz="2400" dirty="0" smtClean="0"/>
              <a:t>In a blast furnace the mixture is heated </a:t>
            </a:r>
          </a:p>
          <a:p>
            <a:pPr algn="just"/>
            <a:r>
              <a:rPr lang="en-US" sz="2400" dirty="0" smtClean="0"/>
              <a:t>Charged from the top and hot air is sent from the bottom</a:t>
            </a:r>
          </a:p>
          <a:p>
            <a:pPr algn="just"/>
            <a:r>
              <a:rPr lang="en-US" sz="2400" dirty="0" smtClean="0"/>
              <a:t>After the reactions, waste gases are escaping from the top and molten metal along with slag are collected at the bottom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pic>
        <p:nvPicPr>
          <p:cNvPr id="1026" name="Picture 2" descr="Image result for blast furnace for cast i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3657600"/>
            <a:ext cx="32575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6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Cast </a:t>
            </a:r>
            <a:r>
              <a:rPr lang="en-US" sz="3200" b="1" dirty="0" smtClean="0">
                <a:solidFill>
                  <a:srgbClr val="00B0F0"/>
                </a:solidFill>
              </a:rPr>
              <a:t>Iron from Haematite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838201"/>
                <a:ext cx="8915400" cy="5287964"/>
              </a:xfrm>
            </p:spPr>
            <p:txBody>
              <a:bodyPr/>
              <a:lstStyle/>
              <a:p>
                <a:pPr algn="just"/>
                <a:r>
                  <a:rPr lang="en-US" sz="2400" dirty="0" smtClean="0"/>
                  <a:t>From top to bottom temperature increases in the furnace</a:t>
                </a:r>
              </a:p>
              <a:p>
                <a:pPr algn="just"/>
                <a:r>
                  <a:rPr lang="en-US" sz="2400" dirty="0" smtClean="0"/>
                  <a:t>Moisture is removed  in the first stage</a:t>
                </a:r>
              </a:p>
              <a:p>
                <a:pPr algn="just"/>
                <a:r>
                  <a:rPr lang="en-US" sz="2400" dirty="0" smtClean="0"/>
                  <a:t>At 400</a:t>
                </a:r>
                <a:r>
                  <a:rPr lang="en-US" sz="2400" baseline="30000" dirty="0" smtClean="0"/>
                  <a:t>o</a:t>
                </a:r>
                <a:r>
                  <a:rPr lang="en-US" sz="2400" dirty="0" smtClean="0"/>
                  <a:t>C -700</a:t>
                </a:r>
                <a:r>
                  <a:rPr lang="en-US" sz="2400" baseline="30000" dirty="0" smtClean="0"/>
                  <a:t>o</a:t>
                </a:r>
                <a:r>
                  <a:rPr lang="en-US" sz="2400" dirty="0" smtClean="0"/>
                  <a:t>C, oxygen reacts with coke and forms CO which further reduces the ore into spongy iron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↑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𝑠𝑝𝑜𝑛𝑔𝑦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𝑖𝑟𝑜𝑛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↑</m:t>
                      </m:r>
                    </m:oMath>
                  </m:oMathPara>
                </a14:m>
                <a:endParaRPr lang="en-US" sz="2400" dirty="0" smtClean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CaCO</a:t>
                </a:r>
                <a:r>
                  <a:rPr lang="en-US" sz="2400" baseline="-25000" dirty="0" smtClean="0"/>
                  <a:t>3</a:t>
                </a:r>
                <a:r>
                  <a:rPr lang="en-US" sz="2400" dirty="0" smtClean="0"/>
                  <a:t> is decomposed at high temperatures and form </a:t>
                </a:r>
                <a:r>
                  <a:rPr lang="en-US" sz="2400" dirty="0" err="1" smtClean="0"/>
                  <a:t>CaO</a:t>
                </a:r>
                <a:r>
                  <a:rPr lang="en-US" sz="2400" dirty="0" smtClean="0"/>
                  <a:t> which forms slag (CaSiO</a:t>
                </a:r>
                <a:r>
                  <a:rPr lang="en-US" sz="2400" baseline="-25000" dirty="0" smtClean="0"/>
                  <a:t>3</a:t>
                </a:r>
                <a:r>
                  <a:rPr lang="en-US" sz="2400" dirty="0" smtClean="0"/>
                  <a:t>) with SiO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impurities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Slag floats over the molten iron layer and protects iron from oxidation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Molten iron is removed from the bottom and allowed to solidify which is called pig iron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Pig iron can be melted and cast in </a:t>
                </a:r>
                <a:r>
                  <a:rPr lang="en-US" sz="2400" dirty="0" err="1" smtClean="0"/>
                  <a:t>moulds</a:t>
                </a:r>
                <a:r>
                  <a:rPr lang="en-US" sz="2400" dirty="0" smtClean="0"/>
                  <a:t> which is called as cast iron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838201"/>
                <a:ext cx="8915400" cy="5287964"/>
              </a:xfrm>
              <a:blipFill rotWithShape="0">
                <a:blip r:embed="rId2"/>
                <a:stretch>
                  <a:fillRect l="-889" t="-923" r="-1025" b="-9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4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Properties of Cast Iron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60436"/>
            <a:ext cx="8915400" cy="5287964"/>
          </a:xfrm>
        </p:spPr>
        <p:txBody>
          <a:bodyPr/>
          <a:lstStyle/>
          <a:p>
            <a:pPr algn="just"/>
            <a:r>
              <a:rPr lang="en-US" sz="2400" dirty="0" smtClean="0"/>
              <a:t>It is the most impure form of iron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Contains high amount of carbon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Melting point of cast iron = 1250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C; Melting point of pure iron = 1530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C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Cast iron has higher strength and hardness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But brittle in tension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 smtClean="0"/>
              <a:t>It does not rust easily</a:t>
            </a:r>
          </a:p>
          <a:p>
            <a:pPr algn="just"/>
            <a:endParaRPr lang="en-US" sz="2400" dirty="0"/>
          </a:p>
        </p:txBody>
      </p:sp>
      <p:pic>
        <p:nvPicPr>
          <p:cNvPr id="5122" name="Picture 2" descr="Image result for cast ir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10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13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Properties of </a:t>
            </a:r>
            <a:r>
              <a:rPr lang="en-US" sz="3200" b="1" dirty="0" smtClean="0">
                <a:solidFill>
                  <a:srgbClr val="00B0F0"/>
                </a:solidFill>
              </a:rPr>
              <a:t>Cast Iron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38201"/>
            <a:ext cx="8915400" cy="5287964"/>
          </a:xfrm>
        </p:spPr>
        <p:txBody>
          <a:bodyPr/>
          <a:lstStyle/>
          <a:p>
            <a:pPr algn="just"/>
            <a:r>
              <a:rPr lang="en-US" sz="2400" dirty="0" smtClean="0"/>
              <a:t>When </a:t>
            </a:r>
            <a:r>
              <a:rPr lang="en-US" sz="2400" dirty="0"/>
              <a:t>heated in air, it is oxidized and gets covered with thick bluish black scales </a:t>
            </a:r>
            <a:r>
              <a:rPr lang="en-US" sz="2400" dirty="0" smtClean="0"/>
              <a:t>of  </a:t>
            </a:r>
            <a:r>
              <a:rPr lang="en-US" sz="2400" dirty="0"/>
              <a:t>ferric oxide </a:t>
            </a:r>
            <a:r>
              <a:rPr lang="en-US" sz="2400" dirty="0" smtClean="0"/>
              <a:t>Fe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4</a:t>
            </a:r>
          </a:p>
          <a:p>
            <a:pPr algn="just"/>
            <a:endParaRPr lang="en-US" sz="2400" baseline="-25000" dirty="0"/>
          </a:p>
          <a:p>
            <a:pPr algn="just"/>
            <a:r>
              <a:rPr lang="en-US" sz="2400" dirty="0"/>
              <a:t>When steam is passed over iron heated to 800</a:t>
            </a:r>
            <a:r>
              <a:rPr lang="en-US" sz="2400" baseline="30000" dirty="0"/>
              <a:t>0</a:t>
            </a:r>
            <a:r>
              <a:rPr lang="en-US" sz="2400" dirty="0"/>
              <a:t>C to 1000</a:t>
            </a:r>
            <a:r>
              <a:rPr lang="en-US" sz="2400" baseline="30000" dirty="0"/>
              <a:t>0</a:t>
            </a:r>
            <a:r>
              <a:rPr lang="en-US" sz="2400" dirty="0"/>
              <a:t>C, </a:t>
            </a:r>
            <a:r>
              <a:rPr lang="en-US" sz="2400" dirty="0" smtClean="0"/>
              <a:t>iron is </a:t>
            </a:r>
            <a:r>
              <a:rPr lang="en-US" sz="2400" dirty="0"/>
              <a:t>oxidized to </a:t>
            </a:r>
            <a:r>
              <a:rPr lang="en-US" sz="2400" dirty="0" smtClean="0"/>
              <a:t>Fe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4</a:t>
            </a:r>
          </a:p>
          <a:p>
            <a:pPr algn="just"/>
            <a:endParaRPr lang="en-US" sz="2400" baseline="-25000" dirty="0"/>
          </a:p>
          <a:p>
            <a:pPr algn="just"/>
            <a:r>
              <a:rPr lang="pt-BR" sz="2400" dirty="0" smtClean="0"/>
              <a:t>Acids form salts of iron</a:t>
            </a:r>
          </a:p>
          <a:p>
            <a:pPr marL="0" indent="0" algn="just">
              <a:buNone/>
            </a:pPr>
            <a:r>
              <a:rPr lang="pt-BR" sz="2400" dirty="0" smtClean="0"/>
              <a:t>		Fe </a:t>
            </a:r>
            <a:r>
              <a:rPr lang="pt-BR" sz="2400" dirty="0"/>
              <a:t>+ 2 H</a:t>
            </a:r>
            <a:r>
              <a:rPr lang="pt-BR" sz="2400" baseline="-25000" dirty="0"/>
              <a:t>2</a:t>
            </a:r>
            <a:r>
              <a:rPr lang="pt-BR" sz="2400" dirty="0"/>
              <a:t>SO</a:t>
            </a:r>
            <a:r>
              <a:rPr lang="pt-BR" sz="2400" baseline="-25000" dirty="0"/>
              <a:t>4</a:t>
            </a:r>
            <a:r>
              <a:rPr lang="pt-BR" sz="2400" dirty="0"/>
              <a:t> → FeSO</a:t>
            </a:r>
            <a:r>
              <a:rPr lang="pt-BR" sz="2400" baseline="-25000" dirty="0"/>
              <a:t>4</a:t>
            </a:r>
            <a:r>
              <a:rPr lang="pt-BR" sz="2400" dirty="0"/>
              <a:t> + SO</a:t>
            </a:r>
            <a:r>
              <a:rPr lang="pt-BR" sz="2400" baseline="-25000" dirty="0"/>
              <a:t>2</a:t>
            </a:r>
            <a:r>
              <a:rPr lang="pt-BR" sz="2400" dirty="0"/>
              <a:t> + </a:t>
            </a:r>
            <a:r>
              <a:rPr lang="pt-BR" sz="2400" dirty="0" smtClean="0"/>
              <a:t>2H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O</a:t>
            </a:r>
          </a:p>
          <a:p>
            <a:pPr marL="0" indent="0" algn="just">
              <a:buNone/>
            </a:pPr>
            <a:endParaRPr lang="pt-BR" sz="2400" baseline="-25000" dirty="0"/>
          </a:p>
          <a:p>
            <a:pPr algn="just"/>
            <a:r>
              <a:rPr lang="en-US" sz="2400" dirty="0"/>
              <a:t>When heated with </a:t>
            </a:r>
            <a:r>
              <a:rPr lang="en-US" sz="2400" dirty="0" err="1" smtClean="0"/>
              <a:t>sulphur</a:t>
            </a:r>
            <a:r>
              <a:rPr lang="en-US" sz="2400" dirty="0" smtClean="0"/>
              <a:t> it forms </a:t>
            </a:r>
            <a:r>
              <a:rPr lang="en-US" sz="2400" dirty="0"/>
              <a:t>ferrous </a:t>
            </a:r>
            <a:r>
              <a:rPr lang="en-US" sz="2400" dirty="0" err="1"/>
              <a:t>sulphide</a:t>
            </a:r>
            <a:r>
              <a:rPr lang="en-US" sz="2400" dirty="0"/>
              <a:t> and </a:t>
            </a:r>
            <a:r>
              <a:rPr lang="en-US" sz="2400" dirty="0" smtClean="0"/>
              <a:t>with dry </a:t>
            </a:r>
            <a:r>
              <a:rPr lang="en-US" sz="2400" dirty="0"/>
              <a:t>chlorine it forms ferric </a:t>
            </a:r>
            <a:r>
              <a:rPr lang="en-US" sz="2400" dirty="0" smtClean="0"/>
              <a:t>chloride</a:t>
            </a:r>
          </a:p>
          <a:p>
            <a:pPr algn="just"/>
            <a:endParaRPr lang="en-US" sz="2400" baseline="-25000" dirty="0"/>
          </a:p>
          <a:p>
            <a:pPr marL="0" indent="0" algn="just">
              <a:buNone/>
            </a:pPr>
            <a:r>
              <a:rPr lang="en-US" sz="2400" dirty="0" smtClean="0"/>
              <a:t>		Fe </a:t>
            </a:r>
            <a:r>
              <a:rPr lang="en-US" sz="2400" dirty="0"/>
              <a:t>+ S → </a:t>
            </a:r>
            <a:r>
              <a:rPr lang="en-US" sz="2400" dirty="0" err="1" smtClean="0"/>
              <a:t>FeS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	       2Fe </a:t>
            </a:r>
            <a:r>
              <a:rPr lang="en-US" sz="2400" dirty="0"/>
              <a:t>+ </a:t>
            </a:r>
            <a:r>
              <a:rPr lang="en-US" sz="2400" dirty="0" smtClean="0"/>
              <a:t>3Cl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→ </a:t>
            </a:r>
            <a:r>
              <a:rPr lang="en-US" sz="2400" dirty="0" smtClean="0"/>
              <a:t>2FeCl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grpSp>
        <p:nvGrpSpPr>
          <p:cNvPr id="4" name="Group 3"/>
          <p:cNvGrpSpPr/>
          <p:nvPr/>
        </p:nvGrpSpPr>
        <p:grpSpPr>
          <a:xfrm>
            <a:off x="7353301" y="2438400"/>
            <a:ext cx="2171699" cy="4099560"/>
            <a:chOff x="7326005" y="2438400"/>
            <a:chExt cx="2171699" cy="4099560"/>
          </a:xfrm>
        </p:grpSpPr>
        <p:pic>
          <p:nvPicPr>
            <p:cNvPr id="1026" name="Picture 2" descr="Image result for iron in acid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6005" y="2438400"/>
              <a:ext cx="2171699" cy="173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FeCl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3373" y="4709160"/>
              <a:ext cx="1925052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3954242"/>
      </p:ext>
    </p:extLst>
  </p:cSld>
  <p:clrMapOvr>
    <a:masterClrMapping/>
  </p:clrMapOvr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972</Words>
  <Application>Microsoft Office PowerPoint</Application>
  <PresentationFormat>A4 Paper (210x297 mm)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FSH</vt:lpstr>
      <vt:lpstr>Lecture No.32 Metallurgy  </vt:lpstr>
      <vt:lpstr>Metallurgy of Iron  </vt:lpstr>
      <vt:lpstr>Commercial forms of Iron</vt:lpstr>
      <vt:lpstr>Cast Iron</vt:lpstr>
      <vt:lpstr>Cast Iron from Haematite </vt:lpstr>
      <vt:lpstr>Cast Iron from Haematite </vt:lpstr>
      <vt:lpstr>Cast Iron from Haematite </vt:lpstr>
      <vt:lpstr>Properties of Cast Iron</vt:lpstr>
      <vt:lpstr>Properties of Cast Iron</vt:lpstr>
      <vt:lpstr>Uses of Cast Iron</vt:lpstr>
      <vt:lpstr>Wrought Iron</vt:lpstr>
      <vt:lpstr>Wrought Iron from Cast Iron</vt:lpstr>
      <vt:lpstr>Wrought Iron from Cast Iron</vt:lpstr>
      <vt:lpstr>Properties of Wrought Iron</vt:lpstr>
      <vt:lpstr>Uses of Wrought Iron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2017-07-17T11:59:15Z</dcterms:modified>
</cp:coreProperties>
</file>