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3" autoAdjust="0"/>
    <p:restoredTop sz="85804" autoAdjust="0"/>
  </p:normalViewPr>
  <p:slideViewPr>
    <p:cSldViewPr>
      <p:cViewPr varScale="1">
        <p:scale>
          <a:sx n="64" d="100"/>
          <a:sy n="64" d="100"/>
        </p:scale>
        <p:origin x="169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Lecture No. 33</a:t>
            </a:r>
            <a:br>
              <a:rPr lang="en-IN" sz="3200" b="1" dirty="0" smtClean="0">
                <a:solidFill>
                  <a:srgbClr val="00B0F0"/>
                </a:solidFill>
              </a:rPr>
            </a:br>
            <a:r>
              <a:rPr lang="en-IN" sz="3200" b="1" dirty="0" smtClean="0">
                <a:solidFill>
                  <a:srgbClr val="00B0F0"/>
                </a:solidFill>
              </a:rPr>
              <a:t>Metallurgy</a:t>
            </a:r>
            <a:r>
              <a:rPr lang="en-IN" sz="3200" dirty="0" smtClean="0">
                <a:solidFill>
                  <a:srgbClr val="00B0F0"/>
                </a:solidFill>
              </a:rPr>
              <a:t/>
            </a:r>
            <a:br>
              <a:rPr lang="en-IN" sz="3200" dirty="0" smtClean="0">
                <a:solidFill>
                  <a:srgbClr val="00B0F0"/>
                </a:solidFill>
              </a:rPr>
            </a:b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2"/>
            <a:ext cx="8915400" cy="4876799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At the end of this lecture, students will be able to:</a:t>
            </a:r>
          </a:p>
          <a:p>
            <a:pPr>
              <a:buNone/>
            </a:pPr>
            <a:endParaRPr lang="en-IN" sz="2400" b="1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Explain the manufacture of steel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Discuss varieties of steel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Describe the </a:t>
            </a:r>
            <a:r>
              <a:rPr lang="en-US" sz="2400" dirty="0" smtClean="0"/>
              <a:t>properties and uses of steel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>
              <a:buNone/>
            </a:pPr>
            <a:endParaRPr lang="en-IN" sz="2000" dirty="0" smtClean="0"/>
          </a:p>
          <a:p>
            <a:pPr lvl="1">
              <a:buNone/>
            </a:pPr>
            <a:endParaRPr lang="en-IN" sz="2000" dirty="0" smtClean="0"/>
          </a:p>
          <a:p>
            <a:pPr marL="457200" lvl="1" indent="0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206645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Production of </a:t>
            </a:r>
            <a:r>
              <a:rPr lang="en-US" sz="3200" b="1" dirty="0" smtClean="0">
                <a:solidFill>
                  <a:srgbClr val="00B0F0"/>
                </a:solidFill>
              </a:rPr>
              <a:t>Steel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838201"/>
                <a:ext cx="8915400" cy="5287964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400" b="1" dirty="0" smtClean="0"/>
                  <a:t>Basic process:</a:t>
                </a:r>
              </a:p>
              <a:p>
                <a:pPr algn="just"/>
                <a:r>
                  <a:rPr lang="en-US" sz="2400" dirty="0" smtClean="0"/>
                  <a:t>If phosphorous impurities are present this method is preferred</a:t>
                </a:r>
              </a:p>
              <a:p>
                <a:pPr algn="just"/>
                <a:r>
                  <a:rPr lang="en-US" sz="2400" dirty="0" smtClean="0"/>
                  <a:t>Furnace hearth is lined with lime </a:t>
                </a:r>
                <a:r>
                  <a:rPr lang="en-US" sz="2400" dirty="0" err="1" smtClean="0"/>
                  <a:t>CaO</a:t>
                </a:r>
                <a:r>
                  <a:rPr lang="en-US" sz="2400" dirty="0" smtClean="0"/>
                  <a:t> or dolomite </a:t>
                </a:r>
                <a:r>
                  <a:rPr lang="en-US" sz="2400" dirty="0" err="1" smtClean="0"/>
                  <a:t>CaO.MgO</a:t>
                </a:r>
                <a:endParaRPr lang="en-US" sz="2400" dirty="0" smtClean="0"/>
              </a:p>
              <a:p>
                <a:pPr algn="just"/>
                <a:r>
                  <a:rPr lang="en-US" sz="2400" dirty="0" smtClean="0"/>
                  <a:t>Phosphorous impurities  are oxidized to P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O</a:t>
                </a:r>
                <a:r>
                  <a:rPr lang="en-US" sz="2400" baseline="-25000" dirty="0" smtClean="0"/>
                  <a:t>5 </a:t>
                </a:r>
                <a:r>
                  <a:rPr lang="en-US" sz="2400" dirty="0" smtClean="0"/>
                  <a:t>and then react with silica to form slag</a:t>
                </a:r>
              </a:p>
              <a:p>
                <a:pPr algn="just"/>
                <a:r>
                  <a:rPr lang="en-US" sz="2400" dirty="0" smtClean="0"/>
                  <a:t>Slag can be removed and pure steel can be separated</a:t>
                </a:r>
              </a:p>
              <a:p>
                <a:pPr marL="0" indent="0" algn="just">
                  <a:buNone/>
                </a:pP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m:rPr>
                          <m:nor/>
                        </m:rPr>
                        <a:rPr lang="en-US" sz="2400" i="1" dirty="0"/>
                        <m:t>P</m:t>
                      </m:r>
                      <m:r>
                        <m:rPr>
                          <m:nor/>
                        </m:rPr>
                        <a:rPr lang="en-US" sz="2400" i="1" baseline="-25000" dirty="0"/>
                        <m:t>2</m:t>
                      </m:r>
                      <m:r>
                        <m:rPr>
                          <m:nor/>
                        </m:rPr>
                        <a:rPr lang="en-US" sz="2400" i="1" dirty="0"/>
                        <m:t>O</m:t>
                      </m:r>
                      <m:r>
                        <m:rPr>
                          <m:nor/>
                        </m:rPr>
                        <a:rPr lang="en-US" sz="2400" i="1" baseline="-25000" dirty="0"/>
                        <m:t>5</m:t>
                      </m:r>
                    </m:oMath>
                  </m:oMathPara>
                </a14:m>
                <a:endParaRPr lang="en-US" sz="2400" i="1" dirty="0" smtClean="0"/>
              </a:p>
              <a:p>
                <a:pPr marL="0" indent="0" algn="just">
                  <a:buNone/>
                </a:pPr>
                <a:endParaRPr lang="en-US" sz="2400" i="1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𝐶𝑎𝑂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𝑠𝑙𝑎𝑔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just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838201"/>
                <a:ext cx="8915400" cy="5287964"/>
              </a:xfrm>
              <a:blipFill rotWithShape="0">
                <a:blip r:embed="rId2"/>
                <a:stretch>
                  <a:fillRect l="-1025" t="-923" r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06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Comparison of Bessemer &amp; Open Hearth Processes 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723900" y="1066800"/>
          <a:ext cx="87249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2450"/>
                <a:gridCol w="4362450"/>
              </a:tblGrid>
              <a:tr h="396080">
                <a:tc>
                  <a:txBody>
                    <a:bodyPr/>
                    <a:lstStyle/>
                    <a:p>
                      <a:r>
                        <a:rPr lang="en-US" sz="2000" u="sng" baseline="0" dirty="0" smtClean="0">
                          <a:solidFill>
                            <a:schemeClr val="tx1"/>
                          </a:solidFill>
                        </a:rPr>
                        <a:t>Bessemer’s process</a:t>
                      </a:r>
                      <a:endParaRPr lang="en-US" sz="20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baseline="0" dirty="0" smtClean="0">
                          <a:solidFill>
                            <a:schemeClr val="tx1"/>
                          </a:solidFill>
                        </a:rPr>
                        <a:t>Open hearth process</a:t>
                      </a:r>
                      <a:endParaRPr lang="en-US" sz="20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5520"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Oxidation of impurities is</a:t>
                      </a: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carried out by hot blast of air</a:t>
                      </a:r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Restricted to pig iron of a particular     composition</a:t>
                      </a:r>
                    </a:p>
                    <a:p>
                      <a:endParaRPr lang="en-US" sz="2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Temperature can not be controlled very well</a:t>
                      </a:r>
                    </a:p>
                    <a:p>
                      <a:endParaRPr lang="en-US" sz="2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Process is not continuous</a:t>
                      </a:r>
                    </a:p>
                    <a:p>
                      <a:endParaRPr lang="en-US" sz="2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Steel is not of good quality</a:t>
                      </a:r>
                    </a:p>
                    <a:p>
                      <a:endParaRPr lang="en-US" sz="2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It is quick and takes 10-15 minutes</a:t>
                      </a:r>
                    </a:p>
                    <a:p>
                      <a:endParaRPr lang="en-US" sz="2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 Loss of iron is more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Oxidation of impurities is</a:t>
                      </a: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carried out by Fe</a:t>
                      </a:r>
                      <a:r>
                        <a:rPr lang="en-US" sz="2000" b="0" i="0" u="none" strike="noStrike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2000" b="0" i="0" u="none" strike="noStrike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US" sz="2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adapted to pig iron of any composition </a:t>
                      </a:r>
                    </a:p>
                    <a:p>
                      <a:endParaRPr lang="en-US" sz="2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Temperature can be controlled very well</a:t>
                      </a:r>
                    </a:p>
                    <a:p>
                      <a:endParaRPr lang="en-US" sz="2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 is continuous</a:t>
                      </a:r>
                    </a:p>
                    <a:p>
                      <a:endParaRPr lang="en-US" sz="2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Steel is of uniform and better quality</a:t>
                      </a:r>
                    </a:p>
                    <a:p>
                      <a:endParaRPr lang="en-US" sz="2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slow and takes several hours</a:t>
                      </a: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Loss of iron is less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37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419" y="244473"/>
            <a:ext cx="8915400" cy="4873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Properties of Steel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60436"/>
            <a:ext cx="8915400" cy="5287964"/>
          </a:xfrm>
        </p:spPr>
        <p:txBody>
          <a:bodyPr/>
          <a:lstStyle/>
          <a:p>
            <a:pPr algn="just"/>
            <a:r>
              <a:rPr lang="en-US" sz="2400" dirty="0" smtClean="0"/>
              <a:t>Steel is an alloy of iron and carbon which is an intermediate composition between cast iron and wrought iron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Contains traces of S, P, </a:t>
            </a:r>
            <a:r>
              <a:rPr lang="en-US" sz="2400" dirty="0" err="1" smtClean="0"/>
              <a:t>Mn</a:t>
            </a:r>
            <a:r>
              <a:rPr lang="en-US" sz="2400" dirty="0" smtClean="0"/>
              <a:t>, Si etc.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It can be forged and welded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It exhibits combination of  properties of cast iron and wrought iron</a:t>
            </a:r>
          </a:p>
          <a:p>
            <a:pPr algn="just"/>
            <a:r>
              <a:rPr lang="en-US" sz="2400" dirty="0" smtClean="0"/>
              <a:t>It is hard and elastic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Properties can be modified by the addition of impurity elements, for e.g., </a:t>
            </a:r>
            <a:r>
              <a:rPr lang="en-US" sz="2400" dirty="0" err="1" smtClean="0"/>
              <a:t>Mn</a:t>
            </a:r>
            <a:r>
              <a:rPr lang="en-US" sz="2400" dirty="0" smtClean="0"/>
              <a:t> increases the hardness and tensile strength of steel</a:t>
            </a:r>
            <a:endParaRPr lang="en-US" sz="2400" dirty="0"/>
          </a:p>
        </p:txBody>
      </p:sp>
      <p:pic>
        <p:nvPicPr>
          <p:cNvPr id="6146" name="Picture 2" descr="Image result for st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905000"/>
            <a:ext cx="275237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81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Properties of </a:t>
            </a:r>
            <a:r>
              <a:rPr lang="en-US" sz="3200" b="1" dirty="0" smtClean="0">
                <a:solidFill>
                  <a:srgbClr val="00B0F0"/>
                </a:solidFill>
              </a:rPr>
              <a:t>Steel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762000"/>
            <a:ext cx="8915400" cy="5211764"/>
          </a:xfrm>
        </p:spPr>
        <p:txBody>
          <a:bodyPr/>
          <a:lstStyle/>
          <a:p>
            <a:pPr algn="just"/>
            <a:r>
              <a:rPr lang="en-US" sz="2400" dirty="0" smtClean="0"/>
              <a:t>When steel is heated and cooled slowly it becomes ductile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When steel is heated and quenched it becomes hard and brittle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Annealed or quenched steel can be heated and cooled slowly to get tempered steel which is used to make variety of hardware and tools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Mild steel is heated with charcoal to get case hardened steel which is resistant to wear and tear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If steel is heated with dry NH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it forms a coating of iron nitride 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600200" y="5455604"/>
            <a:ext cx="7239000" cy="1249996"/>
            <a:chOff x="1600200" y="5455604"/>
            <a:chExt cx="7239000" cy="1249996"/>
          </a:xfrm>
        </p:grpSpPr>
        <p:pic>
          <p:nvPicPr>
            <p:cNvPr id="7170" name="Picture 2" descr="Image result for ductile stee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" t="8150" r="2695" b="5740"/>
            <a:stretch/>
          </p:blipFill>
          <p:spPr bwMode="auto">
            <a:xfrm>
              <a:off x="5791200" y="5455604"/>
              <a:ext cx="3048000" cy="1249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Image result for ductile steel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296" b="4444"/>
            <a:stretch/>
          </p:blipFill>
          <p:spPr bwMode="auto">
            <a:xfrm>
              <a:off x="1600200" y="5455604"/>
              <a:ext cx="3567519" cy="118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96243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Uses of Steel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65236"/>
            <a:ext cx="8915400" cy="5287964"/>
          </a:xfrm>
        </p:spPr>
        <p:txBody>
          <a:bodyPr/>
          <a:lstStyle/>
          <a:p>
            <a:pPr algn="just"/>
            <a:r>
              <a:rPr lang="en-US" sz="2400" dirty="0" smtClean="0"/>
              <a:t>Used for the manufacture of utensils, knifes etc.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Can be used to make magnets and magnetic needles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Useful to make surgical instruments, engines and cranes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Used to make train compartments, axles etc.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Storage tanks are made of steel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619999" y="1371600"/>
            <a:ext cx="2058684" cy="3817620"/>
            <a:chOff x="7619999" y="1371600"/>
            <a:chExt cx="2058684" cy="3817620"/>
          </a:xfrm>
        </p:grpSpPr>
        <p:pic>
          <p:nvPicPr>
            <p:cNvPr id="8194" name="Picture 2" descr="Image result for uses of ste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999" y="3726180"/>
              <a:ext cx="2058683" cy="1463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8" name="Picture 6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1371600"/>
              <a:ext cx="2058683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85705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Uses of </a:t>
            </a:r>
            <a:r>
              <a:rPr lang="en-US" sz="3200" b="1" dirty="0" smtClean="0">
                <a:solidFill>
                  <a:srgbClr val="00B0F0"/>
                </a:solidFill>
              </a:rPr>
              <a:t>Steel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14401"/>
            <a:ext cx="8915400" cy="5211764"/>
          </a:xfrm>
        </p:spPr>
        <p:txBody>
          <a:bodyPr/>
          <a:lstStyle/>
          <a:p>
            <a:pPr algn="just"/>
            <a:r>
              <a:rPr lang="en-US" sz="2400" dirty="0"/>
              <a:t>Car bodies, electrical </a:t>
            </a:r>
            <a:r>
              <a:rPr lang="en-US" sz="2400" dirty="0" smtClean="0"/>
              <a:t>appliances</a:t>
            </a:r>
            <a:r>
              <a:rPr lang="en-US" sz="2400" dirty="0"/>
              <a:t> </a:t>
            </a:r>
            <a:r>
              <a:rPr lang="en-US" sz="2400" dirty="0" smtClean="0"/>
              <a:t>can be made of steel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building </a:t>
            </a:r>
            <a:r>
              <a:rPr lang="en-US" sz="2400" dirty="0"/>
              <a:t>products </a:t>
            </a:r>
            <a:r>
              <a:rPr lang="en-US" sz="2400" dirty="0" smtClean="0"/>
              <a:t>like steel roofs and frames are used extensively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Useful in food storage and packing material production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Steel is commonly used to build large bridges</a:t>
            </a:r>
          </a:p>
          <a:p>
            <a:pPr algn="just"/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676400" y="4419600"/>
            <a:ext cx="7322408" cy="1895760"/>
            <a:chOff x="1676400" y="4419600"/>
            <a:chExt cx="7322408" cy="1895760"/>
          </a:xfrm>
        </p:grpSpPr>
        <p:pic>
          <p:nvPicPr>
            <p:cNvPr id="4" name="Picture 4" descr="Image result for uses of stee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4438934"/>
              <a:ext cx="2902808" cy="1876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18" name="Picture 2" descr="bigstock-Sydney-Harbour-Bridge-at-dusk--12844727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4419600"/>
              <a:ext cx="3048000" cy="1876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7578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38201"/>
            <a:ext cx="8915400" cy="5287964"/>
          </a:xfrm>
        </p:spPr>
        <p:txBody>
          <a:bodyPr/>
          <a:lstStyle/>
          <a:p>
            <a:pPr algn="just"/>
            <a:r>
              <a:rPr lang="en-US" sz="2400" dirty="0"/>
              <a:t>Steel is an alloy of iron with 0.25 5 to 2.5 % of carbon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/>
              <a:t>S, P, Si, </a:t>
            </a:r>
            <a:r>
              <a:rPr lang="en-US" sz="2400" dirty="0" err="1"/>
              <a:t>Mn</a:t>
            </a:r>
            <a:r>
              <a:rPr lang="en-US" sz="2400" dirty="0"/>
              <a:t> are the other impurities in steel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/>
              <a:t>Bessemer’s converter is used for the production of </a:t>
            </a:r>
            <a:r>
              <a:rPr lang="en-US" sz="2400" dirty="0" smtClean="0"/>
              <a:t>steel. Acidic and basic processes help to eliminate impurities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Open hearth process is also useful for steel production and has more advantages than Bessemer’s process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Steel is useful in the production of building materials, utensils, hardware, tools, packing materials etc.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87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34695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Steel</a:t>
            </a:r>
            <a:r>
              <a:rPr lang="en-US" sz="3200" dirty="0" smtClean="0">
                <a:solidFill>
                  <a:srgbClr val="00B0F0"/>
                </a:solidFill>
              </a:rPr>
              <a:t/>
            </a:r>
            <a:br>
              <a:rPr lang="en-US" sz="3200" dirty="0" smtClean="0">
                <a:solidFill>
                  <a:srgbClr val="00B0F0"/>
                </a:solidFill>
              </a:rPr>
            </a:br>
            <a:endParaRPr lang="en-US" sz="3200" dirty="0" smtClean="0">
              <a:solidFill>
                <a:srgbClr val="00B0F0"/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914400"/>
            <a:ext cx="8667750" cy="5410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320" indent="-274320" algn="just" eaLnBrk="1" hangingPunct="1">
              <a:spcBef>
                <a:spcPts val="600"/>
              </a:spcBef>
            </a:pPr>
            <a:r>
              <a:rPr lang="en-US" sz="2400" dirty="0" smtClean="0"/>
              <a:t>Steel is an alloy of iron with 0.25 5 to 2.5 % of carbon</a:t>
            </a:r>
          </a:p>
          <a:p>
            <a:pPr marL="274320" indent="-274320" algn="just" eaLnBrk="1" hangingPunct="1">
              <a:spcBef>
                <a:spcPts val="600"/>
              </a:spcBef>
            </a:pPr>
            <a:endParaRPr lang="en-US" sz="2400" dirty="0" smtClean="0"/>
          </a:p>
          <a:p>
            <a:pPr marL="274320" indent="-274320" algn="just" eaLnBrk="1" hangingPunct="1">
              <a:spcBef>
                <a:spcPts val="600"/>
              </a:spcBef>
            </a:pPr>
            <a:r>
              <a:rPr lang="en-US" sz="2400" dirty="0" smtClean="0"/>
              <a:t>Fe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C (cementite) is the form of carbide present in steel</a:t>
            </a:r>
          </a:p>
          <a:p>
            <a:pPr marL="274320" indent="-274320" algn="just" eaLnBrk="1" hangingPunct="1">
              <a:spcBef>
                <a:spcPts val="600"/>
              </a:spcBef>
            </a:pPr>
            <a:endParaRPr lang="en-US" sz="2400" dirty="0" smtClean="0"/>
          </a:p>
          <a:p>
            <a:pPr marL="274320" indent="-274320" algn="just" eaLnBrk="1" hangingPunct="1">
              <a:spcBef>
                <a:spcPts val="600"/>
              </a:spcBef>
            </a:pPr>
            <a:r>
              <a:rPr lang="en-US" sz="2400" dirty="0" smtClean="0"/>
              <a:t>S, P, Si, </a:t>
            </a:r>
            <a:r>
              <a:rPr lang="en-US" sz="2400" dirty="0" err="1" smtClean="0"/>
              <a:t>Mn</a:t>
            </a:r>
            <a:r>
              <a:rPr lang="en-US" sz="2400" dirty="0" smtClean="0"/>
              <a:t> are the other impurities in steel</a:t>
            </a:r>
          </a:p>
          <a:p>
            <a:pPr marL="274320" indent="-274320" algn="just" eaLnBrk="1" hangingPunct="1">
              <a:spcBef>
                <a:spcPts val="600"/>
              </a:spcBef>
            </a:pPr>
            <a:endParaRPr lang="en-US" sz="2400" dirty="0" smtClean="0"/>
          </a:p>
          <a:p>
            <a:pPr marL="274320" indent="-274320" algn="just" eaLnBrk="1" hangingPunct="1">
              <a:spcBef>
                <a:spcPts val="600"/>
              </a:spcBef>
            </a:pPr>
            <a:r>
              <a:rPr lang="en-US" sz="2400" dirty="0" smtClean="0"/>
              <a:t>Steel is an intermediate product between cast iron and wrought iron when amount of carbon is taken into account</a:t>
            </a:r>
          </a:p>
          <a:p>
            <a:pPr marL="274320" indent="-274320" algn="just" eaLnBrk="1" hangingPunct="1">
              <a:spcBef>
                <a:spcPts val="600"/>
              </a:spcBef>
            </a:pPr>
            <a:endParaRPr lang="en-US" sz="2400" dirty="0" smtClean="0"/>
          </a:p>
          <a:p>
            <a:pPr marL="274320" indent="-274320" algn="just" eaLnBrk="1" hangingPunct="1">
              <a:spcBef>
                <a:spcPts val="600"/>
              </a:spcBef>
            </a:pPr>
            <a:r>
              <a:rPr lang="en-US" sz="2400" dirty="0" smtClean="0"/>
              <a:t>Cast iron or wrought iron can be used to manufacture steel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52600" y="5334000"/>
            <a:ext cx="7372351" cy="1280160"/>
            <a:chOff x="1752600" y="5334000"/>
            <a:chExt cx="7372351" cy="1280160"/>
          </a:xfrm>
        </p:grpSpPr>
        <p:pic>
          <p:nvPicPr>
            <p:cNvPr id="1026" name="Picture 2" descr="Image result for ste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1" y="5334000"/>
              <a:ext cx="3486150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stee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5334000"/>
              <a:ext cx="3048000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5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Varieties of steel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12836"/>
            <a:ext cx="8915400" cy="513556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Mild steel:</a:t>
            </a:r>
          </a:p>
          <a:p>
            <a:pPr algn="just"/>
            <a:r>
              <a:rPr lang="en-US" sz="2400" dirty="0" smtClean="0"/>
              <a:t>Contains lower percentage of carbon</a:t>
            </a:r>
          </a:p>
          <a:p>
            <a:pPr algn="just"/>
            <a:r>
              <a:rPr lang="en-US" sz="2400" dirty="0" smtClean="0"/>
              <a:t>When mild steel is heated at high temperatures and quenched in oil or water it becomes hard and brittle</a:t>
            </a:r>
          </a:p>
          <a:p>
            <a:pPr algn="just"/>
            <a:r>
              <a:rPr lang="en-US" sz="2400" dirty="0" smtClean="0"/>
              <a:t>Exhibits properties of wrought iron and has elasticity and hardness of steel</a:t>
            </a:r>
          </a:p>
          <a:p>
            <a:pPr algn="just"/>
            <a:endParaRPr lang="en-US" sz="2400" dirty="0"/>
          </a:p>
          <a:p>
            <a:pPr marL="0" indent="0" algn="just">
              <a:buNone/>
            </a:pPr>
            <a:r>
              <a:rPr lang="en-US" sz="2400" b="1" dirty="0" smtClean="0"/>
              <a:t>Hard steel:</a:t>
            </a:r>
          </a:p>
          <a:p>
            <a:pPr algn="just"/>
            <a:r>
              <a:rPr lang="en-US" sz="2400" dirty="0" smtClean="0"/>
              <a:t>Contains higher percentage of carbon compared to mild steel</a:t>
            </a:r>
          </a:p>
          <a:p>
            <a:pPr algn="just"/>
            <a:r>
              <a:rPr lang="en-US" sz="2400" dirty="0" smtClean="0"/>
              <a:t>Hard steel is hard and brittle like glass</a:t>
            </a:r>
          </a:p>
          <a:p>
            <a:pPr algn="just"/>
            <a:r>
              <a:rPr lang="en-US" sz="2400" dirty="0" smtClean="0"/>
              <a:t>Usually heated and quenched to prepare hardened steel</a:t>
            </a:r>
          </a:p>
          <a:p>
            <a:pPr algn="just"/>
            <a:endParaRPr lang="en-US" sz="2400" dirty="0"/>
          </a:p>
        </p:txBody>
      </p:sp>
      <p:pic>
        <p:nvPicPr>
          <p:cNvPr id="2050" name="Picture 2" descr="Image result for hard stee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16572" r="5000" b="14124"/>
          <a:stretch/>
        </p:blipFill>
        <p:spPr bwMode="auto">
          <a:xfrm>
            <a:off x="6781800" y="3215640"/>
            <a:ext cx="2504663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ild stee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2"/>
          <a:stretch/>
        </p:blipFill>
        <p:spPr bwMode="auto">
          <a:xfrm>
            <a:off x="6781800" y="1066800"/>
            <a:ext cx="2592506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33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Varieties of steel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60436"/>
            <a:ext cx="8915400" cy="528796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Special steels or alloys:</a:t>
            </a:r>
          </a:p>
          <a:p>
            <a:pPr algn="just"/>
            <a:r>
              <a:rPr lang="en-US" sz="2400" dirty="0" smtClean="0"/>
              <a:t>Addition of other elements such as Co, Ni, </a:t>
            </a:r>
            <a:r>
              <a:rPr lang="en-US" sz="2400" dirty="0" err="1" smtClean="0"/>
              <a:t>Mn</a:t>
            </a:r>
            <a:r>
              <a:rPr lang="en-US" sz="2400" dirty="0" smtClean="0"/>
              <a:t>, Si, P etc. can change the properties of steel</a:t>
            </a:r>
          </a:p>
          <a:p>
            <a:pPr algn="just"/>
            <a:r>
              <a:rPr lang="en-US" sz="2400" dirty="0" smtClean="0"/>
              <a:t>Hardness, corrosion resistance, expansion coefficient , brittleness are some of such properties</a:t>
            </a:r>
          </a:p>
          <a:p>
            <a:pPr algn="just"/>
            <a:r>
              <a:rPr lang="en-US" sz="2400" dirty="0" smtClean="0"/>
              <a:t>They are known as special steels or alloys</a:t>
            </a:r>
          </a:p>
          <a:p>
            <a:pPr algn="just"/>
            <a:r>
              <a:rPr lang="en-US" sz="2400" dirty="0" smtClean="0"/>
              <a:t>Steel containing more ‘P’ is brittle when cold</a:t>
            </a:r>
          </a:p>
          <a:p>
            <a:pPr algn="just"/>
            <a:r>
              <a:rPr lang="en-US" sz="2400" dirty="0" smtClean="0"/>
              <a:t>Steel containing more ‘S’ is also brittle when hot</a:t>
            </a:r>
            <a:endParaRPr lang="en-US" sz="2400" dirty="0"/>
          </a:p>
        </p:txBody>
      </p:sp>
      <p:pic>
        <p:nvPicPr>
          <p:cNvPr id="3074" name="Picture 2" descr="Image result for special st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076" y="4828222"/>
            <a:ext cx="3479949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pecial stee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55"/>
          <a:stretch/>
        </p:blipFill>
        <p:spPr bwMode="auto">
          <a:xfrm>
            <a:off x="5715000" y="4982313"/>
            <a:ext cx="2409825" cy="149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7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Production of Steel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1"/>
            <a:ext cx="8915400" cy="513556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Bessemer’s process: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Bessemer’s converter is used for the production of steel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Pear shaped vessel which has many holes to admit hot air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Converter is mounted on pivots which makes tilting possible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Depending on the type of impurities present in cast iron this process is classified into two types, (</a:t>
            </a:r>
            <a:r>
              <a:rPr lang="en-US" sz="2400" dirty="0" err="1" smtClean="0"/>
              <a:t>i</a:t>
            </a:r>
            <a:r>
              <a:rPr lang="en-US" sz="2400" dirty="0" smtClean="0"/>
              <a:t>) acidic Bessemer’s process, (ii) Basic Bessemer’s process</a:t>
            </a:r>
            <a:endParaRPr lang="en-US" sz="2400" dirty="0"/>
          </a:p>
        </p:txBody>
      </p:sp>
      <p:pic>
        <p:nvPicPr>
          <p:cNvPr id="4098" name="Picture 2" descr="Image result for Bessemer’s conver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" t="2778" r="1437" b="2778"/>
          <a:stretch/>
        </p:blipFill>
        <p:spPr bwMode="auto">
          <a:xfrm>
            <a:off x="2362200" y="3962400"/>
            <a:ext cx="576698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1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Production of </a:t>
            </a:r>
            <a:r>
              <a:rPr lang="en-US" sz="3200" b="1" dirty="0" smtClean="0">
                <a:solidFill>
                  <a:srgbClr val="00B0F0"/>
                </a:solidFill>
              </a:rPr>
              <a:t>Steel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838201"/>
                <a:ext cx="8915400" cy="5287964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400" b="1" dirty="0" smtClean="0"/>
                  <a:t>Acidic Bessemer’s process:</a:t>
                </a:r>
              </a:p>
              <a:p>
                <a:pPr algn="just"/>
                <a:r>
                  <a:rPr lang="en-US" sz="2400" dirty="0" smtClean="0"/>
                  <a:t>If cast iron contains Si and </a:t>
                </a:r>
                <a:r>
                  <a:rPr lang="en-US" sz="2400" dirty="0" err="1" smtClean="0"/>
                  <a:t>Mn</a:t>
                </a:r>
                <a:r>
                  <a:rPr lang="en-US" sz="2400" dirty="0" smtClean="0"/>
                  <a:t> impurities this method is preferred</a:t>
                </a:r>
              </a:p>
              <a:p>
                <a:pPr algn="just"/>
                <a:r>
                  <a:rPr lang="en-US" sz="2400" dirty="0" smtClean="0"/>
                  <a:t>Cast iron is free from phosphorous and sulphur impurities</a:t>
                </a:r>
              </a:p>
              <a:p>
                <a:pPr algn="just"/>
                <a:r>
                  <a:rPr lang="en-US" sz="2400" dirty="0" smtClean="0"/>
                  <a:t>Interior is lined with SiO</a:t>
                </a:r>
                <a:r>
                  <a:rPr lang="en-US" sz="2400" baseline="-25000" dirty="0" smtClean="0"/>
                  <a:t>2</a:t>
                </a:r>
              </a:p>
              <a:p>
                <a:pPr algn="just"/>
                <a:r>
                  <a:rPr lang="en-US" sz="2400" dirty="0" smtClean="0"/>
                  <a:t>Converter is charged with cast iron and hot air is blown from the bottom</a:t>
                </a:r>
              </a:p>
              <a:p>
                <a:pPr algn="just"/>
                <a:r>
                  <a:rPr lang="en-US" sz="2400" dirty="0" smtClean="0"/>
                  <a:t>Si and </a:t>
                </a:r>
                <a:r>
                  <a:rPr lang="en-US" sz="2400" dirty="0" err="1" smtClean="0"/>
                  <a:t>Mn</a:t>
                </a:r>
                <a:r>
                  <a:rPr lang="en-US" sz="2400" dirty="0" smtClean="0"/>
                  <a:t> impurities react with oxygen and form their respective oxides and further they for the slag which is eliminated to get steel</a:t>
                </a:r>
              </a:p>
              <a:p>
                <a:pPr algn="just"/>
                <a:endParaRPr lang="en-US" sz="24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 algn="just">
                  <a:buNone/>
                </a:pPr>
                <a:r>
                  <a:rPr lang="en-US" sz="2400" dirty="0" smtClean="0"/>
                  <a:t> 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𝑀𝑛𝑂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𝑀𝑛𝑂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𝑠𝑙𝑎𝑔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Some carbon dissolves in molten metal to form steel and rest is oxidized to CO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838201"/>
                <a:ext cx="8915400" cy="5287964"/>
              </a:xfrm>
              <a:blipFill rotWithShape="0">
                <a:blip r:embed="rId2"/>
                <a:stretch>
                  <a:fillRect l="-1025" t="-923" r="-1025" b="-12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4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Production of </a:t>
            </a:r>
            <a:r>
              <a:rPr lang="en-US" sz="3200" b="1" dirty="0" smtClean="0">
                <a:solidFill>
                  <a:srgbClr val="00B0F0"/>
                </a:solidFill>
              </a:rPr>
              <a:t>Steel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838201"/>
                <a:ext cx="8915400" cy="5287964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400" b="1" dirty="0" smtClean="0"/>
                  <a:t>Basic </a:t>
                </a:r>
                <a:r>
                  <a:rPr lang="en-US" sz="2400" b="1" dirty="0"/>
                  <a:t>Bessemer’s process: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If phosphorous impurity is present this method is preferred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Interior is lined with </a:t>
                </a:r>
                <a:r>
                  <a:rPr lang="en-US" sz="2400" dirty="0" err="1" smtClean="0"/>
                  <a:t>CaO</a:t>
                </a:r>
                <a:r>
                  <a:rPr lang="en-US" sz="2400" dirty="0" smtClean="0"/>
                  <a:t> (lime)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Phosphorous is oxidized to its oxide and the converted as slag and removed to get pure steel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𝐶𝑎𝑂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𝑠𝑙𝑎𝑔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Finally the converter is tilted and molten steel is poured out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It is quick  and inexpensive process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838201"/>
                <a:ext cx="8915400" cy="5287964"/>
              </a:xfrm>
              <a:blipFill rotWithShape="0">
                <a:blip r:embed="rId2"/>
                <a:stretch>
                  <a:fillRect l="-1025" t="-923" r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49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Production of </a:t>
            </a:r>
            <a:r>
              <a:rPr lang="en-US" sz="3200" b="1" dirty="0" smtClean="0">
                <a:solidFill>
                  <a:srgbClr val="00B0F0"/>
                </a:solidFill>
              </a:rPr>
              <a:t>Steel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14401"/>
            <a:ext cx="8915400" cy="521176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Open-hearth process:</a:t>
            </a:r>
          </a:p>
          <a:p>
            <a:pPr algn="just"/>
            <a:r>
              <a:rPr lang="en-US" sz="2400" dirty="0" smtClean="0"/>
              <a:t>Open hearth furnace is used to produce steel where hot air/gases are coming from the bottom and the heat is utilized by the furnace</a:t>
            </a:r>
          </a:p>
          <a:p>
            <a:pPr algn="just"/>
            <a:r>
              <a:rPr lang="en-US" sz="2400" dirty="0"/>
              <a:t>C</a:t>
            </a:r>
            <a:r>
              <a:rPr lang="en-US" sz="2400" dirty="0" smtClean="0"/>
              <a:t>harge consists of cast or pig iron, scrap iron and </a:t>
            </a:r>
            <a:r>
              <a:rPr lang="en-US" sz="2400" dirty="0" err="1" smtClean="0"/>
              <a:t>haematite</a:t>
            </a:r>
            <a:r>
              <a:rPr lang="en-US" sz="2400" dirty="0" smtClean="0"/>
              <a:t> ore</a:t>
            </a:r>
          </a:p>
          <a:p>
            <a:pPr algn="just"/>
            <a:r>
              <a:rPr lang="en-US" sz="2400" dirty="0" smtClean="0"/>
              <a:t>Charge is melted by heating with the hot air &amp; burning gaseous fuels</a:t>
            </a:r>
          </a:p>
          <a:p>
            <a:pPr algn="just"/>
            <a:r>
              <a:rPr lang="en-US" sz="2400" dirty="0"/>
              <a:t>Oxidized </a:t>
            </a:r>
            <a:r>
              <a:rPr lang="en-US" sz="2400" dirty="0" smtClean="0"/>
              <a:t>impurities form the slag which can be removed</a:t>
            </a:r>
            <a:endParaRPr lang="en-US" sz="2400" dirty="0"/>
          </a:p>
        </p:txBody>
      </p:sp>
      <p:pic>
        <p:nvPicPr>
          <p:cNvPr id="5122" name="Picture 2" descr="Image result for siemens martins  process for steel produc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 bwMode="auto">
          <a:xfrm>
            <a:off x="2514600" y="3794760"/>
            <a:ext cx="5314950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2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Production of </a:t>
            </a:r>
            <a:r>
              <a:rPr lang="en-US" sz="3200" b="1" dirty="0" smtClean="0">
                <a:solidFill>
                  <a:srgbClr val="00B0F0"/>
                </a:solidFill>
              </a:rPr>
              <a:t>Steel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914401"/>
                <a:ext cx="8915400" cy="5211764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400" b="1" dirty="0" smtClean="0"/>
                  <a:t>Acidic process:</a:t>
                </a:r>
              </a:p>
              <a:p>
                <a:pPr algn="just"/>
                <a:r>
                  <a:rPr lang="en-US" sz="2400" dirty="0" smtClean="0"/>
                  <a:t>Furnace hearth is lined with SiO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 and charge consists of impurities like Si and </a:t>
                </a:r>
                <a:r>
                  <a:rPr lang="en-US" sz="2400" dirty="0" err="1" smtClean="0"/>
                  <a:t>Mn</a:t>
                </a:r>
                <a:endParaRPr lang="en-US" sz="2400" dirty="0" smtClean="0"/>
              </a:p>
              <a:p>
                <a:pPr marL="0" indent="0" algn="just">
                  <a:buNone/>
                </a:pPr>
                <a:r>
                  <a:rPr lang="en-US" sz="2400" b="0" dirty="0" smtClean="0"/>
                  <a:t>		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+3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→4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 algn="just">
                  <a:buNone/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+3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→2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𝑀𝑛𝑂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just">
                  <a:buNone/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𝑀𝑛𝑂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𝑀𝑛𝑆𝑖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𝑠𝑙𝑎𝑔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algn="just"/>
                <a:endParaRPr lang="en-US" sz="2400" dirty="0" smtClean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sz="2400" dirty="0" smtClean="0"/>
                  <a:t>Slag is removed and pure steel is obtained</a:t>
                </a:r>
              </a:p>
              <a:p>
                <a:pPr algn="just"/>
                <a:r>
                  <a:rPr lang="en-US" sz="2400" dirty="0" smtClean="0"/>
                  <a:t>If any excess impurities like sulphur or carbon is present they are oxidized to their respective oxides and eliminated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914401"/>
                <a:ext cx="8915400" cy="5211764"/>
              </a:xfrm>
              <a:blipFill rotWithShape="0">
                <a:blip r:embed="rId2"/>
                <a:stretch>
                  <a:fillRect l="-1025" t="-936" r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26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12718</TotalTime>
  <Words>1013</Words>
  <Application>Microsoft Office PowerPoint</Application>
  <PresentationFormat>A4 Paper (210x297 mm)</PresentationFormat>
  <Paragraphs>178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FSH</vt:lpstr>
      <vt:lpstr>Lecture No. 33 Metallurgy </vt:lpstr>
      <vt:lpstr>Steel </vt:lpstr>
      <vt:lpstr>Varieties of steel</vt:lpstr>
      <vt:lpstr>Varieties of steel</vt:lpstr>
      <vt:lpstr>Production of Steel</vt:lpstr>
      <vt:lpstr>Production of Steel</vt:lpstr>
      <vt:lpstr>Production of Steel</vt:lpstr>
      <vt:lpstr>Production of Steel</vt:lpstr>
      <vt:lpstr>Production of Steel</vt:lpstr>
      <vt:lpstr>Production of Steel</vt:lpstr>
      <vt:lpstr>Comparison of Bessemer &amp; Open Hearth Processes </vt:lpstr>
      <vt:lpstr>Properties of Steel</vt:lpstr>
      <vt:lpstr>Properties of Steel</vt:lpstr>
      <vt:lpstr>Uses of Steel</vt:lpstr>
      <vt:lpstr>Uses of Steel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Manikanda</cp:lastModifiedBy>
  <cp:revision>1644</cp:revision>
  <dcterms:created xsi:type="dcterms:W3CDTF">2006-08-16T00:00:00Z</dcterms:created>
  <dcterms:modified xsi:type="dcterms:W3CDTF">2017-07-17T11:59:53Z</dcterms:modified>
</cp:coreProperties>
</file>