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A00"/>
    <a:srgbClr val="0000FF"/>
    <a:srgbClr val="F3A10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43" autoAdjust="0"/>
    <p:restoredTop sz="85804" autoAdjust="0"/>
  </p:normalViewPr>
  <p:slideViewPr>
    <p:cSldViewPr>
      <p:cViewPr varScale="1">
        <p:scale>
          <a:sx n="64" d="100"/>
          <a:sy n="64" d="100"/>
        </p:scale>
        <p:origin x="1692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1A58766-E128-4BD9-A1EE-C837C6758CFF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E15637-98F7-494C-9CBB-7FD8883CD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80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785C58-A3F2-4270-8F90-CDFDA621C729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F2A616-5863-4497-A503-97BD13528A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44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E6F69D-3BCB-43C2-9F53-6D157A1F5CE5}" type="slidenum">
              <a:rPr 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12590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http://www.slideshare.net/biochem/colorimeter-ppt-biochemistry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90D0B03-3905-486D-B15A-2AC96FA5DF2E}" type="slidenum">
              <a:rPr 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463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9D9C8F-68BA-4A83-B206-56916273A33F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6264C7-C983-49DA-95E2-9C2A9F3004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8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19820-38D9-421D-881B-22A60CF3AF5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E46EDA-C087-47BF-81DA-0F8DAE36C7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9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1D5C1D-0000-44E3-A4A3-27E659E09EF0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EDF93C-A8E3-4597-BA71-1582E9F75D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2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0DA7081-F16C-4152-8D6E-ADFE983685E5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81A714-7D3A-4A24-9FC1-EB83DC8A1CA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D19F909-8DAD-4B7D-B4AD-618B2A582A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2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10F037-1E77-449E-BB07-D0C80D3A2771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FECE93-CC22-4A64-BBD1-334C9CFBF3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0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E0963E-D3A6-4213-A721-DFC154D2B9E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DCFDD0-FFE3-40A2-9155-2647746DB5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1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F20CB9-1E55-406F-93B0-8397169AEA8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69DDED-92E9-4D54-8A0C-B0C30DD7D2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6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8FDAB21-3F5E-4368-A37C-7D5B0C4E6A9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F5D42-0E62-4D1F-AB1C-BEFF4F4B94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2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81198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38435BC-789B-4652-AB85-BFAAB49EDED6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53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D14707-4C93-4C87-BC62-6F58979C58D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7084C7-F742-46F8-AA6D-8AED6032B5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7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9CF1965-5B3F-488B-B801-5B8BA0EBE2F6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6F4210-70DE-47BA-A31D-3E60EB9BC7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5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51863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9" y="6655158"/>
            <a:ext cx="2921358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Science and Humanities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81727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7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37" r:id="rId12"/>
  </p:sldLayoutIdLst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6629400" cy="1143000"/>
          </a:xfrm>
        </p:spPr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Lecture No</a:t>
            </a:r>
            <a:r>
              <a:rPr lang="en-IN" sz="3200" b="1" dirty="0">
                <a:solidFill>
                  <a:srgbClr val="00B0F0"/>
                </a:solidFill>
              </a:rPr>
              <a:t>. </a:t>
            </a:r>
            <a:r>
              <a:rPr lang="en-IN" sz="3200" b="1" dirty="0" smtClean="0">
                <a:solidFill>
                  <a:srgbClr val="00B0F0"/>
                </a:solidFill>
              </a:rPr>
              <a:t>35</a:t>
            </a:r>
            <a:r>
              <a:rPr lang="en-IN" sz="3200" b="1" dirty="0">
                <a:solidFill>
                  <a:srgbClr val="00B0F0"/>
                </a:solidFill>
              </a:rPr>
              <a:t/>
            </a:r>
            <a:br>
              <a:rPr lang="en-IN" sz="3200" b="1" dirty="0">
                <a:solidFill>
                  <a:srgbClr val="00B0F0"/>
                </a:solidFill>
              </a:rPr>
            </a:br>
            <a:r>
              <a:rPr lang="en-IN" sz="3200" b="1" dirty="0" smtClean="0">
                <a:solidFill>
                  <a:srgbClr val="00B0F0"/>
                </a:solidFill>
              </a:rPr>
              <a:t>Instrumental Methods of Analysis</a:t>
            </a: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/>
              <a:t/>
            </a:r>
            <a:br>
              <a:rPr lang="en-IN" sz="3200" b="1" dirty="0"/>
            </a:b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4525963"/>
          </a:xfrm>
        </p:spPr>
        <p:txBody>
          <a:bodyPr/>
          <a:lstStyle/>
          <a:p>
            <a:pPr>
              <a:buNone/>
            </a:pPr>
            <a:r>
              <a:rPr lang="en-IN" sz="2800" dirty="0" smtClean="0"/>
              <a:t>At the end of this lecture, students will be able to:</a:t>
            </a:r>
          </a:p>
          <a:p>
            <a:endParaRPr lang="en-IN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State Beer-Lambert’s law and its application in </a:t>
            </a:r>
            <a:r>
              <a:rPr lang="en-US" sz="2400" dirty="0" err="1" smtClean="0"/>
              <a:t>colorimetry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Explain the observed spectra of colored solutions with reference to standard </a:t>
            </a:r>
            <a:r>
              <a:rPr lang="en-US" sz="2400" dirty="0" err="1" smtClean="0"/>
              <a:t>spectrophotometric</a:t>
            </a:r>
            <a:r>
              <a:rPr lang="en-US" sz="2400" dirty="0" smtClean="0"/>
              <a:t> chart 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Determine the concentration of an unknown colored solution using colorimetric data </a:t>
            </a:r>
          </a:p>
          <a:p>
            <a:pPr>
              <a:buNone/>
            </a:pPr>
            <a:r>
              <a:rPr lang="en-IN" sz="2400" dirty="0" smtClean="0"/>
              <a:t> </a:t>
            </a:r>
          </a:p>
          <a:p>
            <a:endParaRPr lang="en-IN" sz="2400" dirty="0" smtClean="0"/>
          </a:p>
          <a:p>
            <a:pPr lvl="1">
              <a:buNone/>
            </a:pPr>
            <a:endParaRPr lang="en-IN" sz="2000" dirty="0" smtClean="0"/>
          </a:p>
          <a:p>
            <a:pPr lvl="1"/>
            <a:endParaRPr lang="en-IN" sz="2000" dirty="0"/>
          </a:p>
          <a:p>
            <a:pPr marL="457200" lvl="1" indent="0">
              <a:buNone/>
            </a:pPr>
            <a:endParaRPr lang="en-IN" sz="2000" dirty="0" smtClean="0"/>
          </a:p>
          <a:p>
            <a:pPr lvl="1"/>
            <a:endParaRPr lang="en-IN" sz="2000" dirty="0" smtClean="0"/>
          </a:p>
          <a:p>
            <a:pPr lvl="1"/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159466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59" y="457200"/>
            <a:ext cx="8657081" cy="594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14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b="1" dirty="0" smtClean="0">
                <a:solidFill>
                  <a:srgbClr val="00B0F0"/>
                </a:solidFill>
              </a:rPr>
              <a:t>Colorimeter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9144000" cy="5105400"/>
          </a:xfrm>
        </p:spPr>
        <p:txBody>
          <a:bodyPr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Colored  solutions have the property of absorbing certain wave length of light when a monochromatic light is passed through them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Amount of light absorbed or transmitted by a colored solution is in accordance with two laws: </a:t>
            </a:r>
            <a:r>
              <a:rPr lang="en-US" sz="2400" dirty="0" smtClean="0">
                <a:solidFill>
                  <a:srgbClr val="FF3300"/>
                </a:solidFill>
              </a:rPr>
              <a:t>Beer’s law and Lambert’s law</a:t>
            </a:r>
          </a:p>
          <a:p>
            <a:pPr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Lambert’s law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Amount of light transmitted </a:t>
            </a:r>
            <a:r>
              <a:rPr lang="en-US" sz="2400" dirty="0" smtClean="0">
                <a:solidFill>
                  <a:srgbClr val="FF3300"/>
                </a:solidFill>
              </a:rPr>
              <a:t>decreases exponentially </a:t>
            </a:r>
            <a:r>
              <a:rPr lang="en-US" sz="2400" dirty="0" smtClean="0"/>
              <a:t>with increase in path length (diameter) of the cuvette or thickness of colored solution through which light passes.</a:t>
            </a:r>
          </a:p>
          <a:p>
            <a:pPr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Beer’s law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When a monochromatic light passes through a colored solution, amount of light transmitted </a:t>
            </a:r>
            <a:r>
              <a:rPr lang="en-US" sz="2400" dirty="0" smtClean="0">
                <a:solidFill>
                  <a:srgbClr val="FF3300"/>
                </a:solidFill>
              </a:rPr>
              <a:t>decreases exponentially </a:t>
            </a:r>
            <a:r>
              <a:rPr lang="en-US" sz="2400" dirty="0" smtClean="0"/>
              <a:t>with increase with increase in concentration of the solution</a:t>
            </a:r>
          </a:p>
        </p:txBody>
      </p:sp>
    </p:spTree>
    <p:extLst>
      <p:ext uri="{BB962C8B-B14F-4D97-AF65-F5344CB8AC3E}">
        <p14:creationId xmlns:p14="http://schemas.microsoft.com/office/powerpoint/2010/main" val="381265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330200" y="228600"/>
            <a:ext cx="89154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b="1" smtClean="0">
                <a:solidFill>
                  <a:srgbClr val="00B0F0"/>
                </a:solidFill>
              </a:rPr>
              <a:t>Colorimeter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265238"/>
            <a:ext cx="9067800" cy="452596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Beer-Lambert’s law</a:t>
            </a:r>
            <a:r>
              <a:rPr lang="en-US" sz="2400" dirty="0" smtClean="0"/>
              <a:t>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2400" dirty="0" smtClean="0"/>
              <a:t>Amount of light transmitted through a colored </a:t>
            </a:r>
            <a:r>
              <a:rPr lang="en-US" sz="2400" dirty="0" smtClean="0">
                <a:solidFill>
                  <a:srgbClr val="FF3300"/>
                </a:solidFill>
              </a:rPr>
              <a:t>solution decreases exponentially </a:t>
            </a:r>
            <a:r>
              <a:rPr lang="en-US" sz="2400" dirty="0" smtClean="0"/>
              <a:t>with increase in </a:t>
            </a:r>
            <a:r>
              <a:rPr lang="en-US" sz="2400" dirty="0" err="1" smtClean="0"/>
              <a:t>Conc</a:t>
            </a:r>
            <a:r>
              <a:rPr lang="en-US" sz="2400" dirty="0" smtClean="0"/>
              <a:t> of the colored and increase in path length of cuvette or thickness of the colored solution</a:t>
            </a:r>
            <a:br>
              <a:rPr lang="en-US" sz="2400" dirty="0" smtClean="0"/>
            </a:br>
            <a:r>
              <a:rPr lang="en-US" sz="2400" dirty="0" smtClean="0"/>
              <a:t>                 A = </a:t>
            </a:r>
            <a:r>
              <a:rPr lang="en-US" sz="2400" dirty="0" err="1" smtClean="0"/>
              <a:t>ЄCt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Where ‘A’ is absorbance, ‘C’ is concentration, ‘t’ is thickness and ‘Є’ is a constant called </a:t>
            </a:r>
            <a:r>
              <a:rPr lang="en-US" sz="2400" dirty="0" smtClean="0">
                <a:solidFill>
                  <a:srgbClr val="FF3300"/>
                </a:solidFill>
              </a:rPr>
              <a:t>molar extinction coefficient</a:t>
            </a:r>
            <a:r>
              <a:rPr lang="en-US" sz="2400" dirty="0" smtClean="0"/>
              <a:t>. 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2400" dirty="0" smtClean="0"/>
              <a:t>Є is constant for a given substance (</a:t>
            </a:r>
            <a:r>
              <a:rPr lang="en-US" sz="2400" dirty="0" smtClean="0">
                <a:solidFill>
                  <a:srgbClr val="FF0000"/>
                </a:solidFill>
              </a:rPr>
              <a:t>it’s the absorbance of 1 mole solution of 1cm thickness</a:t>
            </a:r>
            <a:r>
              <a:rPr lang="en-US" sz="2400" dirty="0" smtClean="0"/>
              <a:t>)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2400" dirty="0" smtClean="0"/>
              <a:t>Absorbance A of a medium is defined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 smtClean="0"/>
              <a:t>		A = -log</a:t>
            </a:r>
            <a:r>
              <a:rPr lang="en-US" sz="2400" baseline="-25000" dirty="0" smtClean="0"/>
              <a:t>10</a:t>
            </a:r>
            <a:r>
              <a:rPr lang="en-US" sz="2400" dirty="0" smtClean="0"/>
              <a:t>T = log</a:t>
            </a:r>
            <a:r>
              <a:rPr lang="en-US" sz="2400" baseline="-25000" dirty="0" smtClean="0"/>
              <a:t>10</a:t>
            </a:r>
            <a:r>
              <a:rPr lang="en-US" sz="2400" dirty="0" smtClean="0"/>
              <a:t>P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/P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sz="2400" dirty="0" smtClean="0"/>
          </a:p>
        </p:txBody>
      </p:sp>
      <p:grpSp>
        <p:nvGrpSpPr>
          <p:cNvPr id="29700" name="Group 15"/>
          <p:cNvGrpSpPr>
            <a:grpSpLocks/>
          </p:cNvGrpSpPr>
          <p:nvPr/>
        </p:nvGrpSpPr>
        <p:grpSpPr bwMode="auto">
          <a:xfrm>
            <a:off x="6370839" y="4341812"/>
            <a:ext cx="3054350" cy="2135188"/>
            <a:chOff x="992" y="2304"/>
            <a:chExt cx="2944" cy="1927"/>
          </a:xfrm>
        </p:grpSpPr>
        <p:sp>
          <p:nvSpPr>
            <p:cNvPr id="29703" name="Rectangle 4"/>
            <p:cNvSpPr>
              <a:spLocks noChangeArrowheads="1"/>
            </p:cNvSpPr>
            <p:nvPr/>
          </p:nvSpPr>
          <p:spPr bwMode="auto">
            <a:xfrm>
              <a:off x="2112" y="2640"/>
              <a:ext cx="672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>
              <a:off x="2976" y="3072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992" y="2579"/>
              <a:ext cx="800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800" b="1">
                  <a:latin typeface="Calibri" panose="020F0502020204030204" pitchFamily="34" charset="0"/>
                </a:rPr>
                <a:t>P</a:t>
              </a:r>
              <a:r>
                <a:rPr lang="en-US" sz="2800" b="1" baseline="-2500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29706" name="Text Box 10"/>
            <p:cNvSpPr txBox="1">
              <a:spLocks noChangeArrowheads="1"/>
            </p:cNvSpPr>
            <p:nvPr/>
          </p:nvSpPr>
          <p:spPr bwMode="auto">
            <a:xfrm>
              <a:off x="3312" y="2688"/>
              <a:ext cx="336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800" b="1">
                  <a:latin typeface="Calibri" panose="020F0502020204030204" pitchFamily="34" charset="0"/>
                </a:rPr>
                <a:t>P</a:t>
              </a:r>
              <a:endParaRPr lang="en-US" sz="2800" b="1" baseline="-25000">
                <a:latin typeface="Calibri" panose="020F0502020204030204" pitchFamily="34" charset="0"/>
              </a:endParaRPr>
            </a:p>
          </p:txBody>
        </p:sp>
        <p:sp>
          <p:nvSpPr>
            <p:cNvPr id="29707" name="Text Box 11"/>
            <p:cNvSpPr txBox="1">
              <a:spLocks noChangeArrowheads="1"/>
            </p:cNvSpPr>
            <p:nvPr/>
          </p:nvSpPr>
          <p:spPr bwMode="auto">
            <a:xfrm>
              <a:off x="2352" y="2304"/>
              <a:ext cx="336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Calibri" panose="020F0502020204030204" pitchFamily="34" charset="0"/>
                </a:rPr>
                <a:t>t</a:t>
              </a:r>
            </a:p>
          </p:txBody>
        </p:sp>
        <p:sp>
          <p:nvSpPr>
            <p:cNvPr id="29708" name="Text Box 12"/>
            <p:cNvSpPr txBox="1">
              <a:spLocks noChangeArrowheads="1"/>
            </p:cNvSpPr>
            <p:nvPr/>
          </p:nvSpPr>
          <p:spPr bwMode="auto">
            <a:xfrm>
              <a:off x="1632" y="3648"/>
              <a:ext cx="1906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>
                  <a:latin typeface="Calibri" panose="020F0502020204030204" pitchFamily="34" charset="0"/>
                </a:rPr>
                <a:t>Absorbing solution of </a:t>
              </a:r>
              <a:r>
                <a:rPr lang="en-US" b="1" dirty="0" err="1">
                  <a:latin typeface="Calibri" panose="020F0502020204030204" pitchFamily="34" charset="0"/>
                </a:rPr>
                <a:t>concentration</a:t>
              </a:r>
              <a:r>
                <a:rPr lang="en-US" dirty="0" err="1">
                  <a:latin typeface="Calibri" panose="020F0502020204030204" pitchFamily="34" charset="0"/>
                </a:rPr>
                <a:t>,</a:t>
              </a:r>
              <a:r>
                <a:rPr lang="en-US" b="1" dirty="0" err="1">
                  <a:latin typeface="Calibri" panose="020F0502020204030204" pitchFamily="34" charset="0"/>
                </a:rPr>
                <a:t>C</a:t>
              </a:r>
              <a:endParaRPr lang="en-US" b="1" baseline="-25000" dirty="0">
                <a:latin typeface="Calibri" panose="020F0502020204030204" pitchFamily="34" charset="0"/>
              </a:endParaRPr>
            </a:p>
          </p:txBody>
        </p:sp>
        <p:sp>
          <p:nvSpPr>
            <p:cNvPr id="29709" name="Line 13"/>
            <p:cNvSpPr>
              <a:spLocks noChangeShapeType="1"/>
            </p:cNvSpPr>
            <p:nvPr/>
          </p:nvSpPr>
          <p:spPr bwMode="auto">
            <a:xfrm>
              <a:off x="2544" y="24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0" name="Line 14"/>
            <p:cNvSpPr>
              <a:spLocks noChangeShapeType="1"/>
            </p:cNvSpPr>
            <p:nvPr/>
          </p:nvSpPr>
          <p:spPr bwMode="auto">
            <a:xfrm rot="10800000">
              <a:off x="2064" y="24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1" name="Line 8"/>
          <p:cNvSpPr>
            <a:spLocks noChangeShapeType="1"/>
          </p:cNvSpPr>
          <p:nvPr/>
        </p:nvSpPr>
        <p:spPr bwMode="auto">
          <a:xfrm>
            <a:off x="6191250" y="5029200"/>
            <a:ext cx="995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970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925" y="0"/>
            <a:ext cx="20415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07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eersl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033838"/>
            <a:ext cx="5943600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39738" y="1000125"/>
            <a:ext cx="9026525" cy="278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Transmittance</a:t>
            </a:r>
            <a:r>
              <a:rPr lang="en-US" sz="2400" dirty="0">
                <a:latin typeface="Times New Roman" panose="02020603050405020304" pitchFamily="18" charset="0"/>
              </a:rPr>
              <a:t> is given by the equation: 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T = I/I</a:t>
            </a:r>
            <a:r>
              <a:rPr lang="en-US" sz="2400" b="1" baseline="-25000" dirty="0">
                <a:solidFill>
                  <a:srgbClr val="3333FF"/>
                </a:solidFill>
                <a:latin typeface="Times New Roman" panose="02020603050405020304" pitchFamily="18" charset="0"/>
              </a:rPr>
              <a:t>o</a:t>
            </a:r>
          </a:p>
          <a:p>
            <a:pPr eaLnBrk="1" hangingPunct="1">
              <a:spcBef>
                <a:spcPct val="20000"/>
              </a:spcBef>
              <a:buClr>
                <a:srgbClr val="669900"/>
              </a:buClr>
              <a:buFont typeface="Wingdings" panose="05000000000000000000" pitchFamily="2" charset="2"/>
              <a:buNone/>
            </a:pPr>
            <a:r>
              <a:rPr lang="en-US" sz="2400" dirty="0">
                <a:latin typeface="Times New Roman" panose="02020603050405020304" pitchFamily="18" charset="0"/>
              </a:rPr>
              <a:t>	where I is the intensity of the light after it has gone </a:t>
            </a:r>
          </a:p>
          <a:p>
            <a:pPr eaLnBrk="1" hangingPunct="1">
              <a:spcBef>
                <a:spcPct val="20000"/>
              </a:spcBef>
              <a:buClr>
                <a:srgbClr val="669900"/>
              </a:buClr>
              <a:buFont typeface="Wingdings" panose="05000000000000000000" pitchFamily="2" charset="2"/>
              <a:buNone/>
            </a:pPr>
            <a:r>
              <a:rPr lang="en-US" sz="2400" dirty="0">
                <a:latin typeface="Times New Roman" panose="02020603050405020304" pitchFamily="18" charset="0"/>
              </a:rPr>
              <a:t>	through the sample &amp; I</a:t>
            </a:r>
            <a:r>
              <a:rPr lang="en-US" sz="2400" baseline="-25000" dirty="0">
                <a:latin typeface="Times New Roman" panose="02020603050405020304" pitchFamily="18" charset="0"/>
              </a:rPr>
              <a:t>o</a:t>
            </a:r>
            <a:r>
              <a:rPr lang="en-US" sz="2400" dirty="0">
                <a:latin typeface="Times New Roman" panose="02020603050405020304" pitchFamily="18" charset="0"/>
              </a:rPr>
              <a:t> is the initial light intensity.</a:t>
            </a:r>
          </a:p>
          <a:p>
            <a:pPr eaLnBrk="1" hangingPunct="1">
              <a:spcBef>
                <a:spcPct val="20000"/>
              </a:spcBef>
              <a:buClr>
                <a:srgbClr val="669900"/>
              </a:buClr>
              <a:buFont typeface="Wingdings" panose="05000000000000000000" pitchFamily="2" charset="2"/>
              <a:buNone/>
            </a:pPr>
            <a:endParaRPr lang="en-US" sz="1000" b="1" u="sng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669900"/>
              </a:buClr>
              <a:buFont typeface="Wingdings" panose="05000000000000000000" pitchFamily="2" charset="2"/>
              <a:buNone/>
            </a:pP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Absorbance</a:t>
            </a:r>
            <a:r>
              <a:rPr lang="en-US" sz="2400" dirty="0">
                <a:latin typeface="Times New Roman" panose="02020603050405020304" pitchFamily="18" charset="0"/>
              </a:rPr>
              <a:t> is related to the %T: </a:t>
            </a:r>
          </a:p>
          <a:p>
            <a:pPr algn="ctr" eaLnBrk="1" hangingPunct="1">
              <a:buClr>
                <a:srgbClr val="669900"/>
              </a:buClr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A = -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</a:rPr>
              <a:t>logT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= -log(I/ I</a:t>
            </a:r>
            <a:r>
              <a:rPr lang="en-US" sz="2400" b="1" baseline="-25000" dirty="0">
                <a:solidFill>
                  <a:srgbClr val="3333FF"/>
                </a:solidFill>
                <a:latin typeface="Times New Roman" panose="02020603050405020304" pitchFamily="18" charset="0"/>
              </a:rPr>
              <a:t>o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676400" y="200025"/>
            <a:ext cx="77390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sz="3200" b="1" dirty="0">
                <a:solidFill>
                  <a:srgbClr val="00B0F0"/>
                </a:solidFill>
                <a:latin typeface="+mn-lt"/>
              </a:rPr>
              <a:t>Transmittance is Related to Absorbance</a:t>
            </a:r>
          </a:p>
        </p:txBody>
      </p:sp>
    </p:spTree>
    <p:extLst>
      <p:ext uri="{BB962C8B-B14F-4D97-AF65-F5344CB8AC3E}">
        <p14:creationId xmlns:p14="http://schemas.microsoft.com/office/powerpoint/2010/main" val="1374611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29" descr="absca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2971800"/>
            <a:ext cx="8931275" cy="272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32"/>
          <p:cNvSpPr txBox="1">
            <a:spLocks noChangeArrowheads="1"/>
          </p:cNvSpPr>
          <p:nvPr/>
        </p:nvSpPr>
        <p:spPr bwMode="auto">
          <a:xfrm>
            <a:off x="301625" y="228600"/>
            <a:ext cx="9251950" cy="96996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Equation Summary</a:t>
            </a:r>
            <a:endParaRPr lang="en-US" sz="2400" u="sng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sz="8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</a:rPr>
              <a:t>T= (I/I</a:t>
            </a:r>
            <a:r>
              <a:rPr lang="en-US" sz="2400" baseline="-25000" dirty="0">
                <a:latin typeface="Times New Roman" panose="02020603050405020304" pitchFamily="18" charset="0"/>
              </a:rPr>
              <a:t>o</a:t>
            </a:r>
            <a:r>
              <a:rPr lang="en-US" sz="2400" dirty="0">
                <a:latin typeface="Times New Roman" panose="02020603050405020304" pitchFamily="18" charset="0"/>
              </a:rPr>
              <a:t>) = 10</a:t>
            </a:r>
            <a:r>
              <a:rPr lang="en-US" sz="2400" baseline="30000" dirty="0">
                <a:latin typeface="Times New Roman" panose="02020603050405020304" pitchFamily="18" charset="0"/>
              </a:rPr>
              <a:t>-A	</a:t>
            </a:r>
            <a:r>
              <a:rPr lang="en-US" sz="2400" dirty="0">
                <a:latin typeface="Times New Roman" panose="02020603050405020304" pitchFamily="18" charset="0"/>
              </a:rPr>
              <a:t>%T = (I/I</a:t>
            </a:r>
            <a:r>
              <a:rPr lang="en-US" sz="2400" baseline="-25000" dirty="0">
                <a:latin typeface="Times New Roman" panose="02020603050405020304" pitchFamily="18" charset="0"/>
              </a:rPr>
              <a:t>o</a:t>
            </a:r>
            <a:r>
              <a:rPr lang="en-US" sz="2400" dirty="0">
                <a:latin typeface="Times New Roman" panose="02020603050405020304" pitchFamily="18" charset="0"/>
              </a:rPr>
              <a:t>) x 100       A = -</a:t>
            </a:r>
            <a:r>
              <a:rPr lang="en-US" sz="2400" dirty="0" err="1">
                <a:latin typeface="Times New Roman" panose="02020603050405020304" pitchFamily="18" charset="0"/>
              </a:rPr>
              <a:t>logT</a:t>
            </a:r>
            <a:r>
              <a:rPr lang="en-US" sz="2400" dirty="0">
                <a:latin typeface="Times New Roman" panose="02020603050405020304" pitchFamily="18" charset="0"/>
              </a:rPr>
              <a:t> = log(1/T)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6" name="Text Box 1035"/>
          <p:cNvSpPr txBox="1">
            <a:spLocks noChangeArrowheads="1"/>
          </p:cNvSpPr>
          <p:nvPr/>
        </p:nvSpPr>
        <p:spPr bwMode="auto">
          <a:xfrm>
            <a:off x="1143000" y="5715000"/>
            <a:ext cx="8153400" cy="92392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Note the scale for Absorbance:</a:t>
            </a:r>
            <a:r>
              <a:rPr lang="en-US" dirty="0">
                <a:latin typeface="Times New Roman" panose="02020603050405020304" pitchFamily="18" charset="0"/>
              </a:rPr>
              <a:t>  9/10</a:t>
            </a:r>
            <a:r>
              <a:rPr lang="en-US" baseline="30000" dirty="0">
                <a:latin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</a:rPr>
              <a:t> of the scale is from 0-1 and 1/10</a:t>
            </a:r>
            <a:r>
              <a:rPr lang="en-US" baseline="30000" dirty="0">
                <a:latin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</a:rPr>
              <a:t> is from 1-2.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</a:rPr>
              <a:t>For this reason, the spectrometers have been calibrated in % Transmittance and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</a:rPr>
              <a:t>all readings will be taken in %Transmittance.</a:t>
            </a:r>
          </a:p>
        </p:txBody>
      </p:sp>
      <p:sp>
        <p:nvSpPr>
          <p:cNvPr id="7" name="Text Box 1036"/>
          <p:cNvSpPr txBox="1">
            <a:spLocks noChangeArrowheads="1"/>
          </p:cNvSpPr>
          <p:nvPr/>
        </p:nvSpPr>
        <p:spPr bwMode="auto">
          <a:xfrm>
            <a:off x="327025" y="1331913"/>
            <a:ext cx="92106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Sample Calculation</a:t>
            </a:r>
            <a:endParaRPr lang="en-US" sz="2400" u="sng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sz="8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</a:rPr>
              <a:t>If  %T = 95%,	then	       A = </a:t>
            </a:r>
            <a:r>
              <a:rPr lang="en-US" sz="2400" dirty="0" smtClean="0">
                <a:latin typeface="Times New Roman" panose="02020603050405020304" pitchFamily="18" charset="0"/>
              </a:rPr>
              <a:t>log(100/95</a:t>
            </a:r>
            <a:r>
              <a:rPr lang="en-US" sz="2400" dirty="0">
                <a:latin typeface="Times New Roman" panose="02020603050405020304" pitchFamily="18" charset="0"/>
              </a:rPr>
              <a:t>) = </a:t>
            </a:r>
            <a:r>
              <a:rPr lang="en-US" sz="2400" dirty="0" smtClean="0">
                <a:latin typeface="Times New Roman" panose="02020603050405020304" pitchFamily="18" charset="0"/>
              </a:rPr>
              <a:t>log(1</a:t>
            </a:r>
            <a:r>
              <a:rPr lang="en-US" sz="2400" dirty="0">
                <a:latin typeface="Times New Roman" panose="02020603050405020304" pitchFamily="18" charset="0"/>
              </a:rPr>
              <a:t>/.95) = </a:t>
            </a:r>
            <a:r>
              <a:rPr lang="en-US" sz="2400" dirty="0" smtClean="0">
                <a:latin typeface="Times New Roman" panose="02020603050405020304" pitchFamily="18" charset="0"/>
              </a:rPr>
              <a:t>log(1.0526)</a:t>
            </a:r>
            <a:endParaRPr 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Box 1037"/>
          <p:cNvSpPr txBox="1">
            <a:spLocks noChangeArrowheads="1"/>
          </p:cNvSpPr>
          <p:nvPr/>
        </p:nvSpPr>
        <p:spPr bwMode="auto">
          <a:xfrm>
            <a:off x="3687763" y="2374900"/>
            <a:ext cx="2195512" cy="4619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A = 0.02227</a:t>
            </a:r>
            <a:endParaRPr lang="en-US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744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uv-vis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22363"/>
            <a:ext cx="6697663" cy="169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586279" y="304513"/>
            <a:ext cx="27334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3200" b="1" dirty="0">
                <a:solidFill>
                  <a:srgbClr val="00B0F0"/>
                </a:solidFill>
              </a:rPr>
              <a:t>Construction</a:t>
            </a:r>
            <a:endParaRPr lang="en-US" sz="3200" b="1" dirty="0">
              <a:solidFill>
                <a:srgbClr val="00B0F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593724" y="2838680"/>
            <a:ext cx="8718550" cy="358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4320" indent="-274320" algn="just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Lamp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Times New Roman" pitchFamily="18" charset="0"/>
                <a:cs typeface="Arial" charset="0"/>
              </a:rPr>
              <a:t>emits all colors of light (i.e., white light).  </a:t>
            </a:r>
          </a:p>
          <a:p>
            <a:pPr marL="274320" indent="-274320" algn="just">
              <a:spcBef>
                <a:spcPts val="600"/>
              </a:spcBef>
              <a:buFont typeface="Arial" charset="0"/>
              <a:buChar char="•"/>
              <a:defRPr/>
            </a:pPr>
            <a:endParaRPr lang="en-US" sz="800" dirty="0">
              <a:latin typeface="Times New Roman" pitchFamily="18" charset="0"/>
              <a:cs typeface="Arial" charset="0"/>
            </a:endParaRPr>
          </a:p>
          <a:p>
            <a:pPr marL="274320" indent="-274320" algn="just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Monochromator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Times New Roman" pitchFamily="18" charset="0"/>
                <a:cs typeface="Arial" charset="0"/>
              </a:rPr>
              <a:t>selects </a:t>
            </a:r>
            <a:r>
              <a:rPr lang="en-US" sz="2400" b="1" dirty="0">
                <a:solidFill>
                  <a:srgbClr val="3333FF"/>
                </a:solidFill>
                <a:latin typeface="Times New Roman" pitchFamily="18" charset="0"/>
                <a:cs typeface="Arial" charset="0"/>
              </a:rPr>
              <a:t>one wavelength</a:t>
            </a:r>
            <a:r>
              <a:rPr lang="en-US" sz="2400" dirty="0">
                <a:latin typeface="Times New Roman" pitchFamily="18" charset="0"/>
                <a:cs typeface="Arial" charset="0"/>
              </a:rPr>
              <a:t> and that wavelength is sent through the sample.  </a:t>
            </a:r>
          </a:p>
          <a:p>
            <a:pPr marL="274320" indent="-274320" algn="just">
              <a:spcBef>
                <a:spcPts val="600"/>
              </a:spcBef>
              <a:buFont typeface="Arial" charset="0"/>
              <a:buChar char="•"/>
              <a:defRPr/>
            </a:pPr>
            <a:endParaRPr lang="en-US" sz="800" dirty="0">
              <a:latin typeface="Times New Roman" pitchFamily="18" charset="0"/>
              <a:cs typeface="Arial" charset="0"/>
            </a:endParaRPr>
          </a:p>
          <a:p>
            <a:pPr marL="274320" indent="-274320" algn="just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Detector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Times New Roman" pitchFamily="18" charset="0"/>
                <a:cs typeface="Arial" charset="0"/>
              </a:rPr>
              <a:t>detects the wavelength of light that has passed through the sample.</a:t>
            </a:r>
          </a:p>
          <a:p>
            <a:pPr marL="274320" indent="-274320" algn="just">
              <a:spcBef>
                <a:spcPts val="600"/>
              </a:spcBef>
              <a:buFont typeface="Arial" charset="0"/>
              <a:buChar char="•"/>
              <a:defRPr/>
            </a:pPr>
            <a:endParaRPr lang="en-US" sz="800" dirty="0">
              <a:latin typeface="Times New Roman" pitchFamily="18" charset="0"/>
              <a:cs typeface="Arial" charset="0"/>
            </a:endParaRPr>
          </a:p>
          <a:p>
            <a:pPr marL="274320" indent="-274320" algn="just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Amplifier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Times New Roman" pitchFamily="18" charset="0"/>
                <a:cs typeface="Arial" charset="0"/>
              </a:rPr>
              <a:t>increases the signal so that it is easier to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read </a:t>
            </a:r>
            <a:r>
              <a:rPr lang="en-US" sz="2400" dirty="0">
                <a:latin typeface="Times New Roman" pitchFamily="18" charset="0"/>
                <a:cs typeface="Arial" charset="0"/>
              </a:rPr>
              <a:t>against the background noise.</a:t>
            </a:r>
          </a:p>
        </p:txBody>
      </p:sp>
    </p:spTree>
    <p:extLst>
      <p:ext uri="{BB962C8B-B14F-4D97-AF65-F5344CB8AC3E}">
        <p14:creationId xmlns:p14="http://schemas.microsoft.com/office/powerpoint/2010/main" val="199187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600200" y="274638"/>
            <a:ext cx="60198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b="1" smtClean="0">
                <a:solidFill>
                  <a:srgbClr val="00B0F0"/>
                </a:solidFill>
              </a:rPr>
              <a:t>Working of colorimeter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09600" y="1219200"/>
            <a:ext cx="4044950" cy="487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sz="2400" dirty="0" smtClean="0"/>
              <a:t>Light from a light source passes through a Cuvette containing a solution sample </a:t>
            </a:r>
          </a:p>
          <a:p>
            <a:pPr algn="just" eaLnBrk="1" hangingPunct="1">
              <a:lnSpc>
                <a:spcPct val="80000"/>
              </a:lnSpc>
            </a:pPr>
            <a:endParaRPr lang="en-US" sz="2400" dirty="0" smtClean="0"/>
          </a:p>
          <a:p>
            <a:pPr algn="just" eaLnBrk="1" hangingPunct="1">
              <a:lnSpc>
                <a:spcPct val="80000"/>
              </a:lnSpc>
            </a:pPr>
            <a:r>
              <a:rPr lang="en-US" sz="2400" dirty="0" smtClean="0"/>
              <a:t>Some of the incoming light is absorbed by the solution</a:t>
            </a:r>
          </a:p>
          <a:p>
            <a:pPr algn="just" eaLnBrk="1" hangingPunct="1">
              <a:lnSpc>
                <a:spcPct val="80000"/>
              </a:lnSpc>
            </a:pPr>
            <a:endParaRPr lang="en-US" sz="2400" dirty="0" smtClean="0"/>
          </a:p>
          <a:p>
            <a:pPr algn="just" eaLnBrk="1" hangingPunct="1">
              <a:lnSpc>
                <a:spcPct val="80000"/>
              </a:lnSpc>
            </a:pPr>
            <a:r>
              <a:rPr lang="en-US" sz="2400" dirty="0" smtClean="0"/>
              <a:t>As a result, light of a lower intensity strikes a photodiode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14"/>
          <a:stretch>
            <a:fillRect/>
          </a:stretch>
        </p:blipFill>
        <p:spPr bwMode="auto">
          <a:xfrm>
            <a:off x="5613400" y="1143000"/>
            <a:ext cx="3467100" cy="182880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1" name="Picture 5" descr="beeranim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4800600"/>
            <a:ext cx="3302000" cy="1697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8997950" y="5181600"/>
            <a:ext cx="165100" cy="609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ar-SA">
              <a:latin typeface="Calibri" panose="020F0502020204030204" pitchFamily="34" charset="0"/>
            </a:endParaRPr>
          </a:p>
        </p:txBody>
      </p:sp>
      <p:pic>
        <p:nvPicPr>
          <p:cNvPr id="3482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3276600"/>
            <a:ext cx="4121150" cy="1244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4527639"/>
            <a:ext cx="2819401" cy="203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131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itl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b="1" smtClean="0">
                <a:solidFill>
                  <a:srgbClr val="00B0F0"/>
                </a:solidFill>
              </a:rPr>
              <a:t>Colorimetric estimation of copper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991600" cy="5105400"/>
          </a:xfrm>
        </p:spPr>
        <p:txBody>
          <a:bodyPr/>
          <a:lstStyle/>
          <a:p>
            <a:pPr algn="just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Colorimetric estimation of copper in given unknown solution</a:t>
            </a:r>
            <a:endParaRPr lang="en-US" sz="2400" dirty="0" smtClean="0">
              <a:solidFill>
                <a:srgbClr val="FF0000"/>
              </a:solidFill>
            </a:endParaRPr>
          </a:p>
          <a:p>
            <a:pPr algn="just"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Principle: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3300"/>
                </a:solidFill>
              </a:rPr>
              <a:t>absorbance of light </a:t>
            </a:r>
            <a:r>
              <a:rPr lang="en-US" sz="2400" dirty="0" smtClean="0"/>
              <a:t>of a particular wavelength by a substance in solution varies </a:t>
            </a:r>
            <a:r>
              <a:rPr lang="en-US" sz="2400" dirty="0" smtClean="0">
                <a:solidFill>
                  <a:srgbClr val="FF3300"/>
                </a:solidFill>
              </a:rPr>
              <a:t>directly </a:t>
            </a:r>
            <a:r>
              <a:rPr lang="en-US" sz="2400" dirty="0" smtClean="0"/>
              <a:t>with its concentration and the thickness of the solution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sz="2400" dirty="0" smtClean="0"/>
              <a:t>When the thickness of the medium is kept constant, the absorbance </a:t>
            </a:r>
            <a:r>
              <a:rPr lang="en-US" sz="2400" dirty="0" smtClean="0">
                <a:solidFill>
                  <a:srgbClr val="FF3300"/>
                </a:solidFill>
              </a:rPr>
              <a:t>directly </a:t>
            </a:r>
            <a:r>
              <a:rPr lang="en-US" sz="2400" dirty="0" smtClean="0"/>
              <a:t>depends upon the concentration</a:t>
            </a:r>
          </a:p>
          <a:p>
            <a:pPr algn="just"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Experimental procedure :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sz="2400" dirty="0" smtClean="0"/>
              <a:t>Pipette out 2,4,6,8 and 10 cm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of given copper sulphate solution into separate volumetric flasks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sz="2400" dirty="0" smtClean="0"/>
              <a:t>Add 2.5 cm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of ammonia to each of them and also into the </a:t>
            </a:r>
            <a:r>
              <a:rPr lang="en-US" sz="2400" dirty="0" smtClean="0">
                <a:solidFill>
                  <a:srgbClr val="FF3300"/>
                </a:solidFill>
              </a:rPr>
              <a:t>test solution </a:t>
            </a:r>
            <a:r>
              <a:rPr lang="en-US" sz="2400" dirty="0" smtClean="0"/>
              <a:t>of unknown concentration(ml) 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sz="2400" dirty="0" smtClean="0"/>
              <a:t>Make it up to the mark (25 cm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)and mix well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>
              <a:buFont typeface="Arial" charset="0"/>
              <a:buNone/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47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b="1" smtClean="0">
                <a:solidFill>
                  <a:srgbClr val="00B0F0"/>
                </a:solidFill>
              </a:rPr>
              <a:t>Colorimetric estimation of copper 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838200"/>
            <a:ext cx="9029700" cy="56388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charset="0"/>
              <a:buChar char="•"/>
              <a:defRPr/>
            </a:pPr>
            <a:endParaRPr lang="en-US" sz="2400" baseline="30000" dirty="0" smtClean="0"/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en-US" sz="2400" dirty="0" smtClean="0"/>
              <a:t>Measure the absorbance of each of these against blank solution (Only ammonia and water)</a:t>
            </a:r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en-US" sz="2400" dirty="0" smtClean="0"/>
              <a:t>Plot a graph of absorbance (OD) against volume </a:t>
            </a:r>
            <a:r>
              <a:rPr lang="en-US" sz="2400" i="1" dirty="0" smtClean="0"/>
              <a:t>I </a:t>
            </a:r>
            <a:r>
              <a:rPr lang="en-US" sz="2400" dirty="0" smtClean="0"/>
              <a:t>concentration of cupric ions and determine the concentration of copper in the test solution</a:t>
            </a:r>
          </a:p>
          <a:p>
            <a:pPr algn="just" eaLnBrk="1" hangingPunct="1"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Reaction</a:t>
            </a:r>
          </a:p>
          <a:p>
            <a:pPr algn="just" eaLnBrk="1" hangingPunct="1">
              <a:buFont typeface="Arial" charset="0"/>
              <a:buNone/>
              <a:defRPr/>
            </a:pPr>
            <a:r>
              <a:rPr lang="en-US" sz="2400" dirty="0" smtClean="0"/>
              <a:t>Cu</a:t>
            </a:r>
            <a:r>
              <a:rPr lang="en-US" sz="2400" baseline="30000" dirty="0" smtClean="0"/>
              <a:t>2+ </a:t>
            </a:r>
            <a:r>
              <a:rPr lang="en-US" sz="2400" dirty="0" smtClean="0"/>
              <a:t>(</a:t>
            </a:r>
            <a:r>
              <a:rPr lang="en-US" sz="2400" dirty="0" err="1" smtClean="0"/>
              <a:t>aq</a:t>
            </a:r>
            <a:r>
              <a:rPr lang="en-US" sz="2400" dirty="0" smtClean="0"/>
              <a:t>) + 4NH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(</a:t>
            </a:r>
            <a:r>
              <a:rPr lang="en-US" sz="2400" dirty="0" err="1" smtClean="0"/>
              <a:t>aq</a:t>
            </a:r>
            <a:r>
              <a:rPr lang="en-US" sz="2400" dirty="0" smtClean="0"/>
              <a:t>) → [Cu(NH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)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] </a:t>
            </a:r>
            <a:r>
              <a:rPr lang="en-US" sz="2400" baseline="30000" dirty="0" smtClean="0"/>
              <a:t>2+</a:t>
            </a:r>
            <a:r>
              <a:rPr lang="en-US" sz="2400" dirty="0" smtClean="0"/>
              <a:t> (</a:t>
            </a:r>
            <a:r>
              <a:rPr lang="en-US" sz="2400" dirty="0" err="1" smtClean="0"/>
              <a:t>aq</a:t>
            </a:r>
            <a:r>
              <a:rPr lang="en-US" sz="2400" dirty="0" smtClean="0"/>
              <a:t>)</a:t>
            </a:r>
          </a:p>
          <a:p>
            <a:pPr algn="just" eaLnBrk="1" hangingPunct="1">
              <a:buFont typeface="Arial" charset="0"/>
              <a:buNone/>
              <a:defRPr/>
            </a:pPr>
            <a:r>
              <a:rPr lang="en-US" sz="2800" baseline="30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Light blue </a:t>
            </a:r>
            <a:r>
              <a:rPr lang="en-US" sz="2800" baseline="30000" dirty="0" smtClean="0"/>
              <a:t>			</a:t>
            </a:r>
            <a:r>
              <a:rPr lang="en-US" sz="2800" baseline="30000" dirty="0" smtClean="0">
                <a:solidFill>
                  <a:srgbClr val="3366FF"/>
                </a:solidFill>
              </a:rPr>
              <a:t>Dark blue</a:t>
            </a:r>
          </a:p>
        </p:txBody>
      </p:sp>
      <p:pic>
        <p:nvPicPr>
          <p:cNvPr id="36868" name="rg_hi" descr="ANd9GcRF8EaStve-JXuxip_EmjQsQx_rK7OHnFzE1tkuksILFcacFMWU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708400"/>
            <a:ext cx="3276600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174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smtClean="0"/>
              <a:t>TABULATION AND CALCULATIONS: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 bwMode="auto">
          <a:xfrm>
            <a:off x="304800" y="1066800"/>
            <a:ext cx="89154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000" dirty="0" smtClean="0"/>
              <a:t>	Weight of copper sulphate </a:t>
            </a:r>
            <a:r>
              <a:rPr lang="en-US" sz="2000" dirty="0" err="1" smtClean="0"/>
              <a:t>pentahydrate</a:t>
            </a:r>
            <a:r>
              <a:rPr lang="en-US" sz="2000" dirty="0" smtClean="0"/>
              <a:t> present in 100 cm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 of the given solution = ‘X’ mg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000" dirty="0" smtClean="0"/>
              <a:t> 	Weight of CuSO</a:t>
            </a:r>
            <a:r>
              <a:rPr lang="en-US" sz="2000" baseline="-25000" dirty="0" smtClean="0"/>
              <a:t>4 </a:t>
            </a:r>
            <a:r>
              <a:rPr lang="en-US" sz="2000" dirty="0" smtClean="0"/>
              <a:t>.5H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O in 1 cm</a:t>
            </a:r>
            <a:r>
              <a:rPr lang="en-US" sz="2000" baseline="30000" dirty="0" smtClean="0"/>
              <a:t>3 </a:t>
            </a:r>
            <a:r>
              <a:rPr lang="en-US" sz="2000" dirty="0" smtClean="0"/>
              <a:t>of its solution = X/100 mg =…………………… = ‘Y’ mg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000" dirty="0" smtClean="0"/>
              <a:t> 	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000" dirty="0" smtClean="0"/>
              <a:t>	Weight of copper present in 1 cm</a:t>
            </a:r>
            <a:r>
              <a:rPr lang="en-US" sz="2000" baseline="30000" dirty="0" smtClean="0"/>
              <a:t>3 </a:t>
            </a:r>
            <a:r>
              <a:rPr lang="en-US" sz="2000" dirty="0" smtClean="0"/>
              <a:t>of its solution </a:t>
            </a:r>
          </a:p>
          <a:p>
            <a:pPr>
              <a:buFont typeface="Arial" panose="020B0604020202020204" pitchFamily="34" charset="0"/>
              <a:buNone/>
            </a:pPr>
            <a:endParaRPr lang="en-US" sz="2000" dirty="0" smtClean="0"/>
          </a:p>
          <a:p>
            <a:pPr>
              <a:buFont typeface="Arial" panose="020B0604020202020204" pitchFamily="34" charset="0"/>
              <a:buNone/>
            </a:pPr>
            <a:r>
              <a:rPr lang="en-US" sz="2000" dirty="0" smtClean="0"/>
              <a:t>		</a:t>
            </a:r>
          </a:p>
        </p:txBody>
      </p:sp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09800"/>
            <a:ext cx="297338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2895600"/>
            <a:ext cx="405447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371600" y="5791200"/>
            <a:ext cx="7848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600" b="1">
                <a:solidFill>
                  <a:srgbClr val="000000"/>
                </a:solidFill>
                <a:latin typeface="Calibri" panose="020F0502020204030204" pitchFamily="34" charset="0"/>
              </a:rPr>
              <a:t>REPORT: </a:t>
            </a:r>
            <a:endParaRPr lang="en-US" sz="1600"/>
          </a:p>
          <a:p>
            <a:pPr>
              <a:buFontTx/>
              <a:buChar char="•"/>
            </a:pPr>
            <a:r>
              <a:rPr lang="en-US" sz="1600">
                <a:solidFill>
                  <a:srgbClr val="000000"/>
                </a:solidFill>
                <a:latin typeface="Calibri" panose="020F0502020204030204" pitchFamily="34" charset="0"/>
              </a:rPr>
              <a:t>Volume of unknown solution = …. cm</a:t>
            </a:r>
            <a:r>
              <a:rPr lang="en-US" sz="1600" baseline="3000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  <a:endParaRPr lang="en-US" sz="1600">
              <a:solidFill>
                <a:srgbClr val="000000"/>
              </a:solidFill>
            </a:endParaRPr>
          </a:p>
          <a:p>
            <a:r>
              <a:rPr lang="en-US" sz="1600">
                <a:solidFill>
                  <a:srgbClr val="000000"/>
                </a:solidFill>
              </a:rPr>
              <a:t>Amount of copper in the given unknown solution = ………… mg</a:t>
            </a:r>
            <a:r>
              <a:rPr lang="en-US" sz="1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298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 descr="0101"/>
          <p:cNvSpPr>
            <a:spLocks noGrp="1" noChangeAspect="1" noChangeArrowheads="1"/>
          </p:cNvSpPr>
          <p:nvPr isPhoto="1"/>
        </p:nvSpPr>
        <p:spPr bwMode="auto">
          <a:xfrm>
            <a:off x="2895600" y="3766151"/>
            <a:ext cx="5029200" cy="209855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6019800"/>
            <a:ext cx="84201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smtClean="0"/>
              <a:t>Block diagram of an instrumental measurement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797511"/>
            <a:ext cx="88709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-274320" algn="just">
              <a:buClr>
                <a:schemeClr val="tx1"/>
              </a:buClr>
              <a:buSzPct val="150000"/>
              <a:buFontTx/>
              <a:buChar char="•"/>
              <a:defRPr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Classical Methods: </a:t>
            </a:r>
            <a:r>
              <a:rPr lang="en-US" sz="2400" dirty="0"/>
              <a:t>Wet chemical methods such as precipitation, extraction, distillation, boiling or melting points, gravimetric and titrimetric </a:t>
            </a:r>
            <a:r>
              <a:rPr lang="en-US" sz="2400" dirty="0" smtClean="0"/>
              <a:t>measurements</a:t>
            </a:r>
          </a:p>
          <a:p>
            <a:pPr marL="274320" lvl="1" indent="-274320" algn="just">
              <a:buClr>
                <a:schemeClr val="tx1"/>
              </a:buClr>
              <a:buSzPct val="150000"/>
              <a:buFontTx/>
              <a:buChar char="•"/>
              <a:defRPr/>
            </a:pPr>
            <a:endParaRPr lang="en-US" sz="2400" dirty="0" smtClean="0"/>
          </a:p>
          <a:p>
            <a:pPr marL="274320" lvl="1" indent="-274320" algn="just">
              <a:buClr>
                <a:schemeClr val="tx1"/>
              </a:buClr>
              <a:buSzPct val="150000"/>
              <a:buFontTx/>
              <a:buChar char="•"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Instrumental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Methods: </a:t>
            </a:r>
            <a:r>
              <a:rPr lang="en-US" sz="2400" dirty="0"/>
              <a:t>Analytical measurements (conductivity, electrode potential, light absorption or emission, mass-to-charge ratio, fluorescence etc.) are made using </a:t>
            </a:r>
            <a:r>
              <a:rPr lang="en-US" sz="2400" dirty="0" smtClean="0"/>
              <a:t>instrumentation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154115" y="181612"/>
            <a:ext cx="59279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rgbClr val="00B0F0"/>
                </a:solidFill>
                <a:latin typeface="+mj-lt"/>
              </a:rPr>
              <a:t>Instrumental Methods of Analysis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7810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 descr="col-bta_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524000"/>
            <a:ext cx="3233738" cy="3357563"/>
          </a:xfrm>
          <a:prstGeom prst="rect">
            <a:avLst/>
          </a:prstGeom>
          <a:noFill/>
          <a:ln w="571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15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95300" y="274638"/>
            <a:ext cx="8915400" cy="71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b="1" smtClean="0">
                <a:solidFill>
                  <a:srgbClr val="00B0F0"/>
                </a:solidFill>
              </a:rPr>
              <a:t>Colorimeter</a:t>
            </a:r>
            <a:endParaRPr lang="ar-SA" sz="3200" b="1" smtClean="0">
              <a:solidFill>
                <a:srgbClr val="00B0F0"/>
              </a:solidFill>
            </a:endParaRPr>
          </a:p>
        </p:txBody>
      </p:sp>
      <p:sp>
        <p:nvSpPr>
          <p:cNvPr id="34820" name="TextBox 3"/>
          <p:cNvSpPr txBox="1">
            <a:spLocks noChangeArrowheads="1"/>
          </p:cNvSpPr>
          <p:nvPr/>
        </p:nvSpPr>
        <p:spPr bwMode="auto">
          <a:xfrm>
            <a:off x="609600" y="1295400"/>
            <a:ext cx="49530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4320" indent="-274320">
              <a:spcBef>
                <a:spcPts val="600"/>
              </a:spcBef>
              <a:defRPr/>
            </a:pPr>
            <a:r>
              <a:rPr lang="en-US" sz="2400" dirty="0">
                <a:latin typeface="Calibri" pitchFamily="34" charset="0"/>
                <a:cs typeface="Arial" charset="0"/>
              </a:rPr>
              <a:t>Limitation of beers lamberts law</a:t>
            </a:r>
          </a:p>
          <a:p>
            <a:pPr marL="274320" indent="-274320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sz="2400" dirty="0">
                <a:latin typeface="Calibri" pitchFamily="34" charset="0"/>
                <a:cs typeface="Arial" charset="0"/>
              </a:rPr>
              <a:t>Applicable only for monochromatic light</a:t>
            </a:r>
          </a:p>
          <a:p>
            <a:pPr marL="274320" indent="-274320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sz="2400" dirty="0">
                <a:latin typeface="Calibri" pitchFamily="34" charset="0"/>
                <a:cs typeface="Arial" charset="0"/>
              </a:rPr>
              <a:t>Only dilute solution</a:t>
            </a:r>
          </a:p>
          <a:p>
            <a:pPr>
              <a:buFont typeface="Arial" charset="0"/>
              <a:buChar char="•"/>
              <a:defRPr/>
            </a:pPr>
            <a:endParaRPr lang="en-US" sz="2400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82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rgbClr val="00B0F0"/>
                </a:solidFill>
              </a:rPr>
              <a:t>Maintenance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Calibration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Adjustment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Replacement of burned-out lamp and photo detector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Electronic problems are rare 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77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921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Summary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915400" cy="4754568"/>
          </a:xfrm>
        </p:spPr>
        <p:txBody>
          <a:bodyPr/>
          <a:lstStyle/>
          <a:p>
            <a:pPr marL="457200" lvl="1" indent="0" algn="just">
              <a:buNone/>
            </a:pPr>
            <a:r>
              <a:rPr lang="en-US" sz="2400" dirty="0" smtClean="0"/>
              <a:t>Beer-Lambert’s law</a:t>
            </a:r>
          </a:p>
          <a:p>
            <a:pPr lvl="2" algn="just"/>
            <a:r>
              <a:rPr lang="en-US" dirty="0"/>
              <a:t>Amount of light transmitted through a colored </a:t>
            </a:r>
            <a:r>
              <a:rPr lang="en-US" dirty="0">
                <a:solidFill>
                  <a:srgbClr val="FF3300"/>
                </a:solidFill>
              </a:rPr>
              <a:t>solution decreases exponentially </a:t>
            </a:r>
            <a:r>
              <a:rPr lang="en-US" dirty="0"/>
              <a:t>with increase in </a:t>
            </a:r>
            <a:r>
              <a:rPr lang="en-US" dirty="0" err="1"/>
              <a:t>Conc</a:t>
            </a:r>
            <a:r>
              <a:rPr lang="en-US" dirty="0"/>
              <a:t> of the colored and increase in path length of cuvette or thickness of the colored </a:t>
            </a:r>
            <a:r>
              <a:rPr lang="en-US" dirty="0" smtClean="0"/>
              <a:t>solution</a:t>
            </a:r>
          </a:p>
          <a:p>
            <a:pPr marL="914400" lvl="2" indent="0" algn="just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 </a:t>
            </a:r>
            <a:r>
              <a:rPr lang="en-US" dirty="0" smtClean="0"/>
              <a:t>A=</a:t>
            </a:r>
            <a:r>
              <a:rPr lang="en-US" dirty="0" err="1" smtClean="0"/>
              <a:t>ЄCt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Determination of concentration of an unknown colored solution using colorimetric data </a:t>
            </a:r>
          </a:p>
          <a:p>
            <a:pPr algn="just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648200"/>
            <a:ext cx="8742578" cy="102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5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19204"/>
            <a:ext cx="8915400" cy="4525963"/>
          </a:xfrm>
        </p:spPr>
        <p:txBody>
          <a:bodyPr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Chemical analysis involves identifying and determining the percentage composition of sample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sz="2400" dirty="0" smtClean="0"/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Qualitative  determining what species are present</a:t>
            </a:r>
            <a:r>
              <a:rPr lang="tr-TR" sz="2400" dirty="0" smtClean="0"/>
              <a:t>?</a:t>
            </a:r>
            <a:endParaRPr lang="en-US" sz="2400" dirty="0" smtClean="0"/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Quantitative  determining how much of a species is present</a:t>
            </a:r>
            <a:r>
              <a:rPr lang="tr-TR" sz="2400" dirty="0" smtClean="0"/>
              <a:t>?</a:t>
            </a:r>
            <a:endParaRPr lang="en-US" sz="2400" dirty="0" smtClean="0"/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Sample under analysis is called analyte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Methods for quantitative are titrimetry (</a:t>
            </a:r>
            <a:r>
              <a:rPr lang="en-US" sz="2400" dirty="0" err="1" smtClean="0"/>
              <a:t>volumetry</a:t>
            </a:r>
            <a:r>
              <a:rPr lang="en-US" sz="2400" dirty="0" smtClean="0"/>
              <a:t>), gravimetry  and instrumental methods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54115" y="181612"/>
            <a:ext cx="59279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rgbClr val="00B0F0"/>
                </a:solidFill>
                <a:latin typeface="+mj-lt"/>
              </a:rPr>
              <a:t>Instrumental Methods of Analysis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890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838200"/>
            <a:ext cx="9410700" cy="4343400"/>
          </a:xfrm>
        </p:spPr>
        <p:txBody>
          <a:bodyPr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endParaRPr lang="en-US" sz="2400" dirty="0" smtClean="0"/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Estimation of quantity of substance either by volumetry or gravimetry will not give accurate result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Volumetry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sz="2400" dirty="0" smtClean="0"/>
              <a:t>  its not easy to get exact end point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Gravimetry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sz="2400" dirty="0" smtClean="0"/>
              <a:t> not easy to convert all ions or substance into precipitate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Instrumental: </a:t>
            </a:r>
            <a:r>
              <a:rPr lang="en-US" sz="2400" dirty="0" smtClean="0"/>
              <a:t>using a instruments to find quantity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sz="2400" dirty="0" smtClean="0"/>
          </a:p>
          <a:p>
            <a:pPr lvl="2" algn="just"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lvl="2" algn="just" eaLnBrk="1" fontAlgn="auto" hangingPunct="1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154115" y="181612"/>
            <a:ext cx="59279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rgbClr val="00B0F0"/>
                </a:solidFill>
                <a:latin typeface="+mj-lt"/>
              </a:rPr>
              <a:t>Instrumental Methods of Analysis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530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  <a:defRPr/>
            </a:pPr>
            <a:r>
              <a:rPr lang="en-US" sz="2800" dirty="0" smtClean="0">
                <a:solidFill>
                  <a:srgbClr val="00B050"/>
                </a:solidFill>
              </a:rPr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Principle</a:t>
            </a:r>
            <a:r>
              <a:rPr lang="en-US" sz="2400" dirty="0">
                <a:solidFill>
                  <a:srgbClr val="00B050"/>
                </a:solidFill>
              </a:rPr>
              <a:t>: 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just">
              <a:defRPr/>
            </a:pPr>
            <a:r>
              <a:rPr lang="en-US" sz="2400" dirty="0" smtClean="0"/>
              <a:t>An </a:t>
            </a:r>
            <a:r>
              <a:rPr lang="en-US" sz="2400" dirty="0"/>
              <a:t>analytical instrument  converts a property of a substance under investigation into an electric signal that can be measured by a suitable device</a:t>
            </a:r>
          </a:p>
          <a:p>
            <a:pPr lvl="2" algn="just">
              <a:defRPr/>
            </a:pPr>
            <a:r>
              <a:rPr lang="en-US" dirty="0"/>
              <a:t>Absorption of light</a:t>
            </a:r>
          </a:p>
          <a:p>
            <a:pPr lvl="2" algn="just">
              <a:defRPr/>
            </a:pPr>
            <a:r>
              <a:rPr lang="en-US" dirty="0"/>
              <a:t>Emission of light</a:t>
            </a:r>
          </a:p>
          <a:p>
            <a:pPr lvl="2" algn="just">
              <a:defRPr/>
            </a:pPr>
            <a:r>
              <a:rPr lang="en-US" dirty="0"/>
              <a:t>Changes in the concentration during redox and neutralization</a:t>
            </a:r>
          </a:p>
          <a:p>
            <a:pPr algn="just">
              <a:buNone/>
              <a:defRPr/>
            </a:pPr>
            <a:r>
              <a:rPr lang="en-US" sz="2400" dirty="0" smtClean="0"/>
              <a:t>	</a:t>
            </a:r>
          </a:p>
          <a:p>
            <a:pPr algn="just">
              <a:defRPr/>
            </a:pPr>
            <a:r>
              <a:rPr lang="en-US" sz="2400" dirty="0" smtClean="0"/>
              <a:t>Example </a:t>
            </a:r>
            <a:r>
              <a:rPr lang="en-US" sz="2400" dirty="0"/>
              <a:t>: </a:t>
            </a:r>
            <a:r>
              <a:rPr lang="en-US" sz="2400" dirty="0" err="1"/>
              <a:t>Colorimetry</a:t>
            </a:r>
            <a:r>
              <a:rPr lang="en-US" sz="2400" dirty="0"/>
              <a:t>, </a:t>
            </a:r>
            <a:r>
              <a:rPr lang="en-US" sz="2400" dirty="0" err="1"/>
              <a:t>potentiometry</a:t>
            </a:r>
            <a:r>
              <a:rPr lang="en-US" sz="2400" dirty="0"/>
              <a:t>, conductometry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4115" y="181612"/>
            <a:ext cx="59279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rgbClr val="00B0F0"/>
                </a:solidFill>
                <a:latin typeface="+mj-lt"/>
              </a:rPr>
              <a:t>Instrumental Methods of Analysis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4206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12" y="990600"/>
            <a:ext cx="9415463" cy="4740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54115" y="181612"/>
            <a:ext cx="59279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rgbClr val="00B0F0"/>
                </a:solidFill>
                <a:latin typeface="+mj-lt"/>
              </a:rPr>
              <a:t>Instrumental Methods of Analysis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830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b="1" dirty="0" smtClean="0">
                <a:solidFill>
                  <a:srgbClr val="00B0F0"/>
                </a:solidFill>
              </a:rPr>
              <a:t>Colorimeter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915400" cy="3581400"/>
          </a:xfrm>
        </p:spPr>
        <p:txBody>
          <a:bodyPr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Most common analytical technique used in biochemical estimation in clinical laboratory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Involves the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quantitative </a:t>
            </a:r>
            <a:r>
              <a:rPr lang="en-US" sz="2400" dirty="0" smtClean="0"/>
              <a:t>estimation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Substance to be estimated should be colored or it should be capable of forming colored complex by the addition of reagents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Colored substance absorb light in relation to their color intensity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Color intensity will be proportional to the conc. of colored substance</a:t>
            </a:r>
          </a:p>
        </p:txBody>
      </p:sp>
      <p:pic>
        <p:nvPicPr>
          <p:cNvPr id="24580" name="Content Placeholder 3" descr="microprocessor-photo-colorimeter-FP-115549[1]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14800"/>
            <a:ext cx="3124200" cy="238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012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487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b="1" smtClean="0">
                <a:solidFill>
                  <a:srgbClr val="00B0F0"/>
                </a:solidFill>
              </a:rPr>
              <a:t>Electromagnetic spectrum</a:t>
            </a:r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8610600" cy="5483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27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b="1" dirty="0" smtClean="0">
                <a:solidFill>
                  <a:srgbClr val="00B0F0"/>
                </a:solidFill>
              </a:rPr>
              <a:t>Colorimeter</a:t>
            </a:r>
            <a:endParaRPr lang="en-US" sz="3200" dirty="0" smtClean="0"/>
          </a:p>
        </p:txBody>
      </p:sp>
      <p:pic>
        <p:nvPicPr>
          <p:cNvPr id="2662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6025" y="2153444"/>
            <a:ext cx="4933950" cy="3419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8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ICY504 Session 6A</Template>
  <TotalTime>12718</TotalTime>
  <Words>848</Words>
  <Application>Microsoft Office PowerPoint</Application>
  <PresentationFormat>A4 Paper (210x297 mm)</PresentationFormat>
  <Paragraphs>147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FSH</vt:lpstr>
      <vt:lpstr>Lecture No. 35 Instrumental Methods of Analysis    </vt:lpstr>
      <vt:lpstr>Block diagram of an instrumental measurement</vt:lpstr>
      <vt:lpstr>PowerPoint Presentation</vt:lpstr>
      <vt:lpstr>PowerPoint Presentation</vt:lpstr>
      <vt:lpstr>PowerPoint Presentation</vt:lpstr>
      <vt:lpstr>PowerPoint Presentation</vt:lpstr>
      <vt:lpstr>Colorimeter</vt:lpstr>
      <vt:lpstr>Electromagnetic spectrum</vt:lpstr>
      <vt:lpstr>Colorimeter</vt:lpstr>
      <vt:lpstr>PowerPoint Presentation</vt:lpstr>
      <vt:lpstr>Colorimeter</vt:lpstr>
      <vt:lpstr>Colorimeter</vt:lpstr>
      <vt:lpstr>PowerPoint Presentation</vt:lpstr>
      <vt:lpstr>PowerPoint Presentation</vt:lpstr>
      <vt:lpstr>PowerPoint Presentation</vt:lpstr>
      <vt:lpstr>Working of colorimeter </vt:lpstr>
      <vt:lpstr>Colorimetric estimation of copper </vt:lpstr>
      <vt:lpstr>Colorimetric estimation of copper </vt:lpstr>
      <vt:lpstr>TABULATION AND CALCULATIONS: </vt:lpstr>
      <vt:lpstr>Colorimeter</vt:lpstr>
      <vt:lpstr>Maintenance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Manikanda</cp:lastModifiedBy>
  <cp:revision>1644</cp:revision>
  <dcterms:created xsi:type="dcterms:W3CDTF">2006-08-16T00:00:00Z</dcterms:created>
  <dcterms:modified xsi:type="dcterms:W3CDTF">2017-07-17T12:00:52Z</dcterms:modified>
</cp:coreProperties>
</file>