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6"/>
  </p:notesMasterIdLst>
  <p:handoutMasterIdLst>
    <p:handoutMasterId r:id="rId3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3" autoAdjust="0"/>
    <p:restoredTop sz="85804" autoAdjust="0"/>
  </p:normalViewPr>
  <p:slideViewPr>
    <p:cSldViewPr>
      <p:cViewPr varScale="1">
        <p:scale>
          <a:sx n="64" d="100"/>
          <a:sy n="64" d="100"/>
        </p:scale>
        <p:origin x="169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7/17/2017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7/17/2017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7/17/2017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7/17/2017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7/17/2017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7/17/2017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6705600" cy="1143000"/>
          </a:xfrm>
        </p:spPr>
        <p:txBody>
          <a:bodyPr/>
          <a:lstStyle/>
          <a:p>
            <a:r>
              <a:rPr lang="en-IN" sz="3200" b="1" dirty="0" smtClean="0">
                <a:solidFill>
                  <a:srgbClr val="00B0F0"/>
                </a:solidFill>
              </a:rPr>
              <a:t>Lecture No</a:t>
            </a:r>
            <a:r>
              <a:rPr lang="en-IN" sz="3200" b="1" dirty="0">
                <a:solidFill>
                  <a:srgbClr val="00B0F0"/>
                </a:solidFill>
              </a:rPr>
              <a:t>. </a:t>
            </a:r>
            <a:r>
              <a:rPr lang="en-IN" sz="3200" b="1" smtClean="0">
                <a:solidFill>
                  <a:srgbClr val="00B0F0"/>
                </a:solidFill>
              </a:rPr>
              <a:t>36</a:t>
            </a:r>
            <a:r>
              <a:rPr lang="en-IN" sz="3200" b="1" dirty="0">
                <a:solidFill>
                  <a:srgbClr val="00B0F0"/>
                </a:solidFill>
              </a:rPr>
              <a:t/>
            </a:r>
            <a:br>
              <a:rPr lang="en-IN" sz="3200" b="1" dirty="0">
                <a:solidFill>
                  <a:srgbClr val="00B0F0"/>
                </a:solidFill>
              </a:rPr>
            </a:br>
            <a:r>
              <a:rPr lang="en-IN" sz="3200" b="1" dirty="0" smtClean="0">
                <a:solidFill>
                  <a:srgbClr val="00B0F0"/>
                </a:solidFill>
              </a:rPr>
              <a:t>Instrumental Methods of Analysis</a:t>
            </a:r>
            <a:r>
              <a:rPr lang="en-US" sz="3200" b="1" dirty="0" smtClean="0">
                <a:solidFill>
                  <a:srgbClr val="00B0F0"/>
                </a:solidFill>
              </a:rPr>
              <a:t/>
            </a:r>
            <a:br>
              <a:rPr lang="en-US" sz="3200" b="1" dirty="0" smtClean="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r>
              <a:rPr lang="en-IN" sz="3200" b="1" dirty="0">
                <a:solidFill>
                  <a:srgbClr val="00B0F0"/>
                </a:solidFill>
              </a:rPr>
              <a:t/>
            </a:r>
            <a:br>
              <a:rPr lang="en-IN" sz="3200" b="1" dirty="0">
                <a:solidFill>
                  <a:srgbClr val="00B0F0"/>
                </a:solidFill>
              </a:rPr>
            </a:br>
            <a:endParaRPr lang="en-IN" sz="3200" b="1" dirty="0">
              <a:solidFill>
                <a:srgbClr val="00B0F0"/>
              </a:solidFill>
            </a:endParaRPr>
          </a:p>
        </p:txBody>
      </p:sp>
      <p:sp>
        <p:nvSpPr>
          <p:cNvPr id="3" name="Content Placeholder 2"/>
          <p:cNvSpPr>
            <a:spLocks noGrp="1"/>
          </p:cNvSpPr>
          <p:nvPr>
            <p:ph idx="1"/>
          </p:nvPr>
        </p:nvSpPr>
        <p:spPr>
          <a:xfrm>
            <a:off x="495300" y="1874841"/>
            <a:ext cx="9105900" cy="4525963"/>
          </a:xfrm>
        </p:spPr>
        <p:txBody>
          <a:bodyPr/>
          <a:lstStyle/>
          <a:p>
            <a:pPr>
              <a:buNone/>
            </a:pPr>
            <a:r>
              <a:rPr lang="en-IN" sz="2800" dirty="0" smtClean="0"/>
              <a:t>At the end of this lecture, students will be able to:</a:t>
            </a:r>
            <a:endParaRPr lang="en-IN" sz="2000" dirty="0" smtClean="0"/>
          </a:p>
          <a:p>
            <a:pPr lvl="1">
              <a:buFont typeface="Arial" pitchFamily="34" charset="0"/>
              <a:buChar char="•"/>
            </a:pPr>
            <a:endParaRPr lang="en-US" sz="2400" dirty="0" smtClean="0"/>
          </a:p>
          <a:p>
            <a:pPr lvl="1" algn="just">
              <a:lnSpc>
                <a:spcPct val="150000"/>
              </a:lnSpc>
              <a:buFont typeface="Arial" pitchFamily="34" charset="0"/>
              <a:buChar char="•"/>
            </a:pPr>
            <a:r>
              <a:rPr lang="en-US" sz="2400" dirty="0" smtClean="0"/>
              <a:t>Describe the basic concepts of </a:t>
            </a:r>
            <a:r>
              <a:rPr lang="en-US" sz="2400" dirty="0" err="1" smtClean="0"/>
              <a:t>potentiometry</a:t>
            </a:r>
            <a:r>
              <a:rPr lang="en-US" sz="2400" dirty="0" smtClean="0"/>
              <a:t> and its applications</a:t>
            </a:r>
          </a:p>
          <a:p>
            <a:pPr lvl="1" algn="just">
              <a:lnSpc>
                <a:spcPct val="150000"/>
              </a:lnSpc>
              <a:buFont typeface="Arial" pitchFamily="34" charset="0"/>
              <a:buChar char="•"/>
            </a:pPr>
            <a:r>
              <a:rPr lang="en-US" sz="2400" dirty="0"/>
              <a:t>Discuss the quantitative analysis of acids using </a:t>
            </a:r>
            <a:r>
              <a:rPr lang="en-US" sz="2400" dirty="0" err="1"/>
              <a:t>conductometric</a:t>
            </a:r>
            <a:r>
              <a:rPr lang="en-US" sz="2400" dirty="0"/>
              <a:t> titration</a:t>
            </a:r>
          </a:p>
          <a:p>
            <a:pPr lvl="1">
              <a:buFont typeface="Arial" pitchFamily="34" charset="0"/>
              <a:buChar char="•"/>
            </a:pPr>
            <a:endParaRPr lang="en-US" sz="2400" dirty="0" smtClean="0"/>
          </a:p>
          <a:p>
            <a:pPr lvl="1"/>
            <a:endParaRPr lang="en-IN" sz="2400" dirty="0" smtClean="0"/>
          </a:p>
          <a:p>
            <a:endParaRPr lang="en-IN" sz="2400" dirty="0" smtClean="0"/>
          </a:p>
          <a:p>
            <a:pPr lvl="1">
              <a:buNone/>
            </a:pPr>
            <a:endParaRPr lang="en-IN" sz="2000" dirty="0" smtClean="0"/>
          </a:p>
          <a:p>
            <a:pPr lvl="1"/>
            <a:endParaRPr lang="en-IN" sz="2000" dirty="0"/>
          </a:p>
          <a:p>
            <a:pPr marL="457200" lvl="1" indent="0">
              <a:buNone/>
            </a:pPr>
            <a:endParaRPr lang="en-IN" sz="2000" dirty="0" smtClean="0"/>
          </a:p>
          <a:p>
            <a:pPr lvl="1"/>
            <a:endParaRPr lang="en-IN" sz="2000" dirty="0" smtClean="0"/>
          </a:p>
          <a:p>
            <a:pPr lvl="1"/>
            <a:endParaRPr lang="en-IN" sz="2000" dirty="0" smtClean="0"/>
          </a:p>
        </p:txBody>
      </p:sp>
    </p:spTree>
    <p:extLst>
      <p:ext uri="{BB962C8B-B14F-4D97-AF65-F5344CB8AC3E}">
        <p14:creationId xmlns:p14="http://schemas.microsoft.com/office/powerpoint/2010/main" val="1158356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495300" y="274638"/>
            <a:ext cx="89154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Potentiometric Calculation </a:t>
            </a:r>
            <a:endParaRPr lang="en-US" sz="3200" dirty="0" smtClean="0"/>
          </a:p>
        </p:txBody>
      </p:sp>
      <p:sp>
        <p:nvSpPr>
          <p:cNvPr id="3" name="Content Placeholder 2"/>
          <p:cNvSpPr>
            <a:spLocks noGrp="1"/>
          </p:cNvSpPr>
          <p:nvPr>
            <p:ph idx="1"/>
          </p:nvPr>
        </p:nvSpPr>
        <p:spPr>
          <a:xfrm>
            <a:off x="381000" y="1143000"/>
            <a:ext cx="8915400" cy="4525963"/>
          </a:xfrm>
        </p:spPr>
        <p:txBody>
          <a:bodyPr/>
          <a:lstStyle/>
          <a:p>
            <a:pPr>
              <a:buFont typeface="Arial" charset="0"/>
              <a:buChar char="•"/>
              <a:defRPr/>
            </a:pPr>
            <a:r>
              <a:rPr lang="en-US" sz="2400" dirty="0" smtClean="0"/>
              <a:t>Volume of potassium dichromate solution = V cm</a:t>
            </a:r>
            <a:r>
              <a:rPr lang="en-US" sz="2400" baseline="30000" dirty="0" smtClean="0"/>
              <a:t>3</a:t>
            </a:r>
            <a:r>
              <a:rPr lang="en-US" sz="2400" dirty="0" smtClean="0"/>
              <a:t> (From graph),</a:t>
            </a:r>
          </a:p>
          <a:p>
            <a:pPr>
              <a:buFont typeface="Arial" charset="0"/>
              <a:buChar char="•"/>
              <a:defRPr/>
            </a:pPr>
            <a:r>
              <a:rPr lang="en-US" sz="2400" dirty="0" smtClean="0"/>
              <a:t>N</a:t>
            </a:r>
            <a:r>
              <a:rPr lang="en-US" sz="2400" baseline="-25000" dirty="0" smtClean="0"/>
              <a:t>FAS</a:t>
            </a:r>
            <a:r>
              <a:rPr lang="en-US" sz="2400" dirty="0" smtClean="0"/>
              <a:t> = </a:t>
            </a:r>
            <a:r>
              <a:rPr lang="en-US" sz="2400" u="sng" dirty="0" smtClean="0"/>
              <a:t>(NV) K</a:t>
            </a:r>
            <a:r>
              <a:rPr lang="en-US" sz="2400" u="sng" baseline="-25000" dirty="0" smtClean="0"/>
              <a:t>2</a:t>
            </a:r>
            <a:r>
              <a:rPr lang="en-US" sz="2400" u="sng" dirty="0" smtClean="0"/>
              <a:t>Cr</a:t>
            </a:r>
            <a:r>
              <a:rPr lang="en-US" sz="2400" u="sng" baseline="-25000" dirty="0" smtClean="0"/>
              <a:t>2</a:t>
            </a:r>
            <a:r>
              <a:rPr lang="en-US" sz="2400" u="sng" dirty="0" smtClean="0"/>
              <a:t>O</a:t>
            </a:r>
            <a:r>
              <a:rPr lang="en-US" sz="2400" u="sng" baseline="-25000" dirty="0" smtClean="0"/>
              <a:t>7</a:t>
            </a:r>
            <a:endParaRPr lang="en-US" sz="2400" dirty="0" smtClean="0"/>
          </a:p>
          <a:p>
            <a:pPr>
              <a:buFont typeface="Arial" charset="0"/>
              <a:buNone/>
              <a:defRPr/>
            </a:pPr>
            <a:r>
              <a:rPr lang="en-US" sz="2400" b="1" dirty="0" smtClean="0"/>
              <a:t>	</a:t>
            </a:r>
            <a:r>
              <a:rPr lang="en-US" sz="2400" dirty="0" smtClean="0"/>
              <a:t>                  V</a:t>
            </a:r>
            <a:r>
              <a:rPr lang="en-US" sz="2400" baseline="-25000" dirty="0" smtClean="0"/>
              <a:t>FAS</a:t>
            </a:r>
            <a:endParaRPr lang="en-US" sz="2400" dirty="0" smtClean="0"/>
          </a:p>
          <a:p>
            <a:pPr>
              <a:buFont typeface="Arial" charset="0"/>
              <a:buNone/>
              <a:defRPr/>
            </a:pPr>
            <a:r>
              <a:rPr lang="en-US" sz="2400" dirty="0" smtClean="0"/>
              <a:t>				</a:t>
            </a:r>
          </a:p>
          <a:p>
            <a:pPr>
              <a:buFont typeface="Arial" charset="0"/>
              <a:buChar char="•"/>
              <a:defRPr/>
            </a:pPr>
            <a:r>
              <a:rPr lang="en-US" sz="2400" dirty="0" smtClean="0"/>
              <a:t>Amount of iron presented in 1000 cm</a:t>
            </a:r>
            <a:r>
              <a:rPr lang="en-US" sz="2400" baseline="30000" dirty="0" smtClean="0"/>
              <a:t>3</a:t>
            </a:r>
            <a:r>
              <a:rPr lang="en-US" sz="2400" dirty="0" smtClean="0"/>
              <a:t> of its solution </a:t>
            </a:r>
          </a:p>
          <a:p>
            <a:pPr marL="0" indent="0">
              <a:buNone/>
              <a:defRPr/>
            </a:pPr>
            <a:r>
              <a:rPr lang="en-US" sz="2400" dirty="0"/>
              <a:t>	</a:t>
            </a:r>
            <a:r>
              <a:rPr lang="en-US" sz="2400" dirty="0" smtClean="0"/>
              <a:t>	=  N</a:t>
            </a:r>
            <a:r>
              <a:rPr lang="en-US" sz="2400" baseline="-25000" dirty="0" smtClean="0"/>
              <a:t>FAS</a:t>
            </a:r>
            <a:r>
              <a:rPr lang="en-US" sz="2400" dirty="0" smtClean="0"/>
              <a:t> x gram equivalent weight of Iron = …………B g</a:t>
            </a:r>
          </a:p>
          <a:p>
            <a:pPr marL="0" indent="0">
              <a:buNone/>
              <a:defRPr/>
            </a:pPr>
            <a:r>
              <a:rPr lang="en-US" sz="2400" dirty="0" smtClean="0"/>
              <a:t>	       N</a:t>
            </a:r>
            <a:r>
              <a:rPr lang="en-US" sz="2400" baseline="-25000" dirty="0" smtClean="0"/>
              <a:t>FAS</a:t>
            </a:r>
            <a:r>
              <a:rPr lang="en-US" sz="2400" dirty="0" smtClean="0"/>
              <a:t> = </a:t>
            </a:r>
            <a:r>
              <a:rPr lang="en-US" sz="2400" dirty="0" err="1" smtClean="0"/>
              <a:t>N</a:t>
            </a:r>
            <a:r>
              <a:rPr lang="en-US" sz="2400" baseline="-25000" dirty="0" err="1" smtClean="0"/>
              <a:t>Iron</a:t>
            </a:r>
            <a:endParaRPr lang="en-US" sz="2400" dirty="0" smtClean="0"/>
          </a:p>
          <a:p>
            <a:pPr>
              <a:buFont typeface="Arial" charset="0"/>
              <a:buNone/>
              <a:defRPr/>
            </a:pPr>
            <a:r>
              <a:rPr lang="en-US" sz="2400" b="1" dirty="0" smtClean="0">
                <a:solidFill>
                  <a:schemeClr val="accent6">
                    <a:lumMod val="75000"/>
                  </a:schemeClr>
                </a:solidFill>
              </a:rPr>
              <a:t>REPORT :</a:t>
            </a:r>
            <a:endParaRPr lang="en-US" sz="2400" dirty="0" smtClean="0">
              <a:solidFill>
                <a:schemeClr val="accent6">
                  <a:lumMod val="75000"/>
                </a:schemeClr>
              </a:solidFill>
            </a:endParaRPr>
          </a:p>
          <a:p>
            <a:pPr>
              <a:buFont typeface="Arial" charset="0"/>
              <a:buChar char="•"/>
              <a:defRPr/>
            </a:pPr>
            <a:r>
              <a:rPr lang="en-US" sz="2400" dirty="0" smtClean="0"/>
              <a:t>Amount of Iron present in 1000 cm</a:t>
            </a:r>
            <a:r>
              <a:rPr lang="en-US" sz="2400" baseline="30000" dirty="0" smtClean="0"/>
              <a:t>3</a:t>
            </a:r>
            <a:r>
              <a:rPr lang="en-US" sz="2400" dirty="0" smtClean="0"/>
              <a:t> of its solution = ……………B g</a:t>
            </a:r>
          </a:p>
          <a:p>
            <a:pPr>
              <a:buFont typeface="Arial" charset="0"/>
              <a:buChar char="•"/>
              <a:defRPr/>
            </a:pPr>
            <a:endParaRPr lang="en-US" sz="2400" dirty="0"/>
          </a:p>
        </p:txBody>
      </p:sp>
    </p:spTree>
    <p:extLst>
      <p:ext uri="{BB962C8B-B14F-4D97-AF65-F5344CB8AC3E}">
        <p14:creationId xmlns:p14="http://schemas.microsoft.com/office/powerpoint/2010/main" val="5152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Advantage of Potentiometric Titration</a:t>
            </a:r>
          </a:p>
        </p:txBody>
      </p:sp>
      <p:sp>
        <p:nvSpPr>
          <p:cNvPr id="53251" name="Content Placeholder 2"/>
          <p:cNvSpPr>
            <a:spLocks noGrp="1"/>
          </p:cNvSpPr>
          <p:nvPr>
            <p:ph idx="1"/>
          </p:nvPr>
        </p:nvSpPr>
        <p:spPr bwMode="auto">
          <a:xfrm>
            <a:off x="304800" y="1295400"/>
            <a:ext cx="89154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47688" indent="-547688" algn="just" eaLnBrk="1" hangingPunct="1">
              <a:lnSpc>
                <a:spcPct val="150000"/>
              </a:lnSpc>
              <a:spcBef>
                <a:spcPts val="1200"/>
              </a:spcBef>
            </a:pPr>
            <a:r>
              <a:rPr lang="en-US" sz="2400" dirty="0" smtClean="0"/>
              <a:t>Provides more reliable data than the usual titration method</a:t>
            </a:r>
          </a:p>
          <a:p>
            <a:pPr marL="547688" indent="-547688" algn="just" eaLnBrk="1" hangingPunct="1">
              <a:lnSpc>
                <a:spcPct val="150000"/>
              </a:lnSpc>
              <a:spcBef>
                <a:spcPts val="1200"/>
              </a:spcBef>
            </a:pPr>
            <a:r>
              <a:rPr lang="en-US" sz="2400" dirty="0" smtClean="0"/>
              <a:t>Useful with colored/turbid solutions</a:t>
            </a:r>
          </a:p>
          <a:p>
            <a:pPr marL="547688" indent="-547688" algn="just" eaLnBrk="1" hangingPunct="1">
              <a:lnSpc>
                <a:spcPct val="150000"/>
              </a:lnSpc>
              <a:spcBef>
                <a:spcPts val="1200"/>
              </a:spcBef>
            </a:pPr>
            <a:r>
              <a:rPr lang="en-US" sz="2400" dirty="0" smtClean="0"/>
              <a:t>Very dilute solutions can be titrated with accuracy</a:t>
            </a:r>
          </a:p>
          <a:p>
            <a:pPr marL="547688" indent="-547688" algn="just" eaLnBrk="1" hangingPunct="1">
              <a:lnSpc>
                <a:spcPct val="150000"/>
              </a:lnSpc>
              <a:spcBef>
                <a:spcPts val="1200"/>
              </a:spcBef>
            </a:pPr>
            <a:r>
              <a:rPr lang="en-US" sz="2400" dirty="0" smtClean="0"/>
              <a:t>No indicator</a:t>
            </a:r>
          </a:p>
        </p:txBody>
      </p:sp>
    </p:spTree>
    <p:extLst>
      <p:ext uri="{BB962C8B-B14F-4D97-AF65-F5344CB8AC3E}">
        <p14:creationId xmlns:p14="http://schemas.microsoft.com/office/powerpoint/2010/main" val="245735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533400" y="152400"/>
            <a:ext cx="89154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Advantages of Potentiometric Titration</a:t>
            </a:r>
          </a:p>
        </p:txBody>
      </p:sp>
      <p:sp>
        <p:nvSpPr>
          <p:cNvPr id="50179" name="Content Placeholder 2"/>
          <p:cNvSpPr>
            <a:spLocks noGrp="1"/>
          </p:cNvSpPr>
          <p:nvPr>
            <p:ph idx="1"/>
          </p:nvPr>
        </p:nvSpPr>
        <p:spPr bwMode="auto">
          <a:xfrm>
            <a:off x="228600" y="762000"/>
            <a:ext cx="9525000" cy="5410200"/>
          </a:xfrm>
          <a:ln>
            <a:miter lim="800000"/>
            <a:headEnd/>
            <a:tailEnd/>
          </a:ln>
        </p:spPr>
        <p:txBody>
          <a:bodyPr vert="horz" wrap="square" lIns="91440" tIns="45720" rIns="91440" bIns="45720" numCol="1" anchor="t" anchorCtr="0" compatLnSpc="1">
            <a:prstTxWarp prst="textNoShape">
              <a:avLst/>
            </a:prstTxWarp>
          </a:bodyPr>
          <a:lstStyle/>
          <a:p>
            <a:pPr marL="274320" indent="-274320" algn="just">
              <a:spcBef>
                <a:spcPts val="600"/>
              </a:spcBef>
              <a:buFont typeface="Arial" charset="0"/>
              <a:buNone/>
              <a:defRPr/>
            </a:pPr>
            <a:r>
              <a:rPr lang="en-US" sz="2400" dirty="0" smtClean="0"/>
              <a:t>So given all this, why would you choose to use this method:</a:t>
            </a:r>
          </a:p>
          <a:p>
            <a:pPr marL="274320" indent="-274320" algn="just">
              <a:spcBef>
                <a:spcPts val="600"/>
              </a:spcBef>
              <a:buFont typeface="Arial" charset="0"/>
              <a:buNone/>
              <a:defRPr/>
            </a:pPr>
            <a:r>
              <a:rPr lang="en-US" sz="2400" dirty="0" smtClean="0"/>
              <a:t>•  </a:t>
            </a:r>
            <a:r>
              <a:rPr lang="en-US" sz="2400" dirty="0" smtClean="0">
                <a:solidFill>
                  <a:schemeClr val="accent6">
                    <a:lumMod val="75000"/>
                  </a:schemeClr>
                </a:solidFill>
              </a:rPr>
              <a:t>Background </a:t>
            </a:r>
            <a:r>
              <a:rPr lang="en-US" sz="2400" dirty="0" err="1" smtClean="0">
                <a:solidFill>
                  <a:schemeClr val="accent6">
                    <a:lumMod val="75000"/>
                  </a:schemeClr>
                </a:solidFill>
              </a:rPr>
              <a:t>colour</a:t>
            </a:r>
            <a:r>
              <a:rPr lang="en-US" sz="2400" dirty="0" smtClean="0">
                <a:solidFill>
                  <a:schemeClr val="accent6">
                    <a:lumMod val="75000"/>
                  </a:schemeClr>
                </a:solidFill>
              </a:rPr>
              <a:t> </a:t>
            </a:r>
            <a:r>
              <a:rPr lang="en-US" sz="2400" dirty="0" smtClean="0"/>
              <a:t>– the </a:t>
            </a:r>
            <a:r>
              <a:rPr lang="en-US" sz="2400" dirty="0" err="1" smtClean="0"/>
              <a:t>colour</a:t>
            </a:r>
            <a:r>
              <a:rPr lang="en-US" sz="2400" dirty="0" smtClean="0"/>
              <a:t> of the sample (</a:t>
            </a:r>
            <a:r>
              <a:rPr lang="en-US" sz="2400" dirty="0" err="1" smtClean="0"/>
              <a:t>eg</a:t>
            </a:r>
            <a:r>
              <a:rPr lang="en-US" sz="2400" dirty="0" smtClean="0"/>
              <a:t> red wine) is too great to be able to see an indicator change </a:t>
            </a:r>
            <a:r>
              <a:rPr lang="en-US" sz="2400" dirty="0" err="1" smtClean="0"/>
              <a:t>colour</a:t>
            </a:r>
            <a:endParaRPr lang="en-US" sz="2400" dirty="0" smtClean="0"/>
          </a:p>
          <a:p>
            <a:pPr marL="274320" indent="-274320" algn="just">
              <a:spcBef>
                <a:spcPts val="600"/>
              </a:spcBef>
              <a:buFont typeface="Arial" charset="0"/>
              <a:buNone/>
              <a:defRPr/>
            </a:pPr>
            <a:endParaRPr lang="en-US" sz="2400" dirty="0" smtClean="0"/>
          </a:p>
          <a:p>
            <a:pPr marL="274320" indent="-274320" algn="just">
              <a:spcBef>
                <a:spcPts val="600"/>
              </a:spcBef>
              <a:buFont typeface="Arial" charset="0"/>
              <a:buNone/>
              <a:defRPr/>
            </a:pPr>
            <a:r>
              <a:rPr lang="en-US" sz="2400" dirty="0" smtClean="0"/>
              <a:t>• </a:t>
            </a:r>
            <a:r>
              <a:rPr lang="en-US" sz="2400" dirty="0" smtClean="0">
                <a:solidFill>
                  <a:schemeClr val="accent6">
                    <a:lumMod val="75000"/>
                  </a:schemeClr>
                </a:solidFill>
              </a:rPr>
              <a:t>Correct indicator not known </a:t>
            </a:r>
            <a:r>
              <a:rPr lang="en-US" sz="2400" dirty="0" smtClean="0"/>
              <a:t>– if the sample is of unknown composition, then the correct indicator to accurately determine the endpoint cannot be identified; however, after the </a:t>
            </a:r>
            <a:r>
              <a:rPr lang="en-US" sz="2400" dirty="0" err="1" smtClean="0"/>
              <a:t>potentiometric</a:t>
            </a:r>
            <a:r>
              <a:rPr lang="en-US" sz="2400" dirty="0" smtClean="0"/>
              <a:t> titration is done, the correct indicator can be chosen for further analyses of that sample type(discussed later)</a:t>
            </a:r>
          </a:p>
          <a:p>
            <a:pPr marL="274320" indent="-274320" algn="just">
              <a:spcBef>
                <a:spcPts val="600"/>
              </a:spcBef>
              <a:buFont typeface="Arial" charset="0"/>
              <a:buNone/>
              <a:defRPr/>
            </a:pPr>
            <a:endParaRPr lang="en-US" sz="2400" dirty="0" smtClean="0"/>
          </a:p>
          <a:p>
            <a:pPr marL="274320" indent="-274320" algn="just">
              <a:spcBef>
                <a:spcPts val="600"/>
              </a:spcBef>
              <a:buFont typeface="Arial" charset="0"/>
              <a:buNone/>
              <a:defRPr/>
            </a:pPr>
            <a:r>
              <a:rPr lang="en-US" sz="2400" dirty="0" smtClean="0">
                <a:solidFill>
                  <a:schemeClr val="accent6">
                    <a:lumMod val="75000"/>
                  </a:schemeClr>
                </a:solidFill>
              </a:rPr>
              <a:t>•  Solution is too dilute </a:t>
            </a:r>
            <a:r>
              <a:rPr lang="en-US" sz="2400" dirty="0" smtClean="0"/>
              <a:t>– indicator titrations are not particularly sensitive, </a:t>
            </a:r>
            <a:r>
              <a:rPr lang="en-US" sz="2400" dirty="0" err="1" smtClean="0"/>
              <a:t>ie</a:t>
            </a:r>
            <a:r>
              <a:rPr lang="en-US" sz="2400" dirty="0" smtClean="0"/>
              <a:t> they can’t accurately detect endpoints for </a:t>
            </a:r>
            <a:r>
              <a:rPr lang="en-US" sz="2400" dirty="0" err="1" smtClean="0"/>
              <a:t>analytes</a:t>
            </a:r>
            <a:r>
              <a:rPr lang="en-US" sz="2400" dirty="0" smtClean="0"/>
              <a:t> below about 0.01 M; </a:t>
            </a:r>
            <a:r>
              <a:rPr lang="en-US" sz="2400" dirty="0" err="1" smtClean="0"/>
              <a:t>potentiometric</a:t>
            </a:r>
            <a:r>
              <a:rPr lang="en-US" sz="2400" dirty="0" smtClean="0"/>
              <a:t> methods can do better than that</a:t>
            </a:r>
          </a:p>
        </p:txBody>
      </p:sp>
    </p:spTree>
    <p:extLst>
      <p:ext uri="{BB962C8B-B14F-4D97-AF65-F5344CB8AC3E}">
        <p14:creationId xmlns:p14="http://schemas.microsoft.com/office/powerpoint/2010/main" val="261107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Disadvantages of Potentiometric Titration</a:t>
            </a:r>
          </a:p>
        </p:txBody>
      </p:sp>
      <p:sp>
        <p:nvSpPr>
          <p:cNvPr id="49155" name="Content Placeholder 2"/>
          <p:cNvSpPr>
            <a:spLocks noGrp="1"/>
          </p:cNvSpPr>
          <p:nvPr>
            <p:ph idx="1"/>
          </p:nvPr>
        </p:nvSpPr>
        <p:spPr bwMode="auto">
          <a:xfrm>
            <a:off x="490751" y="1371600"/>
            <a:ext cx="9296400" cy="4114800"/>
          </a:xfrm>
          <a:ln>
            <a:miter lim="800000"/>
            <a:headEnd/>
            <a:tailEnd/>
          </a:ln>
        </p:spPr>
        <p:txBody>
          <a:bodyPr vert="horz" wrap="square" lIns="91440" tIns="45720" rIns="91440" bIns="45720" numCol="1" anchor="t" anchorCtr="0" compatLnSpc="1">
            <a:prstTxWarp prst="textNoShape">
              <a:avLst/>
            </a:prstTxWarp>
          </a:bodyPr>
          <a:lstStyle/>
          <a:p>
            <a:pPr algn="just">
              <a:buFont typeface="Arial" charset="0"/>
              <a:buNone/>
              <a:defRPr/>
            </a:pPr>
            <a:r>
              <a:rPr lang="en-US" sz="2400" dirty="0" smtClean="0"/>
              <a:t> 	</a:t>
            </a:r>
          </a:p>
          <a:p>
            <a:pPr algn="just">
              <a:buFont typeface="Arial" charset="0"/>
              <a:buNone/>
              <a:defRPr/>
            </a:pPr>
            <a:r>
              <a:rPr lang="en-US" sz="2400" dirty="0" smtClean="0"/>
              <a:t>Compared to titrations using an indicator to detect the endpoint, potentiometric titrations are:</a:t>
            </a:r>
          </a:p>
          <a:p>
            <a:pPr algn="just">
              <a:buFont typeface="Arial" charset="0"/>
              <a:buNone/>
              <a:defRPr/>
            </a:pPr>
            <a:r>
              <a:rPr lang="en-US" sz="2400" dirty="0" smtClean="0"/>
              <a:t>•  </a:t>
            </a:r>
            <a:r>
              <a:rPr lang="en-US" sz="2400" dirty="0" smtClean="0">
                <a:solidFill>
                  <a:schemeClr val="accent6">
                    <a:lumMod val="75000"/>
                  </a:schemeClr>
                </a:solidFill>
              </a:rPr>
              <a:t>More expensive – </a:t>
            </a:r>
            <a:r>
              <a:rPr lang="en-US" sz="2400" dirty="0" smtClean="0"/>
              <a:t>you need a stirrer and bar, electrodes, and a voltmeter</a:t>
            </a:r>
          </a:p>
          <a:p>
            <a:pPr algn="just">
              <a:buFont typeface="Arial" charset="0"/>
              <a:buNone/>
              <a:defRPr/>
            </a:pPr>
            <a:r>
              <a:rPr lang="en-US" sz="2400" dirty="0" smtClean="0"/>
              <a:t>•  </a:t>
            </a:r>
            <a:r>
              <a:rPr lang="en-US" sz="2400" dirty="0" smtClean="0">
                <a:solidFill>
                  <a:schemeClr val="accent6">
                    <a:lumMod val="75000"/>
                  </a:schemeClr>
                </a:solidFill>
              </a:rPr>
              <a:t>Slower to set up </a:t>
            </a:r>
            <a:r>
              <a:rPr lang="en-US" sz="2400" dirty="0" smtClean="0"/>
              <a:t>– making sure the electrodes are correctly in place and functioning properly, getting the burette above the beaker and out of the way of the electrodes, making sure the stirrer bar isn’t going to smash the end off the electrode</a:t>
            </a:r>
          </a:p>
          <a:p>
            <a:pPr algn="just">
              <a:buFont typeface="Arial" charset="0"/>
              <a:buNone/>
              <a:defRPr/>
            </a:pPr>
            <a:endParaRPr lang="en-US" sz="2400" dirty="0" smtClean="0"/>
          </a:p>
        </p:txBody>
      </p:sp>
    </p:spTree>
    <p:extLst>
      <p:ext uri="{BB962C8B-B14F-4D97-AF65-F5344CB8AC3E}">
        <p14:creationId xmlns:p14="http://schemas.microsoft.com/office/powerpoint/2010/main" val="389495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bwMode="auto">
          <a:xfrm>
            <a:off x="495300" y="274638"/>
            <a:ext cx="8915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Conductometry</a:t>
            </a:r>
            <a:endParaRPr lang="en-US" sz="3200" dirty="0" smtClean="0"/>
          </a:p>
        </p:txBody>
      </p:sp>
      <p:sp>
        <p:nvSpPr>
          <p:cNvPr id="1029" name="Rectangle 3"/>
          <p:cNvSpPr>
            <a:spLocks noGrp="1" noChangeArrowheads="1"/>
          </p:cNvSpPr>
          <p:nvPr>
            <p:ph idx="1"/>
          </p:nvPr>
        </p:nvSpPr>
        <p:spPr bwMode="auto">
          <a:xfrm>
            <a:off x="304800" y="1295400"/>
            <a:ext cx="8915400" cy="415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buFont typeface="Arial" panose="020B0604020202020204" pitchFamily="34" charset="0"/>
              <a:buNone/>
            </a:pPr>
            <a:r>
              <a:rPr lang="en-US" sz="2400" i="1" smtClean="0">
                <a:solidFill>
                  <a:srgbClr val="FF0000"/>
                </a:solidFill>
              </a:rPr>
              <a:t>Electric current</a:t>
            </a:r>
            <a:endParaRPr lang="en-US" sz="2400" smtClean="0">
              <a:solidFill>
                <a:srgbClr val="FF0000"/>
              </a:solidFill>
            </a:endParaRPr>
          </a:p>
          <a:p>
            <a:pPr algn="just"/>
            <a:r>
              <a:rPr lang="en-US" sz="2400" smtClean="0"/>
              <a:t>The rate of flow of charge through a conductor is known as the current. If a charge ‘</a:t>
            </a:r>
            <a:r>
              <a:rPr lang="en-US" sz="2400" i="1" smtClean="0"/>
              <a:t>dq</a:t>
            </a:r>
            <a:r>
              <a:rPr lang="en-US" sz="2400" smtClean="0"/>
              <a:t>’ flows through the conductor for ‘</a:t>
            </a:r>
            <a:r>
              <a:rPr lang="en-US" sz="2400" i="1" smtClean="0"/>
              <a:t>dt</a:t>
            </a:r>
            <a:r>
              <a:rPr lang="en-US" sz="2400" smtClean="0"/>
              <a:t>’ second then </a:t>
            </a:r>
          </a:p>
          <a:p>
            <a:pPr algn="just"/>
            <a:endParaRPr lang="en-US" sz="2400" smtClean="0">
              <a:solidFill>
                <a:srgbClr val="CC3399"/>
              </a:solidFill>
            </a:endParaRPr>
          </a:p>
          <a:p>
            <a:pPr algn="just"/>
            <a:endParaRPr lang="en-US" sz="2400" smtClean="0">
              <a:solidFill>
                <a:srgbClr val="CC3399"/>
              </a:solidFill>
            </a:endParaRPr>
          </a:p>
          <a:p>
            <a:pPr algn="just">
              <a:buFont typeface="Arial" panose="020B0604020202020204" pitchFamily="34" charset="0"/>
              <a:buNone/>
            </a:pPr>
            <a:r>
              <a:rPr lang="en-US" sz="2400" i="1" smtClean="0">
                <a:solidFill>
                  <a:srgbClr val="FF0000"/>
                </a:solidFill>
              </a:rPr>
              <a:t>Ohm’s law</a:t>
            </a:r>
          </a:p>
          <a:p>
            <a:pPr algn="just"/>
            <a:r>
              <a:rPr lang="en-US" sz="2400" smtClean="0"/>
              <a:t>At constant temperature, the potential difference between the two ends of a conductor is directly proportional to the current that passes through it. where R = resistance of the conductor</a:t>
            </a:r>
            <a:endParaRPr lang="en-US" sz="2400" i="1" smtClean="0"/>
          </a:p>
        </p:txBody>
      </p:sp>
      <p:graphicFrame>
        <p:nvGraphicFramePr>
          <p:cNvPr id="1026" name="Object 3"/>
          <p:cNvGraphicFramePr>
            <a:graphicFrameLocks noChangeAspect="1"/>
          </p:cNvGraphicFramePr>
          <p:nvPr/>
        </p:nvGraphicFramePr>
        <p:xfrm>
          <a:off x="3352800" y="2971800"/>
          <a:ext cx="2476500" cy="600075"/>
        </p:xfrm>
        <a:graphic>
          <a:graphicData uri="http://schemas.openxmlformats.org/presentationml/2006/ole">
            <mc:AlternateContent xmlns:mc="http://schemas.openxmlformats.org/markup-compatibility/2006">
              <mc:Choice xmlns:v="urn:schemas-microsoft-com:vml" Requires="v">
                <p:oleObj spid="_x0000_s1026" name="Equation" r:id="rId3" imgW="1422400" imgH="368300" progId="Equation.3">
                  <p:embed/>
                </p:oleObj>
              </mc:Choice>
              <mc:Fallback>
                <p:oleObj name="Equation" r:id="rId3" imgW="14224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971800"/>
                        <a:ext cx="2476500" cy="600075"/>
                      </a:xfrm>
                      <a:prstGeom prst="rect">
                        <a:avLst/>
                      </a:prstGeom>
                      <a:solidFill>
                        <a:srgbClr val="00CCFF"/>
                      </a:solidFill>
                    </p:spPr>
                  </p:pic>
                </p:oleObj>
              </mc:Fallback>
            </mc:AlternateContent>
          </a:graphicData>
        </a:graphic>
      </p:graphicFrame>
      <p:graphicFrame>
        <p:nvGraphicFramePr>
          <p:cNvPr id="1027" name="Object 4"/>
          <p:cNvGraphicFramePr>
            <a:graphicFrameLocks noChangeAspect="1"/>
          </p:cNvGraphicFramePr>
          <p:nvPr/>
        </p:nvGraphicFramePr>
        <p:xfrm>
          <a:off x="3467100" y="5715000"/>
          <a:ext cx="2393950" cy="330200"/>
        </p:xfrm>
        <a:graphic>
          <a:graphicData uri="http://schemas.openxmlformats.org/presentationml/2006/ole">
            <mc:AlternateContent xmlns:mc="http://schemas.openxmlformats.org/markup-compatibility/2006">
              <mc:Choice xmlns:v="urn:schemas-microsoft-com:vml" Requires="v">
                <p:oleObj spid="_x0000_s1027" name="Equation" r:id="rId5" imgW="927100" imgH="190500" progId="Equation.3">
                  <p:embed/>
                </p:oleObj>
              </mc:Choice>
              <mc:Fallback>
                <p:oleObj name="Equation" r:id="rId5" imgW="9271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5715000"/>
                        <a:ext cx="2393950" cy="330200"/>
                      </a:xfrm>
                      <a:prstGeom prst="rect">
                        <a:avLst/>
                      </a:prstGeom>
                      <a:solidFill>
                        <a:srgbClr val="00CCFF"/>
                      </a:solidFill>
                    </p:spPr>
                  </p:pic>
                </p:oleObj>
              </mc:Fallback>
            </mc:AlternateContent>
          </a:graphicData>
        </a:graphic>
      </p:graphicFrame>
    </p:spTree>
    <p:extLst>
      <p:ext uri="{BB962C8B-B14F-4D97-AF65-F5344CB8AC3E}">
        <p14:creationId xmlns:p14="http://schemas.microsoft.com/office/powerpoint/2010/main" val="181373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bwMode="auto">
          <a:xfrm>
            <a:off x="495300" y="274638"/>
            <a:ext cx="89154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Conductometry</a:t>
            </a:r>
            <a:endParaRPr lang="en-US" sz="3200" dirty="0" smtClean="0"/>
          </a:p>
        </p:txBody>
      </p:sp>
      <p:sp>
        <p:nvSpPr>
          <p:cNvPr id="2052" name="Content Placeholder 3"/>
          <p:cNvSpPr>
            <a:spLocks noGrp="1" noChangeArrowheads="1"/>
          </p:cNvSpPr>
          <p:nvPr>
            <p:ph idx="1"/>
          </p:nvPr>
        </p:nvSpPr>
        <p:spPr bwMode="auto">
          <a:xfrm>
            <a:off x="495300" y="990600"/>
            <a:ext cx="91821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buFont typeface="Arial" panose="020B0604020202020204" pitchFamily="34" charset="0"/>
              <a:buNone/>
            </a:pPr>
            <a:r>
              <a:rPr lang="en-US" sz="2400" i="1" smtClean="0">
                <a:solidFill>
                  <a:srgbClr val="FF0000"/>
                </a:solidFill>
              </a:rPr>
              <a:t>Resistance of a conductor</a:t>
            </a:r>
            <a:endParaRPr lang="en-US" sz="2400" smtClean="0">
              <a:solidFill>
                <a:srgbClr val="FF0000"/>
              </a:solidFill>
            </a:endParaRPr>
          </a:p>
          <a:p>
            <a:pPr algn="just"/>
            <a:r>
              <a:rPr lang="en-US" sz="2400" smtClean="0"/>
              <a:t>The resistance (</a:t>
            </a:r>
            <a:r>
              <a:rPr lang="en-US" sz="2400" i="1" smtClean="0"/>
              <a:t>R</a:t>
            </a:r>
            <a:r>
              <a:rPr lang="en-US" sz="2400" smtClean="0"/>
              <a:t>) of a conductor is the ratio of the potential difference (</a:t>
            </a:r>
            <a:r>
              <a:rPr lang="en-US" sz="2400" i="1" smtClean="0"/>
              <a:t>V</a:t>
            </a:r>
            <a:r>
              <a:rPr lang="en-US" sz="2400" smtClean="0"/>
              <a:t>) applied to the conductor to the current (</a:t>
            </a:r>
            <a:r>
              <a:rPr lang="en-US" sz="2400" i="1" smtClean="0"/>
              <a:t>I</a:t>
            </a:r>
            <a:r>
              <a:rPr lang="en-US" sz="2400" smtClean="0"/>
              <a:t>) that passes through it</a:t>
            </a:r>
            <a:r>
              <a:rPr lang="en-US" sz="2400" smtClean="0">
                <a:solidFill>
                  <a:srgbClr val="0000FF"/>
                </a:solidFill>
              </a:rPr>
              <a:t>.</a:t>
            </a:r>
            <a:r>
              <a:rPr lang="en-US" sz="2400" smtClean="0">
                <a:solidFill>
                  <a:srgbClr val="CC3399"/>
                </a:solidFill>
              </a:rPr>
              <a:t>     </a:t>
            </a:r>
            <a:endParaRPr lang="en-US" sz="2400" i="1" smtClean="0">
              <a:solidFill>
                <a:srgbClr val="FF0000"/>
              </a:solidFill>
            </a:endParaRPr>
          </a:p>
          <a:p>
            <a:pPr algn="just">
              <a:buFont typeface="Arial" panose="020B0604020202020204" pitchFamily="34" charset="0"/>
              <a:buNone/>
            </a:pPr>
            <a:r>
              <a:rPr lang="en-US" sz="2400" i="1" smtClean="0">
                <a:solidFill>
                  <a:srgbClr val="FF0000"/>
                </a:solidFill>
              </a:rPr>
              <a:t>            </a:t>
            </a:r>
          </a:p>
          <a:p>
            <a:pPr algn="just">
              <a:buFont typeface="Arial" panose="020B0604020202020204" pitchFamily="34" charset="0"/>
              <a:buNone/>
            </a:pPr>
            <a:r>
              <a:rPr lang="en-US" sz="2400" i="1" smtClean="0">
                <a:solidFill>
                  <a:srgbClr val="FF0000"/>
                </a:solidFill>
              </a:rPr>
              <a:t>The specific resistance (or) resistivity</a:t>
            </a:r>
            <a:r>
              <a:rPr lang="en-US" sz="2400" i="1" smtClean="0">
                <a:solidFill>
                  <a:srgbClr val="CC3399"/>
                </a:solidFill>
              </a:rPr>
              <a:t> </a:t>
            </a:r>
            <a:r>
              <a:rPr lang="en-US" sz="2400" i="1" smtClean="0">
                <a:solidFill>
                  <a:srgbClr val="FF0000"/>
                </a:solidFill>
              </a:rPr>
              <a:t>of a conductor</a:t>
            </a:r>
            <a:endParaRPr lang="en-US" sz="2400" smtClean="0">
              <a:solidFill>
                <a:srgbClr val="FF0000"/>
              </a:solidFill>
            </a:endParaRPr>
          </a:p>
          <a:p>
            <a:pPr algn="just"/>
            <a:r>
              <a:rPr lang="en-US" sz="2400" smtClean="0"/>
              <a:t>The resistance (</a:t>
            </a:r>
            <a:r>
              <a:rPr lang="en-US" sz="2400" i="1" smtClean="0"/>
              <a:t>R</a:t>
            </a:r>
            <a:r>
              <a:rPr lang="en-US" sz="2400" smtClean="0"/>
              <a:t>) of conductor depends upon its length (</a:t>
            </a:r>
            <a:r>
              <a:rPr lang="en-US" sz="2400" i="1" smtClean="0"/>
              <a:t>L</a:t>
            </a:r>
            <a:r>
              <a:rPr lang="en-US" sz="2400" smtClean="0"/>
              <a:t>) and cross sectional area (</a:t>
            </a:r>
            <a:r>
              <a:rPr lang="en-US" sz="2400" i="1" smtClean="0"/>
              <a:t>A</a:t>
            </a:r>
            <a:r>
              <a:rPr lang="en-US" sz="2400" smtClean="0"/>
              <a:t>) i.e., </a:t>
            </a:r>
          </a:p>
          <a:p>
            <a:pPr algn="just">
              <a:buFont typeface="Arial" panose="020B0604020202020204" pitchFamily="34" charset="0"/>
              <a:buNone/>
            </a:pPr>
            <a:endParaRPr lang="en-US" sz="2400" smtClean="0">
              <a:solidFill>
                <a:srgbClr val="0000FF"/>
              </a:solidFill>
            </a:endParaRPr>
          </a:p>
          <a:p>
            <a:pPr algn="just">
              <a:buFont typeface="Arial" panose="020B0604020202020204" pitchFamily="34" charset="0"/>
              <a:buNone/>
            </a:pPr>
            <a:endParaRPr lang="en-US" sz="2400" smtClean="0">
              <a:solidFill>
                <a:srgbClr val="0000FF"/>
              </a:solidFill>
            </a:endParaRPr>
          </a:p>
          <a:p>
            <a:pPr algn="just">
              <a:buFont typeface="Arial" panose="020B0604020202020204" pitchFamily="34" charset="0"/>
              <a:buNone/>
            </a:pPr>
            <a:r>
              <a:rPr lang="en-US" sz="2400" smtClean="0">
                <a:solidFill>
                  <a:srgbClr val="0000FF"/>
                </a:solidFill>
              </a:rPr>
              <a:t>	</a:t>
            </a:r>
            <a:r>
              <a:rPr lang="en-US" sz="2400" smtClean="0"/>
              <a:t>where </a:t>
            </a:r>
            <a:r>
              <a:rPr lang="en-US" sz="2400" smtClean="0">
                <a:sym typeface="Symbol" panose="05050102010706020507" pitchFamily="18" charset="2"/>
              </a:rPr>
              <a:t></a:t>
            </a:r>
            <a:r>
              <a:rPr lang="en-US" sz="2400" smtClean="0"/>
              <a:t> is a proportional constant and is known as the specific resistance (or ) resistivity of the material</a:t>
            </a:r>
            <a:r>
              <a:rPr lang="en-US" sz="2400" smtClean="0">
                <a:solidFill>
                  <a:srgbClr val="0000FF"/>
                </a:solidFill>
              </a:rPr>
              <a:t>. 	</a:t>
            </a:r>
          </a:p>
        </p:txBody>
      </p:sp>
      <p:graphicFrame>
        <p:nvGraphicFramePr>
          <p:cNvPr id="2050" name="Object 3"/>
          <p:cNvGraphicFramePr>
            <a:graphicFrameLocks noChangeAspect="1"/>
          </p:cNvGraphicFramePr>
          <p:nvPr/>
        </p:nvGraphicFramePr>
        <p:xfrm>
          <a:off x="2774950" y="2438400"/>
          <a:ext cx="2559050" cy="533400"/>
        </p:xfrm>
        <a:graphic>
          <a:graphicData uri="http://schemas.openxmlformats.org/presentationml/2006/ole">
            <mc:AlternateContent xmlns:mc="http://schemas.openxmlformats.org/markup-compatibility/2006">
              <mc:Choice xmlns:v="urn:schemas-microsoft-com:vml" Requires="v">
                <p:oleObj spid="_x0000_s2050" name="Equation" r:id="rId3" imgW="1358900" imgH="368300" progId="Equation.3">
                  <p:embed/>
                </p:oleObj>
              </mc:Choice>
              <mc:Fallback>
                <p:oleObj name="Equation" r:id="rId3" imgW="13589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50" y="2438400"/>
                        <a:ext cx="2559050" cy="533400"/>
                      </a:xfrm>
                      <a:prstGeom prst="rect">
                        <a:avLst/>
                      </a:prstGeom>
                      <a:solidFill>
                        <a:srgbClr val="00CCFF"/>
                      </a:solidFill>
                    </p:spPr>
                  </p:pic>
                </p:oleObj>
              </mc:Fallback>
            </mc:AlternateContent>
          </a:graphicData>
        </a:graphic>
      </p:graphicFrame>
      <p:pic>
        <p:nvPicPr>
          <p:cNvPr id="20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572000"/>
            <a:ext cx="22002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87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Conductometry</a:t>
            </a:r>
          </a:p>
        </p:txBody>
      </p:sp>
      <p:pic>
        <p:nvPicPr>
          <p:cNvPr id="56323" name="Content Placeholder 4" descr="449385_bild.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675789"/>
            <a:ext cx="5762625" cy="38296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249" y="1828800"/>
            <a:ext cx="3048651"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073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495300" y="274638"/>
            <a:ext cx="89154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Conductometric Titration</a:t>
            </a:r>
          </a:p>
        </p:txBody>
      </p:sp>
      <p:sp>
        <p:nvSpPr>
          <p:cNvPr id="57347" name="TextBox 3"/>
          <p:cNvSpPr txBox="1">
            <a:spLocks noChangeArrowheads="1"/>
          </p:cNvSpPr>
          <p:nvPr/>
        </p:nvSpPr>
        <p:spPr bwMode="auto">
          <a:xfrm>
            <a:off x="381000" y="1219200"/>
            <a:ext cx="5867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buFont typeface="Arial" panose="020B0604020202020204" pitchFamily="34" charset="0"/>
              <a:buChar char="•"/>
            </a:pPr>
            <a:r>
              <a:rPr lang="en-US" sz="2400" dirty="0">
                <a:latin typeface="Calibri" panose="020F0502020204030204" pitchFamily="34" charset="0"/>
              </a:rPr>
              <a:t>It involves the estimation of concentration of </a:t>
            </a:r>
            <a:r>
              <a:rPr lang="en-US" sz="2400" dirty="0" err="1">
                <a:latin typeface="Calibri" panose="020F0502020204030204" pitchFamily="34" charset="0"/>
              </a:rPr>
              <a:t>analyte</a:t>
            </a:r>
            <a:r>
              <a:rPr lang="en-US" sz="2400" dirty="0">
                <a:latin typeface="Calibri" panose="020F0502020204030204" pitchFamily="34" charset="0"/>
              </a:rPr>
              <a:t> by measuring its conductance during titration</a:t>
            </a:r>
          </a:p>
          <a:p>
            <a:pPr algn="just" eaLnBrk="1" hangingPunct="1">
              <a:spcBef>
                <a:spcPts val="600"/>
              </a:spcBef>
              <a:spcAft>
                <a:spcPts val="600"/>
              </a:spcAft>
              <a:buFont typeface="Arial" panose="020B0604020202020204" pitchFamily="34" charset="0"/>
              <a:buChar char="•"/>
            </a:pPr>
            <a:r>
              <a:rPr lang="en-US" sz="2400" dirty="0">
                <a:latin typeface="Calibri" panose="020F0502020204030204" pitchFamily="34" charset="0"/>
              </a:rPr>
              <a:t>Conductance is ease with which the current flow through it</a:t>
            </a:r>
          </a:p>
          <a:p>
            <a:pPr algn="just" eaLnBrk="1" hangingPunct="1">
              <a:spcBef>
                <a:spcPts val="600"/>
              </a:spcBef>
              <a:spcAft>
                <a:spcPts val="600"/>
              </a:spcAft>
              <a:buFont typeface="Arial" panose="020B0604020202020204" pitchFamily="34" charset="0"/>
              <a:buChar char="•"/>
            </a:pPr>
            <a:r>
              <a:rPr lang="en-US" sz="2400" dirty="0">
                <a:latin typeface="Calibri" panose="020F0502020204030204" pitchFamily="34" charset="0"/>
              </a:rPr>
              <a:t>Its opposite of resistance</a:t>
            </a:r>
          </a:p>
          <a:p>
            <a:pPr algn="just" eaLnBrk="1" hangingPunct="1">
              <a:spcBef>
                <a:spcPts val="600"/>
              </a:spcBef>
              <a:spcAft>
                <a:spcPts val="600"/>
              </a:spcAft>
              <a:buFont typeface="Arial" panose="020B0604020202020204" pitchFamily="34" charset="0"/>
              <a:buChar char="•"/>
            </a:pPr>
            <a:r>
              <a:rPr lang="en-US" sz="2400" dirty="0">
                <a:latin typeface="Calibri" panose="020F0502020204030204" pitchFamily="34" charset="0"/>
              </a:rPr>
              <a:t>Unit?</a:t>
            </a:r>
          </a:p>
        </p:txBody>
      </p:sp>
      <p:pic>
        <p:nvPicPr>
          <p:cNvPr id="573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990600"/>
            <a:ext cx="3133725"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5"/>
          <p:cNvSpPr>
            <a:spLocks noChangeArrowheads="1"/>
          </p:cNvSpPr>
          <p:nvPr/>
        </p:nvSpPr>
        <p:spPr bwMode="auto">
          <a:xfrm>
            <a:off x="152400" y="5029200"/>
            <a:ext cx="8821738" cy="830263"/>
          </a:xfrm>
          <a:prstGeom prst="rect">
            <a:avLst/>
          </a:prstGeom>
          <a:noFill/>
          <a:ln w="9525">
            <a:noFill/>
            <a:miter lim="800000"/>
            <a:headEnd/>
            <a:tailEnd/>
          </a:ln>
          <a:effectLst/>
        </p:spPr>
        <p:txBody>
          <a:bodyPr wrap="none" anchor="ctr">
            <a:spAutoFit/>
          </a:bodyPr>
          <a:lstStyle/>
          <a:p>
            <a:pPr algn="just" eaLnBrk="0" hangingPunct="0">
              <a:defRPr/>
            </a:pPr>
            <a:r>
              <a:rPr lang="en-US" sz="2400" dirty="0">
                <a:solidFill>
                  <a:srgbClr val="000000"/>
                </a:solidFill>
                <a:latin typeface="Calibri" pitchFamily="34" charset="0"/>
                <a:ea typeface="Times New Roman" pitchFamily="18" charset="0"/>
              </a:rPr>
              <a:t>Titrations in which measurement conductance is used to determining</a:t>
            </a:r>
          </a:p>
          <a:p>
            <a:pPr algn="just" eaLnBrk="0" hangingPunct="0">
              <a:defRPr/>
            </a:pPr>
            <a:r>
              <a:rPr lang="en-US" sz="2400" dirty="0">
                <a:solidFill>
                  <a:srgbClr val="000000"/>
                </a:solidFill>
                <a:latin typeface="Calibri" pitchFamily="34" charset="0"/>
                <a:ea typeface="Times New Roman" pitchFamily="18" charset="0"/>
              </a:rPr>
              <a:t> the equivalence point are called </a:t>
            </a:r>
            <a:r>
              <a:rPr lang="en-US" sz="2400" dirty="0">
                <a:solidFill>
                  <a:schemeClr val="accent6">
                    <a:lumMod val="75000"/>
                  </a:schemeClr>
                </a:solidFill>
                <a:latin typeface="Calibri" pitchFamily="34" charset="0"/>
                <a:ea typeface="Times New Roman" pitchFamily="18" charset="0"/>
              </a:rPr>
              <a:t>Conductometric titrations</a:t>
            </a:r>
            <a:r>
              <a:rPr lang="en-US" sz="2400" dirty="0">
                <a:solidFill>
                  <a:srgbClr val="000000"/>
                </a:solidFill>
                <a:latin typeface="Calibri" pitchFamily="34" charset="0"/>
                <a:ea typeface="Times New Roman" pitchFamily="18" charset="0"/>
              </a:rPr>
              <a:t> </a:t>
            </a:r>
            <a:endParaRPr lang="en-US" sz="2400" dirty="0"/>
          </a:p>
        </p:txBody>
      </p:sp>
    </p:spTree>
    <p:extLst>
      <p:ext uri="{BB962C8B-B14F-4D97-AF65-F5344CB8AC3E}">
        <p14:creationId xmlns:p14="http://schemas.microsoft.com/office/powerpoint/2010/main" val="4060446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a:xfrm>
            <a:off x="495300" y="274638"/>
            <a:ext cx="8915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Conductometric Titration</a:t>
            </a:r>
            <a:endParaRPr lang="en-US" sz="3200" dirty="0" smtClean="0"/>
          </a:p>
        </p:txBody>
      </p:sp>
      <p:sp>
        <p:nvSpPr>
          <p:cNvPr id="53251" name="Content Placeholder 2"/>
          <p:cNvSpPr>
            <a:spLocks noGrp="1"/>
          </p:cNvSpPr>
          <p:nvPr>
            <p:ph idx="1"/>
          </p:nvPr>
        </p:nvSpPr>
        <p:spPr bwMode="auto">
          <a:xfrm>
            <a:off x="495300" y="1219200"/>
            <a:ext cx="8915400" cy="5029200"/>
          </a:xfrm>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Arial" charset="0"/>
              <a:buChar char="•"/>
              <a:defRPr/>
            </a:pPr>
            <a:r>
              <a:rPr lang="en-US" sz="2400" dirty="0" smtClean="0"/>
              <a:t>Based on the conductance of electric current pass through the electrolyte solutions,  similar to metallic conductor</a:t>
            </a:r>
          </a:p>
          <a:p>
            <a:pPr algn="just" eaLnBrk="1" hangingPunct="1">
              <a:buFont typeface="Arial" charset="0"/>
              <a:buChar char="•"/>
              <a:defRPr/>
            </a:pPr>
            <a:r>
              <a:rPr lang="en-US" sz="2400" dirty="0" smtClean="0"/>
              <a:t>Electric conductance in accordance with ohms law</a:t>
            </a:r>
          </a:p>
          <a:p>
            <a:pPr algn="just" eaLnBrk="1" hangingPunct="1">
              <a:buFont typeface="Arial" charset="0"/>
              <a:buChar char="•"/>
              <a:defRPr/>
            </a:pPr>
            <a:r>
              <a:rPr lang="en-US" sz="2400" dirty="0" smtClean="0"/>
              <a:t>Strength of current (</a:t>
            </a:r>
            <a:r>
              <a:rPr lang="en-US" sz="2400" dirty="0" err="1" smtClean="0"/>
              <a:t>i</a:t>
            </a:r>
            <a:r>
              <a:rPr lang="en-US" sz="2400" dirty="0" smtClean="0"/>
              <a:t>) passing through the conductor is directly proportional to potential difference and inversely to resistance</a:t>
            </a:r>
          </a:p>
          <a:p>
            <a:pPr algn="just" eaLnBrk="1" hangingPunct="1">
              <a:buFont typeface="Arial" charset="0"/>
              <a:buNone/>
              <a:defRPr/>
            </a:pPr>
            <a:r>
              <a:rPr lang="en-US" sz="2400" dirty="0" smtClean="0"/>
              <a:t>                                       I = V/R</a:t>
            </a:r>
          </a:p>
          <a:p>
            <a:pPr algn="just" eaLnBrk="1" hangingPunct="1">
              <a:buFont typeface="Arial" charset="0"/>
              <a:buNone/>
              <a:defRPr/>
            </a:pPr>
            <a:endParaRPr lang="en-US" sz="2400" dirty="0" smtClean="0">
              <a:solidFill>
                <a:srgbClr val="FF0000"/>
              </a:solidFill>
            </a:endParaRPr>
          </a:p>
          <a:p>
            <a:pPr algn="just" eaLnBrk="1" hangingPunct="1">
              <a:buFont typeface="Arial" charset="0"/>
              <a:buNone/>
              <a:defRPr/>
            </a:pPr>
            <a:r>
              <a:rPr lang="en-US" sz="2400" dirty="0" smtClean="0">
                <a:solidFill>
                  <a:srgbClr val="FF0000"/>
                </a:solidFill>
              </a:rPr>
              <a:t>Principle:</a:t>
            </a:r>
          </a:p>
          <a:p>
            <a:pPr algn="just" eaLnBrk="1" hangingPunct="1">
              <a:buFont typeface="Arial" charset="0"/>
              <a:buChar char="•"/>
              <a:defRPr/>
            </a:pPr>
            <a:r>
              <a:rPr lang="en-US" sz="2400" dirty="0" smtClean="0"/>
              <a:t>Replacement of ions of particular conductance by other ions of another conductance </a:t>
            </a:r>
          </a:p>
          <a:p>
            <a:pPr algn="just" eaLnBrk="1" hangingPunct="1">
              <a:buFont typeface="Arial" charset="0"/>
              <a:buNone/>
              <a:defRPr/>
            </a:pPr>
            <a:endParaRPr lang="en-US" sz="2400" dirty="0" smtClean="0">
              <a:solidFill>
                <a:schemeClr val="accent6">
                  <a:lumMod val="75000"/>
                </a:schemeClr>
              </a:solidFill>
            </a:endParaRPr>
          </a:p>
          <a:p>
            <a:pPr algn="just" eaLnBrk="1" hangingPunct="1">
              <a:buFont typeface="Arial" charset="0"/>
              <a:buChar char="•"/>
              <a:defRPr/>
            </a:pPr>
            <a:endParaRPr lang="en-US" sz="2400" dirty="0" smtClean="0"/>
          </a:p>
        </p:txBody>
      </p:sp>
    </p:spTree>
    <p:extLst>
      <p:ext uri="{BB962C8B-B14F-4D97-AF65-F5344CB8AC3E}">
        <p14:creationId xmlns:p14="http://schemas.microsoft.com/office/powerpoint/2010/main" val="266712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495300" y="274638"/>
            <a:ext cx="8915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err="1">
                <a:solidFill>
                  <a:srgbClr val="00B0F0"/>
                </a:solidFill>
              </a:rPr>
              <a:t>Conductometric</a:t>
            </a:r>
            <a:r>
              <a:rPr lang="en-US" sz="3200" b="1" dirty="0" smtClean="0">
                <a:solidFill>
                  <a:srgbClr val="00B0F0"/>
                </a:solidFill>
              </a:rPr>
              <a:t> </a:t>
            </a:r>
            <a:r>
              <a:rPr lang="en-US" sz="3200" b="1" dirty="0">
                <a:solidFill>
                  <a:srgbClr val="00B0F0"/>
                </a:solidFill>
              </a:rPr>
              <a:t>Titration</a:t>
            </a:r>
            <a:endParaRPr lang="en-US" sz="3200" b="1" dirty="0" smtClean="0">
              <a:solidFill>
                <a:srgbClr val="00B0F0"/>
              </a:solidFill>
            </a:endParaRPr>
          </a:p>
        </p:txBody>
      </p:sp>
      <p:sp>
        <p:nvSpPr>
          <p:cNvPr id="3" name="Content Placeholder 2"/>
          <p:cNvSpPr>
            <a:spLocks noGrp="1"/>
          </p:cNvSpPr>
          <p:nvPr>
            <p:ph idx="1"/>
          </p:nvPr>
        </p:nvSpPr>
        <p:spPr>
          <a:xfrm>
            <a:off x="495300" y="838200"/>
            <a:ext cx="8915400" cy="5334000"/>
          </a:xfrm>
        </p:spPr>
        <p:txBody>
          <a:bodyPr>
            <a:noAutofit/>
          </a:bodyPr>
          <a:lstStyle/>
          <a:p>
            <a:pPr eaLnBrk="1" fontAlgn="auto" hangingPunct="1">
              <a:spcAft>
                <a:spcPts val="0"/>
              </a:spcAft>
              <a:buFont typeface="Arial" panose="020B0604020202020204" pitchFamily="34" charset="0"/>
              <a:buNone/>
              <a:defRPr/>
            </a:pPr>
            <a:r>
              <a:rPr lang="en-US" sz="2400" dirty="0" smtClean="0">
                <a:solidFill>
                  <a:srgbClr val="FF0000"/>
                </a:solidFill>
              </a:rPr>
              <a:t>Factors affecting conductance :</a:t>
            </a:r>
          </a:p>
          <a:p>
            <a:pPr lvl="2" eaLnBrk="1" fontAlgn="auto" hangingPunct="1">
              <a:spcAft>
                <a:spcPts val="0"/>
              </a:spcAft>
              <a:defRPr/>
            </a:pPr>
            <a:r>
              <a:rPr lang="en-US" dirty="0" smtClean="0">
                <a:solidFill>
                  <a:schemeClr val="accent6">
                    <a:lumMod val="75000"/>
                  </a:schemeClr>
                </a:solidFill>
              </a:rPr>
              <a:t>Number of ions (concentration)</a:t>
            </a:r>
          </a:p>
          <a:p>
            <a:pPr lvl="2" eaLnBrk="1" fontAlgn="auto" hangingPunct="1">
              <a:spcAft>
                <a:spcPts val="0"/>
              </a:spcAft>
              <a:defRPr/>
            </a:pPr>
            <a:r>
              <a:rPr lang="en-US" dirty="0" smtClean="0">
                <a:solidFill>
                  <a:schemeClr val="bg2">
                    <a:lumMod val="10000"/>
                  </a:schemeClr>
                </a:solidFill>
              </a:rPr>
              <a:t>Mobility of ions (size and charge)</a:t>
            </a:r>
          </a:p>
          <a:p>
            <a:pPr lvl="2" eaLnBrk="1" fontAlgn="auto" hangingPunct="1">
              <a:spcAft>
                <a:spcPts val="0"/>
              </a:spcAft>
              <a:defRPr/>
            </a:pPr>
            <a:r>
              <a:rPr lang="en-US" dirty="0" smtClean="0">
                <a:solidFill>
                  <a:srgbClr val="92D050"/>
                </a:solidFill>
              </a:rPr>
              <a:t>Temperature</a:t>
            </a:r>
          </a:p>
          <a:p>
            <a:pPr eaLnBrk="1" fontAlgn="auto" hangingPunct="1">
              <a:spcAft>
                <a:spcPts val="0"/>
              </a:spcAft>
              <a:buFont typeface="Arial" panose="020B0604020202020204" pitchFamily="34" charset="0"/>
              <a:buNone/>
              <a:defRPr/>
            </a:pPr>
            <a:r>
              <a:rPr lang="en-US" sz="2400" dirty="0" smtClean="0">
                <a:solidFill>
                  <a:srgbClr val="FF0000"/>
                </a:solidFill>
              </a:rPr>
              <a:t>Note :   </a:t>
            </a:r>
            <a:r>
              <a:rPr lang="en-US" sz="2400" dirty="0" smtClean="0"/>
              <a:t>Ions of different species would be expected to contribute      </a:t>
            </a:r>
          </a:p>
          <a:p>
            <a:pPr eaLnBrk="1" fontAlgn="auto" hangingPunct="1">
              <a:spcAft>
                <a:spcPts val="0"/>
              </a:spcAft>
              <a:buFont typeface="Arial" panose="020B0604020202020204" pitchFamily="34" charset="0"/>
              <a:buNone/>
              <a:defRPr/>
            </a:pPr>
            <a:r>
              <a:rPr lang="en-US" sz="2400" dirty="0" smtClean="0"/>
              <a:t>             differently to the conductivity of a given solution</a:t>
            </a:r>
          </a:p>
          <a:p>
            <a:pPr>
              <a:buNone/>
            </a:pPr>
            <a:endParaRPr lang="en-US" sz="2400" dirty="0" smtClean="0">
              <a:solidFill>
                <a:srgbClr val="FF0000"/>
              </a:solidFill>
            </a:endParaRPr>
          </a:p>
          <a:p>
            <a:pPr>
              <a:buNone/>
            </a:pPr>
            <a:r>
              <a:rPr lang="en-US" sz="2400" dirty="0" smtClean="0">
                <a:solidFill>
                  <a:srgbClr val="FF0000"/>
                </a:solidFill>
              </a:rPr>
              <a:t>Important </a:t>
            </a:r>
            <a:r>
              <a:rPr lang="en-US" sz="2400" dirty="0">
                <a:solidFill>
                  <a:srgbClr val="FF0000"/>
                </a:solidFill>
              </a:rPr>
              <a:t>Definitions</a:t>
            </a:r>
          </a:p>
          <a:p>
            <a:r>
              <a:rPr lang="en-US" sz="2400" dirty="0" smtClean="0"/>
              <a:t>Conductance, Specific </a:t>
            </a:r>
            <a:r>
              <a:rPr lang="en-US" sz="2400" dirty="0"/>
              <a:t>conductance</a:t>
            </a:r>
          </a:p>
          <a:p>
            <a:r>
              <a:rPr lang="en-US" sz="2400" dirty="0"/>
              <a:t>Molar </a:t>
            </a:r>
            <a:r>
              <a:rPr lang="en-US" sz="2400" dirty="0" smtClean="0"/>
              <a:t>conductance, Equivalent </a:t>
            </a:r>
            <a:r>
              <a:rPr lang="en-US" sz="2400" dirty="0"/>
              <a:t>conductance</a:t>
            </a:r>
          </a:p>
          <a:p>
            <a:r>
              <a:rPr lang="en-US" sz="2400" dirty="0" smtClean="0"/>
              <a:t>Resistance, Specific </a:t>
            </a:r>
            <a:r>
              <a:rPr lang="en-US" sz="2400" dirty="0"/>
              <a:t>resistance</a:t>
            </a:r>
          </a:p>
          <a:p>
            <a:pPr eaLnBrk="1" fontAlgn="auto" hangingPunct="1">
              <a:spcAft>
                <a:spcPts val="0"/>
              </a:spcAft>
              <a:defRPr/>
            </a:pPr>
            <a:endParaRPr lang="en-US" sz="2400" dirty="0" smtClean="0">
              <a:solidFill>
                <a:schemeClr val="bg2">
                  <a:lumMod val="10000"/>
                </a:schemeClr>
              </a:solidFill>
            </a:endParaRPr>
          </a:p>
          <a:p>
            <a:pPr eaLnBrk="1" fontAlgn="auto" hangingPunct="1">
              <a:spcAft>
                <a:spcPts val="0"/>
              </a:spcAft>
              <a:defRPr/>
            </a:pPr>
            <a:endParaRPr lang="en-US" sz="2400" dirty="0"/>
          </a:p>
        </p:txBody>
      </p:sp>
    </p:spTree>
    <p:extLst>
      <p:ext uri="{BB962C8B-B14F-4D97-AF65-F5344CB8AC3E}">
        <p14:creationId xmlns:p14="http://schemas.microsoft.com/office/powerpoint/2010/main" val="1882241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495300" y="76200"/>
            <a:ext cx="8915400" cy="639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err="1" smtClean="0">
                <a:solidFill>
                  <a:srgbClr val="00B0F0"/>
                </a:solidFill>
              </a:rPr>
              <a:t>Potentiometry</a:t>
            </a:r>
            <a:endParaRPr lang="en-US" sz="3200" b="1" dirty="0" smtClean="0">
              <a:solidFill>
                <a:srgbClr val="00B0F0"/>
              </a:solidFill>
            </a:endParaRPr>
          </a:p>
        </p:txBody>
      </p:sp>
      <p:sp>
        <p:nvSpPr>
          <p:cNvPr id="3" name="Content Placeholder 2"/>
          <p:cNvSpPr>
            <a:spLocks noGrp="1"/>
          </p:cNvSpPr>
          <p:nvPr>
            <p:ph idx="1"/>
          </p:nvPr>
        </p:nvSpPr>
        <p:spPr>
          <a:xfrm>
            <a:off x="304800" y="685800"/>
            <a:ext cx="9144000" cy="6019800"/>
          </a:xfrm>
        </p:spPr>
        <p:txBody>
          <a:bodyPr/>
          <a:lstStyle/>
          <a:p>
            <a:pPr algn="just" eaLnBrk="1" hangingPunct="1">
              <a:buFont typeface="Arial" charset="0"/>
              <a:buNone/>
              <a:defRPr/>
            </a:pPr>
            <a:r>
              <a:rPr lang="en-US" sz="2400" dirty="0" smtClean="0">
                <a:solidFill>
                  <a:srgbClr val="FF0000"/>
                </a:solidFill>
              </a:rPr>
              <a:t>Principle: </a:t>
            </a:r>
          </a:p>
          <a:p>
            <a:pPr algn="just" eaLnBrk="1" hangingPunct="1">
              <a:buFont typeface="Arial" charset="0"/>
              <a:buChar char="•"/>
              <a:defRPr/>
            </a:pPr>
            <a:r>
              <a:rPr lang="en-US" sz="2400" dirty="0" smtClean="0"/>
              <a:t>EMF a cell depends on concentration of the electrolytes with which the electrodes are in contact</a:t>
            </a:r>
          </a:p>
          <a:p>
            <a:pPr algn="just" eaLnBrk="1" hangingPunct="1">
              <a:buFont typeface="Arial" charset="0"/>
              <a:buChar char="•"/>
              <a:defRPr/>
            </a:pPr>
            <a:endParaRPr lang="en-US" sz="2400" dirty="0" smtClean="0"/>
          </a:p>
          <a:p>
            <a:pPr algn="just" eaLnBrk="1" hangingPunct="1">
              <a:buFont typeface="Arial" charset="0"/>
              <a:buChar char="•"/>
              <a:defRPr/>
            </a:pPr>
            <a:endParaRPr lang="en-US" sz="2400" dirty="0" smtClean="0"/>
          </a:p>
          <a:p>
            <a:pPr algn="just" eaLnBrk="1" hangingPunct="1">
              <a:buFont typeface="Arial" charset="0"/>
              <a:buChar char="•"/>
              <a:defRPr/>
            </a:pPr>
            <a:endParaRPr lang="en-US" sz="2400" dirty="0" smtClean="0"/>
          </a:p>
          <a:p>
            <a:pPr algn="just" eaLnBrk="1" hangingPunct="1">
              <a:buFont typeface="Arial" charset="0"/>
              <a:buChar char="•"/>
              <a:defRPr/>
            </a:pPr>
            <a:r>
              <a:rPr lang="en-US" sz="2400" dirty="0" smtClean="0"/>
              <a:t>As the concentration  of </a:t>
            </a:r>
            <a:r>
              <a:rPr lang="en-US" sz="2400" dirty="0" smtClean="0">
                <a:solidFill>
                  <a:schemeClr val="accent6">
                    <a:lumMod val="75000"/>
                  </a:schemeClr>
                </a:solidFill>
              </a:rPr>
              <a:t>M</a:t>
            </a:r>
            <a:r>
              <a:rPr lang="en-US" sz="2400" baseline="30000" dirty="0" smtClean="0">
                <a:solidFill>
                  <a:schemeClr val="accent6">
                    <a:lumMod val="75000"/>
                  </a:schemeClr>
                </a:solidFill>
              </a:rPr>
              <a:t>n+ </a:t>
            </a:r>
            <a:r>
              <a:rPr lang="en-US" sz="2400" dirty="0" smtClean="0">
                <a:solidFill>
                  <a:schemeClr val="accent6">
                    <a:lumMod val="75000"/>
                  </a:schemeClr>
                </a:solidFill>
              </a:rPr>
              <a:t>changes the EMF also changes</a:t>
            </a:r>
          </a:p>
          <a:p>
            <a:pPr algn="just" eaLnBrk="1" hangingPunct="1">
              <a:buFont typeface="Arial" charset="0"/>
              <a:buChar char="•"/>
              <a:defRPr/>
            </a:pPr>
            <a:r>
              <a:rPr lang="en-US" sz="2400" dirty="0" smtClean="0"/>
              <a:t>Potential developed at the electrode depends upon the concentration of the ions in the solution and its value is given by </a:t>
            </a:r>
            <a:r>
              <a:rPr lang="en-US" sz="2400" dirty="0" smtClean="0">
                <a:solidFill>
                  <a:schemeClr val="accent6">
                    <a:lumMod val="75000"/>
                  </a:schemeClr>
                </a:solidFill>
              </a:rPr>
              <a:t>Nernst equation.</a:t>
            </a:r>
          </a:p>
          <a:p>
            <a:pPr eaLnBrk="1" hangingPunct="1">
              <a:buFont typeface="Arial" charset="0"/>
              <a:buNone/>
              <a:defRPr/>
            </a:pPr>
            <a:endParaRPr lang="en-US" sz="2400" dirty="0" smtClean="0"/>
          </a:p>
          <a:p>
            <a:pPr algn="just" eaLnBrk="1" hangingPunct="1">
              <a:buFont typeface="Arial" charset="0"/>
              <a:buChar char="•"/>
              <a:defRPr/>
            </a:pPr>
            <a:endParaRPr lang="en-US" sz="2400" dirty="0" smtClean="0"/>
          </a:p>
          <a:p>
            <a:pPr eaLnBrk="1" hangingPunct="1">
              <a:buFont typeface="Arial" charset="0"/>
              <a:buNone/>
              <a:defRPr/>
            </a:pPr>
            <a:endParaRPr lang="en-US" sz="2400" dirty="0" smtClean="0"/>
          </a:p>
          <a:p>
            <a:pPr eaLnBrk="1" hangingPunct="1">
              <a:buFont typeface="Arial" charset="0"/>
              <a:buNone/>
              <a:defRPr/>
            </a:pPr>
            <a:endParaRPr lang="en-US" sz="2400" dirty="0" smtClean="0"/>
          </a:p>
          <a:p>
            <a:pPr eaLnBrk="1" hangingPunct="1">
              <a:buFont typeface="Arial" charset="0"/>
              <a:buNone/>
              <a:defRPr/>
            </a:pPr>
            <a:endParaRPr lang="en-US" sz="2400" dirty="0" smtClean="0"/>
          </a:p>
          <a:p>
            <a:pPr eaLnBrk="1" hangingPunct="1">
              <a:buFont typeface="Arial" charset="0"/>
              <a:buNone/>
              <a:defRPr/>
            </a:pPr>
            <a:endParaRPr lang="en-US" sz="2400" dirty="0"/>
          </a:p>
        </p:txBody>
      </p:sp>
      <p:pic>
        <p:nvPicPr>
          <p:cNvPr id="430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52713"/>
            <a:ext cx="54864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105400"/>
            <a:ext cx="6110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575" y="2057400"/>
            <a:ext cx="3527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209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Conductometric Titration</a:t>
            </a:r>
            <a:endParaRPr lang="en-US" sz="3200" dirty="0" smtClean="0"/>
          </a:p>
        </p:txBody>
      </p:sp>
      <p:pic>
        <p:nvPicPr>
          <p:cNvPr id="614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8877300" cy="4894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552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Units of conductance </a:t>
            </a:r>
            <a:endParaRPr lang="en-US" sz="3200" dirty="0" smtClean="0"/>
          </a:p>
        </p:txBody>
      </p:sp>
      <p:pic>
        <p:nvPicPr>
          <p:cNvPr id="624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848600" cy="439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300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Conductance of Ions</a:t>
            </a:r>
            <a:endParaRPr lang="en-US" sz="3200" dirty="0" smtClean="0"/>
          </a:p>
        </p:txBody>
      </p:sp>
      <p:pic>
        <p:nvPicPr>
          <p:cNvPr id="634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01725"/>
            <a:ext cx="6629400" cy="5337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267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15962"/>
          </a:xfrm>
        </p:spPr>
        <p:txBody>
          <a:bodyPr>
            <a:normAutofit fontScale="90000"/>
          </a:bodyPr>
          <a:lstStyle/>
          <a:p>
            <a:pPr eaLnBrk="1" fontAlgn="auto" hangingPunct="1">
              <a:spcAft>
                <a:spcPts val="0"/>
              </a:spcAft>
              <a:defRPr/>
            </a:pPr>
            <a:r>
              <a:rPr lang="en-US" sz="3200" b="1" dirty="0" smtClean="0">
                <a:solidFill>
                  <a:srgbClr val="00B0F0"/>
                </a:solidFill>
              </a:rPr>
              <a:t>Construction of Conductivity Cell</a:t>
            </a:r>
            <a:br>
              <a:rPr lang="en-US" sz="3200" b="1" dirty="0" smtClean="0">
                <a:solidFill>
                  <a:srgbClr val="00B0F0"/>
                </a:solidFill>
              </a:rPr>
            </a:br>
            <a:endParaRPr lang="en-US" sz="3200" b="1" dirty="0">
              <a:solidFill>
                <a:srgbClr val="00B0F0"/>
              </a:solidFill>
            </a:endParaRPr>
          </a:p>
        </p:txBody>
      </p:sp>
      <p:sp>
        <p:nvSpPr>
          <p:cNvPr id="3" name="Content Placeholder 2"/>
          <p:cNvSpPr>
            <a:spLocks noGrp="1"/>
          </p:cNvSpPr>
          <p:nvPr>
            <p:ph idx="1"/>
          </p:nvPr>
        </p:nvSpPr>
        <p:spPr>
          <a:xfrm>
            <a:off x="381000" y="990600"/>
            <a:ext cx="8915400" cy="4953000"/>
          </a:xfrm>
        </p:spPr>
        <p:txBody>
          <a:bodyPr>
            <a:normAutofit/>
          </a:bodyPr>
          <a:lstStyle/>
          <a:p>
            <a:pPr eaLnBrk="1" fontAlgn="auto" hangingPunct="1">
              <a:spcAft>
                <a:spcPts val="0"/>
              </a:spcAft>
              <a:defRPr/>
            </a:pPr>
            <a:r>
              <a:rPr lang="en-US" sz="2400" dirty="0" smtClean="0"/>
              <a:t>Conductance of an analyte can be measured by placing the conductivity  cell in  electrolyte solution</a:t>
            </a:r>
          </a:p>
          <a:p>
            <a:pPr eaLnBrk="1" fontAlgn="auto" hangingPunct="1">
              <a:spcAft>
                <a:spcPts val="0"/>
              </a:spcAft>
              <a:defRPr/>
            </a:pPr>
            <a:r>
              <a:rPr lang="en-US" sz="2400" dirty="0" smtClean="0"/>
              <a:t>Conductivity  cell consists two electrode</a:t>
            </a:r>
          </a:p>
          <a:p>
            <a:pPr eaLnBrk="1" fontAlgn="auto" hangingPunct="1">
              <a:spcAft>
                <a:spcPts val="0"/>
              </a:spcAft>
              <a:defRPr/>
            </a:pPr>
            <a:r>
              <a:rPr lang="en-US" sz="2400" dirty="0" smtClean="0">
                <a:solidFill>
                  <a:srgbClr val="FF0000"/>
                </a:solidFill>
              </a:rPr>
              <a:t>Specific Conductance = Conductance  X Cell const</a:t>
            </a:r>
          </a:p>
          <a:p>
            <a:pPr eaLnBrk="1" fontAlgn="auto" hangingPunct="1">
              <a:spcAft>
                <a:spcPts val="0"/>
              </a:spcAft>
              <a:defRPr/>
            </a:pPr>
            <a:endParaRPr lang="en-US" dirty="0" smtClean="0">
              <a:solidFill>
                <a:schemeClr val="bg2">
                  <a:lumMod val="10000"/>
                </a:schemeClr>
              </a:solidFill>
            </a:endParaRPr>
          </a:p>
          <a:p>
            <a:pPr eaLnBrk="1" fontAlgn="auto" hangingPunct="1">
              <a:spcAft>
                <a:spcPts val="0"/>
              </a:spcAft>
              <a:defRPr/>
            </a:pPr>
            <a:endParaRPr lang="en-US" dirty="0"/>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657600"/>
            <a:ext cx="3692525"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14800"/>
            <a:ext cx="3608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806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495300" y="274638"/>
            <a:ext cx="89154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smtClean="0">
                <a:solidFill>
                  <a:srgbClr val="00B0F0"/>
                </a:solidFill>
              </a:rPr>
              <a:t>Measurement of Conductance</a:t>
            </a:r>
          </a:p>
        </p:txBody>
      </p:sp>
      <p:sp>
        <p:nvSpPr>
          <p:cNvPr id="3" name="Content Placeholder 2"/>
          <p:cNvSpPr>
            <a:spLocks noGrp="1"/>
          </p:cNvSpPr>
          <p:nvPr>
            <p:ph idx="1"/>
          </p:nvPr>
        </p:nvSpPr>
        <p:spPr>
          <a:xfrm>
            <a:off x="495300" y="1600200"/>
            <a:ext cx="8915400" cy="4525963"/>
          </a:xfrm>
        </p:spPr>
        <p:txBody>
          <a:bodyPr>
            <a:normAutofit lnSpcReduction="10000"/>
          </a:bodyPr>
          <a:lstStyle/>
          <a:p>
            <a:pPr algn="just" eaLnBrk="1" fontAlgn="auto" hangingPunct="1">
              <a:spcAft>
                <a:spcPts val="0"/>
              </a:spcAft>
              <a:defRPr/>
            </a:pPr>
            <a:r>
              <a:rPr lang="en-US" sz="2400" dirty="0" smtClean="0"/>
              <a:t>In </a:t>
            </a:r>
            <a:r>
              <a:rPr lang="en-US" sz="2400" dirty="0" err="1" smtClean="0"/>
              <a:t>Conductometry</a:t>
            </a:r>
            <a:r>
              <a:rPr lang="en-US" sz="2400" dirty="0" smtClean="0"/>
              <a:t> an alternating (AC) voltage is applied across two electrodes immersed in the same solution</a:t>
            </a:r>
          </a:p>
          <a:p>
            <a:pPr algn="just" eaLnBrk="1" fontAlgn="auto" hangingPunct="1">
              <a:spcAft>
                <a:spcPts val="0"/>
              </a:spcAft>
              <a:defRPr/>
            </a:pPr>
            <a:endParaRPr lang="en-US" sz="2400" dirty="0" smtClean="0"/>
          </a:p>
          <a:p>
            <a:pPr algn="just" eaLnBrk="1" fontAlgn="auto" hangingPunct="1">
              <a:spcAft>
                <a:spcPts val="0"/>
              </a:spcAft>
              <a:defRPr/>
            </a:pPr>
            <a:r>
              <a:rPr lang="en-US" sz="2400" dirty="0" smtClean="0"/>
              <a:t>Applied voltage causes  a current to flow</a:t>
            </a:r>
          </a:p>
          <a:p>
            <a:pPr algn="just" eaLnBrk="1" fontAlgn="auto" hangingPunct="1">
              <a:spcAft>
                <a:spcPts val="0"/>
              </a:spcAft>
              <a:defRPr/>
            </a:pPr>
            <a:endParaRPr lang="en-US" sz="2400" dirty="0" smtClean="0"/>
          </a:p>
          <a:p>
            <a:pPr algn="just" eaLnBrk="1" fontAlgn="auto" hangingPunct="1">
              <a:spcAft>
                <a:spcPts val="0"/>
              </a:spcAft>
              <a:defRPr/>
            </a:pPr>
            <a:r>
              <a:rPr lang="en-US" sz="2400" dirty="0" smtClean="0"/>
              <a:t>Magnitude of the current depends on the conductivity of the solution, and the composition of the sample is deduced from the measurement of the conductivity</a:t>
            </a:r>
          </a:p>
          <a:p>
            <a:pPr algn="just" eaLnBrk="1" fontAlgn="auto" hangingPunct="1">
              <a:spcAft>
                <a:spcPts val="0"/>
              </a:spcAft>
              <a:buFont typeface="Arial" panose="020B0604020202020204" pitchFamily="34" charset="0"/>
              <a:buNone/>
              <a:defRPr/>
            </a:pPr>
            <a:endParaRPr lang="en-US" sz="2400" dirty="0" smtClean="0"/>
          </a:p>
          <a:p>
            <a:pPr algn="just" eaLnBrk="1" fontAlgn="auto" hangingPunct="1">
              <a:spcAft>
                <a:spcPts val="0"/>
              </a:spcAft>
              <a:defRPr/>
            </a:pPr>
            <a:r>
              <a:rPr lang="en-US" sz="2400" dirty="0" smtClean="0"/>
              <a:t>Method makes it possible to detect changes of composition in a sample  during chemical reactions (as, e.g., during a titration)</a:t>
            </a:r>
            <a:endParaRPr lang="en-US" sz="2400" dirty="0"/>
          </a:p>
        </p:txBody>
      </p:sp>
    </p:spTree>
    <p:extLst>
      <p:ext uri="{BB962C8B-B14F-4D97-AF65-F5344CB8AC3E}">
        <p14:creationId xmlns:p14="http://schemas.microsoft.com/office/powerpoint/2010/main" val="1585746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159125" y="549275"/>
            <a:ext cx="35099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hi-IN" sz="4400">
              <a:solidFill>
                <a:schemeClr val="tx2"/>
              </a:solidFill>
              <a:latin typeface="Verdana" panose="020B0604030504040204" pitchFamily="34" charset="0"/>
              <a:cs typeface="Mangal" panose="02040503050203030202" pitchFamily="18" charset="0"/>
            </a:endParaRPr>
          </a:p>
        </p:txBody>
      </p:sp>
      <p:sp>
        <p:nvSpPr>
          <p:cNvPr id="57347" name="Rectangle 3"/>
          <p:cNvSpPr>
            <a:spLocks noChangeArrowheads="1"/>
          </p:cNvSpPr>
          <p:nvPr/>
        </p:nvSpPr>
        <p:spPr bwMode="auto">
          <a:xfrm>
            <a:off x="741363" y="476250"/>
            <a:ext cx="8423275" cy="8636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200" b="1" dirty="0">
                <a:solidFill>
                  <a:srgbClr val="00B0F0"/>
                </a:solidFill>
                <a:latin typeface="+mj-lt"/>
                <a:cs typeface="+mn-cs"/>
              </a:rPr>
              <a:t>Measurement Technique </a:t>
            </a:r>
          </a:p>
        </p:txBody>
      </p:sp>
      <p:sp>
        <p:nvSpPr>
          <p:cNvPr id="57348" name="Text Box 4"/>
          <p:cNvSpPr txBox="1">
            <a:spLocks noChangeArrowheads="1"/>
          </p:cNvSpPr>
          <p:nvPr/>
        </p:nvSpPr>
        <p:spPr bwMode="auto">
          <a:xfrm>
            <a:off x="304800" y="1447800"/>
            <a:ext cx="91424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50000"/>
              </a:spcBef>
              <a:buFontTx/>
              <a:buChar char="•"/>
            </a:pPr>
            <a:r>
              <a:rPr lang="en-US" sz="2400" dirty="0">
                <a:latin typeface="Calibri" panose="020F0502020204030204" pitchFamily="34" charset="0"/>
              </a:rPr>
              <a:t> </a:t>
            </a:r>
            <a:r>
              <a:rPr lang="en-US" sz="2400" dirty="0" err="1">
                <a:latin typeface="Calibri" panose="020F0502020204030204" pitchFamily="34" charset="0"/>
              </a:rPr>
              <a:t>Conductometry</a:t>
            </a:r>
            <a:endParaRPr lang="en-US" sz="2400" dirty="0">
              <a:latin typeface="Calibri" panose="020F0502020204030204" pitchFamily="34" charset="0"/>
            </a:endParaRPr>
          </a:p>
          <a:p>
            <a:pPr lvl="2" eaLnBrk="1" hangingPunct="1">
              <a:spcBef>
                <a:spcPct val="50000"/>
              </a:spcBef>
              <a:buFont typeface="Arial" panose="020B0604020202020204" pitchFamily="34" charset="0"/>
              <a:buChar char="─"/>
            </a:pPr>
            <a:r>
              <a:rPr lang="en-US" dirty="0">
                <a:latin typeface="Calibri" panose="020F0502020204030204" pitchFamily="34" charset="0"/>
              </a:rPr>
              <a:t> </a:t>
            </a:r>
            <a:r>
              <a:rPr lang="en-US" sz="2400" dirty="0">
                <a:latin typeface="Calibri" panose="020F0502020204030204" pitchFamily="34" charset="0"/>
              </a:rPr>
              <a:t>A </a:t>
            </a:r>
            <a:r>
              <a:rPr lang="en-US" sz="2400" dirty="0" err="1">
                <a:latin typeface="Calibri" panose="020F0502020204030204" pitchFamily="34" charset="0"/>
              </a:rPr>
              <a:t>conductometric</a:t>
            </a:r>
            <a:r>
              <a:rPr lang="en-US" sz="2400" dirty="0">
                <a:latin typeface="Calibri" panose="020F0502020204030204" pitchFamily="34" charset="0"/>
              </a:rPr>
              <a:t> sensor detects changes in conductance between two electrodes </a:t>
            </a:r>
          </a:p>
          <a:p>
            <a:pPr lvl="2" eaLnBrk="1" hangingPunct="1">
              <a:spcBef>
                <a:spcPct val="50000"/>
              </a:spcBef>
              <a:buFont typeface="Arial" panose="020B0604020202020204" pitchFamily="34" charset="0"/>
              <a:buChar char="─"/>
            </a:pPr>
            <a:r>
              <a:rPr lang="en-US" sz="2400" dirty="0">
                <a:latin typeface="Calibri" panose="020F0502020204030204" pitchFamily="34" charset="0"/>
              </a:rPr>
              <a:t> Basic Principle - </a:t>
            </a:r>
            <a:r>
              <a:rPr lang="en-US" sz="2400" dirty="0">
                <a:solidFill>
                  <a:srgbClr val="FF0000"/>
                </a:solidFill>
                <a:latin typeface="Calibri" panose="020F0502020204030204" pitchFamily="34" charset="0"/>
              </a:rPr>
              <a:t>Ohms Law</a:t>
            </a:r>
          </a:p>
        </p:txBody>
      </p:sp>
      <p:grpSp>
        <p:nvGrpSpPr>
          <p:cNvPr id="2" name="Group 5"/>
          <p:cNvGrpSpPr>
            <a:grpSpLocks/>
          </p:cNvGrpSpPr>
          <p:nvPr/>
        </p:nvGrpSpPr>
        <p:grpSpPr bwMode="auto">
          <a:xfrm>
            <a:off x="3470275" y="3573463"/>
            <a:ext cx="4573588" cy="2592387"/>
            <a:chOff x="2018" y="2251"/>
            <a:chExt cx="2659" cy="1633"/>
          </a:xfrm>
        </p:grpSpPr>
        <p:sp>
          <p:nvSpPr>
            <p:cNvPr id="66566" name="Rectangle 6"/>
            <p:cNvSpPr>
              <a:spLocks noChangeArrowheads="1"/>
            </p:cNvSpPr>
            <p:nvPr/>
          </p:nvSpPr>
          <p:spPr bwMode="auto">
            <a:xfrm>
              <a:off x="2018" y="2971"/>
              <a:ext cx="1730" cy="913"/>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hi-IN" sz="1600" b="1" baseline="30000">
                <a:latin typeface="Calibri" panose="020F0502020204030204" pitchFamily="34" charset="0"/>
              </a:endParaRPr>
            </a:p>
          </p:txBody>
        </p:sp>
        <p:sp>
          <p:nvSpPr>
            <p:cNvPr id="66567" name="Line 7"/>
            <p:cNvSpPr>
              <a:spLocks noChangeShapeType="1"/>
            </p:cNvSpPr>
            <p:nvPr/>
          </p:nvSpPr>
          <p:spPr bwMode="auto">
            <a:xfrm>
              <a:off x="2018" y="2833"/>
              <a:ext cx="1" cy="10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8" name="Line 8"/>
            <p:cNvSpPr>
              <a:spLocks noChangeShapeType="1"/>
            </p:cNvSpPr>
            <p:nvPr/>
          </p:nvSpPr>
          <p:spPr bwMode="auto">
            <a:xfrm>
              <a:off x="2018" y="3863"/>
              <a:ext cx="173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9" name="Line 9"/>
            <p:cNvSpPr>
              <a:spLocks noChangeShapeType="1"/>
            </p:cNvSpPr>
            <p:nvPr/>
          </p:nvSpPr>
          <p:spPr bwMode="auto">
            <a:xfrm flipH="1" flipV="1">
              <a:off x="3533" y="3707"/>
              <a:ext cx="756" cy="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0" name="Rectangle 10"/>
            <p:cNvSpPr>
              <a:spLocks noChangeArrowheads="1"/>
            </p:cNvSpPr>
            <p:nvPr/>
          </p:nvSpPr>
          <p:spPr bwMode="auto">
            <a:xfrm>
              <a:off x="2337" y="2251"/>
              <a:ext cx="847" cy="3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71" name="Text Box 11"/>
            <p:cNvSpPr txBox="1">
              <a:spLocks noChangeArrowheads="1"/>
            </p:cNvSpPr>
            <p:nvPr/>
          </p:nvSpPr>
          <p:spPr bwMode="auto">
            <a:xfrm>
              <a:off x="2376" y="2301"/>
              <a:ext cx="80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800" b="1">
                  <a:latin typeface="Calibri" panose="020F0502020204030204" pitchFamily="34" charset="0"/>
                </a:rPr>
                <a:t>Bipotentiostat</a:t>
              </a:r>
            </a:p>
          </p:txBody>
        </p:sp>
        <p:sp>
          <p:nvSpPr>
            <p:cNvPr id="66572" name="Line 12"/>
            <p:cNvSpPr>
              <a:spLocks noChangeShapeType="1"/>
            </p:cNvSpPr>
            <p:nvPr/>
          </p:nvSpPr>
          <p:spPr bwMode="auto">
            <a:xfrm>
              <a:off x="2184" y="3047"/>
              <a:ext cx="884" cy="0"/>
            </a:xfrm>
            <a:prstGeom prst="line">
              <a:avLst/>
            </a:prstGeom>
            <a:noFill/>
            <a:ln w="57150">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73" name="AutoShape 13"/>
            <p:cNvSpPr>
              <a:spLocks noChangeArrowheads="1"/>
            </p:cNvSpPr>
            <p:nvPr/>
          </p:nvSpPr>
          <p:spPr bwMode="auto">
            <a:xfrm>
              <a:off x="3376" y="3097"/>
              <a:ext cx="115" cy="149"/>
            </a:xfrm>
            <a:prstGeom prst="bevel">
              <a:avLst>
                <a:gd name="adj" fmla="val 12500"/>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cxnSp>
          <p:nvCxnSpPr>
            <p:cNvPr id="66574" name="AutoShape 14"/>
            <p:cNvCxnSpPr>
              <a:cxnSpLocks noChangeShapeType="1"/>
            </p:cNvCxnSpPr>
            <p:nvPr/>
          </p:nvCxnSpPr>
          <p:spPr bwMode="auto">
            <a:xfrm rot="-5400000">
              <a:off x="2456" y="2315"/>
              <a:ext cx="455" cy="1000"/>
            </a:xfrm>
            <a:prstGeom prst="bentConnector4">
              <a:avLst>
                <a:gd name="adj1" fmla="val 45204"/>
                <a:gd name="adj2" fmla="val 111537"/>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6575" name="AutoShape 15"/>
            <p:cNvCxnSpPr>
              <a:cxnSpLocks noChangeShapeType="1"/>
              <a:stCxn id="66588" idx="0"/>
              <a:endCxn id="66577" idx="3"/>
            </p:cNvCxnSpPr>
            <p:nvPr/>
          </p:nvCxnSpPr>
          <p:spPr bwMode="auto">
            <a:xfrm rot="-5400000">
              <a:off x="2500" y="2533"/>
              <a:ext cx="742" cy="627"/>
            </a:xfrm>
            <a:prstGeom prst="bentConnector4">
              <a:avLst>
                <a:gd name="adj1" fmla="val 40032"/>
                <a:gd name="adj2" fmla="val 12616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6576" name="Rectangle 16"/>
            <p:cNvSpPr>
              <a:spLocks noChangeArrowheads="1"/>
            </p:cNvSpPr>
            <p:nvPr/>
          </p:nvSpPr>
          <p:spPr bwMode="auto">
            <a:xfrm>
              <a:off x="3145" y="2549"/>
              <a:ext cx="39" cy="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77" name="Rectangle 17"/>
            <p:cNvSpPr>
              <a:spLocks noChangeArrowheads="1"/>
            </p:cNvSpPr>
            <p:nvPr/>
          </p:nvSpPr>
          <p:spPr bwMode="auto">
            <a:xfrm>
              <a:off x="3145" y="2450"/>
              <a:ext cx="39" cy="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78" name="Rectangle 18"/>
            <p:cNvSpPr>
              <a:spLocks noChangeArrowheads="1"/>
            </p:cNvSpPr>
            <p:nvPr/>
          </p:nvSpPr>
          <p:spPr bwMode="auto">
            <a:xfrm>
              <a:off x="3145" y="2251"/>
              <a:ext cx="39" cy="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cxnSp>
          <p:nvCxnSpPr>
            <p:cNvPr id="66579" name="AutoShape 19"/>
            <p:cNvCxnSpPr>
              <a:cxnSpLocks noChangeShapeType="1"/>
              <a:stCxn id="66573" idx="6"/>
              <a:endCxn id="66578" idx="3"/>
            </p:cNvCxnSpPr>
            <p:nvPr/>
          </p:nvCxnSpPr>
          <p:spPr bwMode="auto">
            <a:xfrm rot="5400000" flipH="1">
              <a:off x="2898" y="2561"/>
              <a:ext cx="822" cy="250"/>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6580" name="Text Box 20"/>
            <p:cNvSpPr txBox="1">
              <a:spLocks noChangeArrowheads="1"/>
            </p:cNvSpPr>
            <p:nvPr/>
          </p:nvSpPr>
          <p:spPr bwMode="auto">
            <a:xfrm>
              <a:off x="2155" y="2837"/>
              <a:ext cx="1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00" b="1">
                  <a:latin typeface="Calibri" panose="020F0502020204030204" pitchFamily="34" charset="0"/>
                </a:rPr>
                <a:t>CE</a:t>
              </a:r>
            </a:p>
          </p:txBody>
        </p:sp>
        <p:sp>
          <p:nvSpPr>
            <p:cNvPr id="66581" name="Line 21"/>
            <p:cNvSpPr>
              <a:spLocks noChangeShapeType="1"/>
            </p:cNvSpPr>
            <p:nvPr/>
          </p:nvSpPr>
          <p:spPr bwMode="auto">
            <a:xfrm>
              <a:off x="2260" y="2961"/>
              <a:ext cx="116"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2" name="Text Box 22"/>
            <p:cNvSpPr txBox="1">
              <a:spLocks noChangeArrowheads="1"/>
            </p:cNvSpPr>
            <p:nvPr/>
          </p:nvSpPr>
          <p:spPr bwMode="auto">
            <a:xfrm>
              <a:off x="3453" y="2826"/>
              <a:ext cx="17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00" b="1">
                  <a:latin typeface="Calibri" panose="020F0502020204030204" pitchFamily="34" charset="0"/>
                </a:rPr>
                <a:t>RE</a:t>
              </a:r>
            </a:p>
          </p:txBody>
        </p:sp>
        <p:sp>
          <p:nvSpPr>
            <p:cNvPr id="66583" name="Line 23"/>
            <p:cNvSpPr>
              <a:spLocks noChangeShapeType="1"/>
            </p:cNvSpPr>
            <p:nvPr/>
          </p:nvSpPr>
          <p:spPr bwMode="auto">
            <a:xfrm flipH="1">
              <a:off x="3452" y="2948"/>
              <a:ext cx="78"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4" name="Rectangle 24"/>
            <p:cNvSpPr>
              <a:spLocks noChangeArrowheads="1"/>
            </p:cNvSpPr>
            <p:nvPr/>
          </p:nvSpPr>
          <p:spPr bwMode="auto">
            <a:xfrm>
              <a:off x="3145" y="2350"/>
              <a:ext cx="39" cy="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85" name="Rectangle 25"/>
            <p:cNvSpPr>
              <a:spLocks noChangeArrowheads="1"/>
            </p:cNvSpPr>
            <p:nvPr/>
          </p:nvSpPr>
          <p:spPr bwMode="auto">
            <a:xfrm>
              <a:off x="3145" y="3196"/>
              <a:ext cx="39" cy="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cxnSp>
          <p:nvCxnSpPr>
            <p:cNvPr id="66586" name="AutoShape 26"/>
            <p:cNvCxnSpPr>
              <a:cxnSpLocks noChangeShapeType="1"/>
              <a:stCxn id="66585" idx="2"/>
              <a:endCxn id="66584" idx="3"/>
            </p:cNvCxnSpPr>
            <p:nvPr/>
          </p:nvCxnSpPr>
          <p:spPr bwMode="auto">
            <a:xfrm rot="5400000" flipH="1" flipV="1">
              <a:off x="2739" y="2801"/>
              <a:ext cx="870" cy="20"/>
            </a:xfrm>
            <a:prstGeom prst="bentConnector4">
              <a:avLst>
                <a:gd name="adj1" fmla="val 20949"/>
                <a:gd name="adj2" fmla="val 116666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6587" name="Rectangle 27"/>
            <p:cNvSpPr>
              <a:spLocks noChangeArrowheads="1"/>
            </p:cNvSpPr>
            <p:nvPr/>
          </p:nvSpPr>
          <p:spPr bwMode="auto">
            <a:xfrm>
              <a:off x="3029" y="3196"/>
              <a:ext cx="270" cy="100"/>
            </a:xfrm>
            <a:prstGeom prst="rect">
              <a:avLst/>
            </a:prstGeom>
            <a:solidFill>
              <a:srgbClr val="FF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88" name="Rectangle 28"/>
            <p:cNvSpPr>
              <a:spLocks noChangeArrowheads="1"/>
            </p:cNvSpPr>
            <p:nvPr/>
          </p:nvSpPr>
          <p:spPr bwMode="auto">
            <a:xfrm>
              <a:off x="2422" y="3218"/>
              <a:ext cx="269" cy="100"/>
            </a:xfrm>
            <a:prstGeom prst="rect">
              <a:avLst/>
            </a:prstGeom>
            <a:solidFill>
              <a:srgbClr val="FF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66589" name="Rectangle 29"/>
            <p:cNvSpPr>
              <a:spLocks noChangeArrowheads="1"/>
            </p:cNvSpPr>
            <p:nvPr/>
          </p:nvSpPr>
          <p:spPr bwMode="auto">
            <a:xfrm>
              <a:off x="2145" y="3296"/>
              <a:ext cx="1461" cy="256"/>
            </a:xfrm>
            <a:prstGeom prst="rect">
              <a:avLst/>
            </a:prstGeom>
            <a:solidFill>
              <a:srgbClr val="C0C0C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900" b="1">
                  <a:latin typeface="Calibri" panose="020F0502020204030204" pitchFamily="34" charset="0"/>
                </a:rPr>
                <a:t>Substrate</a:t>
              </a:r>
            </a:p>
          </p:txBody>
        </p:sp>
        <p:sp>
          <p:nvSpPr>
            <p:cNvPr id="66590" name="Text Box 30"/>
            <p:cNvSpPr txBox="1">
              <a:spLocks noChangeArrowheads="1"/>
            </p:cNvSpPr>
            <p:nvPr/>
          </p:nvSpPr>
          <p:spPr bwMode="auto">
            <a:xfrm>
              <a:off x="2170" y="3377"/>
              <a:ext cx="2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00" b="1">
                  <a:latin typeface="Calibri" panose="020F0502020204030204" pitchFamily="34" charset="0"/>
                </a:rPr>
                <a:t>WE1</a:t>
              </a:r>
            </a:p>
          </p:txBody>
        </p:sp>
        <p:sp>
          <p:nvSpPr>
            <p:cNvPr id="66591" name="Line 31"/>
            <p:cNvSpPr>
              <a:spLocks noChangeShapeType="1"/>
            </p:cNvSpPr>
            <p:nvPr/>
          </p:nvSpPr>
          <p:spPr bwMode="auto">
            <a:xfrm flipV="1">
              <a:off x="2369" y="3318"/>
              <a:ext cx="115"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2" name="Text Box 32"/>
            <p:cNvSpPr txBox="1">
              <a:spLocks noChangeArrowheads="1"/>
            </p:cNvSpPr>
            <p:nvPr/>
          </p:nvSpPr>
          <p:spPr bwMode="auto">
            <a:xfrm>
              <a:off x="3178" y="3377"/>
              <a:ext cx="2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00" b="1">
                  <a:latin typeface="Calibri" panose="020F0502020204030204" pitchFamily="34" charset="0"/>
                </a:rPr>
                <a:t>WE2</a:t>
              </a:r>
            </a:p>
          </p:txBody>
        </p:sp>
        <p:sp>
          <p:nvSpPr>
            <p:cNvPr id="66593" name="Line 33"/>
            <p:cNvSpPr>
              <a:spLocks noChangeShapeType="1"/>
            </p:cNvSpPr>
            <p:nvPr/>
          </p:nvSpPr>
          <p:spPr bwMode="auto">
            <a:xfrm>
              <a:off x="3178" y="3318"/>
              <a:ext cx="77" cy="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94" name="Text Box 34"/>
            <p:cNvSpPr txBox="1">
              <a:spLocks noChangeArrowheads="1"/>
            </p:cNvSpPr>
            <p:nvPr/>
          </p:nvSpPr>
          <p:spPr bwMode="auto">
            <a:xfrm>
              <a:off x="2989" y="3201"/>
              <a:ext cx="16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b="1" baseline="30000">
                  <a:latin typeface="Calibri" panose="020F0502020204030204" pitchFamily="34" charset="0"/>
                </a:rPr>
                <a:t>Au</a:t>
              </a:r>
            </a:p>
          </p:txBody>
        </p:sp>
        <p:sp>
          <p:nvSpPr>
            <p:cNvPr id="66595" name="Text Box 35"/>
            <p:cNvSpPr txBox="1">
              <a:spLocks noChangeArrowheads="1"/>
            </p:cNvSpPr>
            <p:nvPr/>
          </p:nvSpPr>
          <p:spPr bwMode="auto">
            <a:xfrm>
              <a:off x="2422" y="3201"/>
              <a:ext cx="16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0" b="1" baseline="30000">
                  <a:latin typeface="Calibri" panose="020F0502020204030204" pitchFamily="34" charset="0"/>
                </a:rPr>
                <a:t>Au</a:t>
              </a:r>
            </a:p>
          </p:txBody>
        </p:sp>
        <p:sp>
          <p:nvSpPr>
            <p:cNvPr id="66596" name="Text Box 36"/>
            <p:cNvSpPr txBox="1">
              <a:spLocks noChangeArrowheads="1"/>
            </p:cNvSpPr>
            <p:nvPr/>
          </p:nvSpPr>
          <p:spPr bwMode="auto">
            <a:xfrm>
              <a:off x="4353" y="3650"/>
              <a:ext cx="32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00" b="1">
                  <a:latin typeface="Calibri" panose="020F0502020204030204" pitchFamily="34" charset="0"/>
                </a:rPr>
                <a:t>Analyte</a:t>
              </a:r>
            </a:p>
          </p:txBody>
        </p:sp>
        <p:sp>
          <p:nvSpPr>
            <p:cNvPr id="66597" name="Line 37"/>
            <p:cNvSpPr>
              <a:spLocks noChangeShapeType="1"/>
            </p:cNvSpPr>
            <p:nvPr/>
          </p:nvSpPr>
          <p:spPr bwMode="auto">
            <a:xfrm>
              <a:off x="3747" y="2846"/>
              <a:ext cx="1" cy="10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6598" name="Group 38"/>
            <p:cNvGrpSpPr>
              <a:grpSpLocks/>
            </p:cNvGrpSpPr>
            <p:nvPr/>
          </p:nvGrpSpPr>
          <p:grpSpPr bwMode="auto">
            <a:xfrm>
              <a:off x="2410" y="3198"/>
              <a:ext cx="898" cy="106"/>
              <a:chOff x="4049" y="2921"/>
              <a:chExt cx="898" cy="146"/>
            </a:xfrm>
          </p:grpSpPr>
          <p:sp>
            <p:nvSpPr>
              <p:cNvPr id="66599" name="Line 39"/>
              <p:cNvSpPr>
                <a:spLocks noChangeShapeType="1"/>
              </p:cNvSpPr>
              <p:nvPr/>
            </p:nvSpPr>
            <p:spPr bwMode="auto">
              <a:xfrm>
                <a:off x="4349" y="2931"/>
                <a:ext cx="0" cy="100"/>
              </a:xfrm>
              <a:prstGeom prst="line">
                <a:avLst/>
              </a:prstGeom>
              <a:noFill/>
              <a:ln w="635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0" name="Line 40"/>
              <p:cNvSpPr>
                <a:spLocks noChangeShapeType="1"/>
              </p:cNvSpPr>
              <p:nvPr/>
            </p:nvSpPr>
            <p:spPr bwMode="auto">
              <a:xfrm flipH="1" flipV="1">
                <a:off x="4646" y="2947"/>
                <a:ext cx="0" cy="100"/>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1" name="Line 41"/>
              <p:cNvSpPr>
                <a:spLocks noChangeShapeType="1"/>
              </p:cNvSpPr>
              <p:nvPr/>
            </p:nvSpPr>
            <p:spPr bwMode="auto">
              <a:xfrm>
                <a:off x="4049" y="2931"/>
                <a:ext cx="318" cy="0"/>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2" name="Line 42"/>
              <p:cNvSpPr>
                <a:spLocks noChangeShapeType="1"/>
              </p:cNvSpPr>
              <p:nvPr/>
            </p:nvSpPr>
            <p:spPr bwMode="auto">
              <a:xfrm>
                <a:off x="4623" y="2931"/>
                <a:ext cx="324" cy="0"/>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3" name="Line 43"/>
              <p:cNvSpPr>
                <a:spLocks noChangeShapeType="1"/>
              </p:cNvSpPr>
              <p:nvPr/>
            </p:nvSpPr>
            <p:spPr bwMode="auto">
              <a:xfrm>
                <a:off x="4332" y="3022"/>
                <a:ext cx="311" cy="0"/>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4" name="Line 44"/>
              <p:cNvSpPr>
                <a:spLocks noChangeShapeType="1"/>
              </p:cNvSpPr>
              <p:nvPr/>
            </p:nvSpPr>
            <p:spPr bwMode="auto">
              <a:xfrm flipH="1" flipV="1">
                <a:off x="4069" y="2921"/>
                <a:ext cx="0" cy="136"/>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05" name="Line 45"/>
              <p:cNvSpPr>
                <a:spLocks noChangeShapeType="1"/>
              </p:cNvSpPr>
              <p:nvPr/>
            </p:nvSpPr>
            <p:spPr bwMode="auto">
              <a:xfrm flipH="1" flipV="1">
                <a:off x="4921" y="2931"/>
                <a:ext cx="0" cy="136"/>
              </a:xfrm>
              <a:prstGeom prst="line">
                <a:avLst/>
              </a:prstGeom>
              <a:noFill/>
              <a:ln w="762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659650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slide(fromLeft)">
                                      <p:cBhvr>
                                        <p:cTn id="7" dur="500"/>
                                        <p:tgtEl>
                                          <p:spTgt spid="57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Conductometric Titration</a:t>
            </a:r>
          </a:p>
        </p:txBody>
      </p:sp>
      <p:sp>
        <p:nvSpPr>
          <p:cNvPr id="67587" name="Content Placeholder 2"/>
          <p:cNvSpPr>
            <a:spLocks noGrp="1"/>
          </p:cNvSpPr>
          <p:nvPr>
            <p:ph idx="1"/>
          </p:nvPr>
        </p:nvSpPr>
        <p:spPr bwMode="auto">
          <a:xfrm>
            <a:off x="495300" y="1600200"/>
            <a:ext cx="89154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400" smtClean="0"/>
              <a:t>SI unit is siemens per metre (S·m</a:t>
            </a:r>
            <a:r>
              <a:rPr lang="en-US" sz="2400" baseline="30000" smtClean="0"/>
              <a:t>−1</a:t>
            </a:r>
            <a:r>
              <a:rPr lang="en-US" sz="2400" smtClean="0"/>
              <a:t>)</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0" y="2514600"/>
            <a:ext cx="17335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p:cNvSpPr>
            <a:spLocks noChangeArrowheads="1"/>
          </p:cNvSpPr>
          <p:nvPr/>
        </p:nvSpPr>
        <p:spPr bwMode="auto">
          <a:xfrm>
            <a:off x="4044950" y="2895600"/>
            <a:ext cx="52514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i="1">
                <a:latin typeface="Calibri" panose="020F0502020204030204" pitchFamily="34" charset="0"/>
              </a:rPr>
              <a:t>ρ</a:t>
            </a:r>
            <a:r>
              <a:rPr lang="en-US" sz="2400">
                <a:latin typeface="Calibri" panose="020F0502020204030204" pitchFamily="34" charset="0"/>
              </a:rPr>
              <a:t> is the static resistivity (measured in ohm-metres, Ω-m)</a:t>
            </a:r>
          </a:p>
        </p:txBody>
      </p:sp>
      <p:sp>
        <p:nvSpPr>
          <p:cNvPr id="67590" name="Rectangle 6"/>
          <p:cNvSpPr>
            <a:spLocks noChangeArrowheads="1"/>
          </p:cNvSpPr>
          <p:nvPr/>
        </p:nvSpPr>
        <p:spPr bwMode="auto">
          <a:xfrm>
            <a:off x="457200" y="3962400"/>
            <a:ext cx="8705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Arial" panose="020B0604020202020204" pitchFamily="34" charset="0"/>
              <a:buChar char="•"/>
            </a:pPr>
            <a:r>
              <a:rPr lang="en-US" sz="2400">
                <a:latin typeface="Calibri" panose="020F0502020204030204" pitchFamily="34" charset="0"/>
              </a:rPr>
              <a:t> Conductance of a solution is a measure of how well it carries a current, in this instance by ionic rather than electronic carriers, and it refers to a volume 1 cm long and with 1 cm</a:t>
            </a:r>
            <a:r>
              <a:rPr lang="en-US" sz="2400" baseline="30000">
                <a:latin typeface="Calibri" panose="020F0502020204030204" pitchFamily="34" charset="0"/>
              </a:rPr>
              <a:t>2</a:t>
            </a:r>
            <a:r>
              <a:rPr lang="en-US" sz="2400">
                <a:latin typeface="Calibri" panose="020F0502020204030204" pitchFamily="34" charset="0"/>
              </a:rPr>
              <a:t> cross-sectional area</a:t>
            </a:r>
          </a:p>
        </p:txBody>
      </p:sp>
    </p:spTree>
    <p:extLst>
      <p:ext uri="{BB962C8B-B14F-4D97-AF65-F5344CB8AC3E}">
        <p14:creationId xmlns:p14="http://schemas.microsoft.com/office/powerpoint/2010/main" val="271068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Conductometric Titration</a:t>
            </a:r>
            <a:endParaRPr lang="en-US" sz="3200" dirty="0" smtClean="0"/>
          </a:p>
        </p:txBody>
      </p:sp>
      <p:sp>
        <p:nvSpPr>
          <p:cNvPr id="68611" name="Content Placeholder 2"/>
          <p:cNvSpPr>
            <a:spLocks noGrp="1"/>
          </p:cNvSpPr>
          <p:nvPr>
            <p:ph idx="1"/>
          </p:nvPr>
        </p:nvSpPr>
        <p:spPr bwMode="auto">
          <a:xfrm>
            <a:off x="457200" y="990600"/>
            <a:ext cx="89154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sz="2400" b="1" smtClean="0">
                <a:solidFill>
                  <a:srgbClr val="FF0000"/>
                </a:solidFill>
              </a:rPr>
              <a:t>PROCEDURE: </a:t>
            </a:r>
            <a:endParaRPr lang="en-US" sz="2400" smtClean="0">
              <a:solidFill>
                <a:srgbClr val="FF0000"/>
              </a:solidFill>
            </a:endParaRPr>
          </a:p>
          <a:p>
            <a:r>
              <a:rPr lang="en-US" sz="2400" smtClean="0"/>
              <a:t>Pipette out 25 cm</a:t>
            </a:r>
            <a:r>
              <a:rPr lang="en-US" sz="2400" baseline="30000" smtClean="0"/>
              <a:t>3</a:t>
            </a:r>
            <a:r>
              <a:rPr lang="en-US" sz="2400" smtClean="0"/>
              <a:t> of acid into a clean 100 cm</a:t>
            </a:r>
            <a:r>
              <a:rPr lang="en-US" sz="2400" baseline="30000" smtClean="0"/>
              <a:t>3</a:t>
            </a:r>
            <a:r>
              <a:rPr lang="en-US" sz="2400" smtClean="0"/>
              <a:t> beaker</a:t>
            </a:r>
          </a:p>
          <a:p>
            <a:r>
              <a:rPr lang="en-US" sz="2400" smtClean="0"/>
              <a:t>Dip the conductivity cell in the acid, such that the two platinum electrodes are immersed completely</a:t>
            </a:r>
          </a:p>
          <a:p>
            <a:r>
              <a:rPr lang="en-US" sz="2400" smtClean="0"/>
              <a:t>The cell is connected to the conductivity bridge. Measure the conductance</a:t>
            </a:r>
          </a:p>
          <a:p>
            <a:r>
              <a:rPr lang="en-US" sz="2400" smtClean="0"/>
              <a:t>Take the given NaOH solution in a burette rinsed with the same solution</a:t>
            </a:r>
          </a:p>
          <a:p>
            <a:r>
              <a:rPr lang="en-US" sz="2400" smtClean="0"/>
              <a:t>Rundown 0.2 cm</a:t>
            </a:r>
            <a:r>
              <a:rPr lang="en-US" sz="2400" baseline="30000" smtClean="0"/>
              <a:t>3</a:t>
            </a:r>
            <a:r>
              <a:rPr lang="en-US" sz="2400" smtClean="0"/>
              <a:t> of NaOH solution into the beaker and shake well. Note down the conductance</a:t>
            </a:r>
          </a:p>
        </p:txBody>
      </p:sp>
    </p:spTree>
    <p:extLst>
      <p:ext uri="{BB962C8B-B14F-4D97-AF65-F5344CB8AC3E}">
        <p14:creationId xmlns:p14="http://schemas.microsoft.com/office/powerpoint/2010/main" val="1661957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88" y="1914525"/>
            <a:ext cx="6049962"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0" y="228600"/>
            <a:ext cx="9906000" cy="1371600"/>
          </a:xfrm>
          <a:prstGeom prst="rect">
            <a:avLst/>
          </a:prstGeom>
        </p:spPr>
        <p:txBody>
          <a:bodyPr anchor="ctr">
            <a:normAutofit fontScale="97500"/>
          </a:bodyPr>
          <a:lstStyle/>
          <a:p>
            <a:pPr algn="ctr" fontAlgn="auto">
              <a:spcAft>
                <a:spcPts val="0"/>
              </a:spcAft>
              <a:defRPr/>
            </a:pPr>
            <a:r>
              <a:rPr lang="en-US" sz="3200" b="1" dirty="0">
                <a:solidFill>
                  <a:srgbClr val="00B0F0"/>
                </a:solidFill>
                <a:latin typeface="+mj-lt"/>
                <a:ea typeface="+mj-ea"/>
                <a:cs typeface="+mj-cs"/>
              </a:rPr>
              <a:t>Solution Conductivity during </a:t>
            </a:r>
            <a:r>
              <a:rPr lang="en-US" sz="3200" b="1" dirty="0" err="1">
                <a:solidFill>
                  <a:srgbClr val="00B0F0"/>
                </a:solidFill>
                <a:latin typeface="+mj-lt"/>
                <a:ea typeface="+mj-ea"/>
                <a:cs typeface="+mj-cs"/>
              </a:rPr>
              <a:t>HCl</a:t>
            </a:r>
            <a:r>
              <a:rPr lang="en-US" sz="3200" b="1" dirty="0">
                <a:solidFill>
                  <a:srgbClr val="00B0F0"/>
                </a:solidFill>
                <a:latin typeface="+mj-lt"/>
                <a:ea typeface="+mj-ea"/>
                <a:cs typeface="+mj-cs"/>
              </a:rPr>
              <a:t> - </a:t>
            </a:r>
            <a:r>
              <a:rPr lang="en-US" sz="3200" b="1" dirty="0" err="1">
                <a:solidFill>
                  <a:srgbClr val="00B0F0"/>
                </a:solidFill>
                <a:latin typeface="+mj-lt"/>
                <a:ea typeface="+mj-ea"/>
                <a:cs typeface="+mj-cs"/>
              </a:rPr>
              <a:t>NaOH</a:t>
            </a:r>
            <a:r>
              <a:rPr lang="en-US" sz="3200" b="1" dirty="0">
                <a:solidFill>
                  <a:srgbClr val="00B0F0"/>
                </a:solidFill>
                <a:latin typeface="+mj-lt"/>
                <a:ea typeface="+mj-ea"/>
                <a:cs typeface="+mj-cs"/>
              </a:rPr>
              <a:t> Titration</a:t>
            </a:r>
          </a:p>
        </p:txBody>
      </p:sp>
      <p:sp>
        <p:nvSpPr>
          <p:cNvPr id="69636" name="Rectangle 4"/>
          <p:cNvSpPr>
            <a:spLocks noChangeArrowheads="1"/>
          </p:cNvSpPr>
          <p:nvPr/>
        </p:nvSpPr>
        <p:spPr bwMode="auto">
          <a:xfrm>
            <a:off x="2819400" y="2057400"/>
            <a:ext cx="3705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a:solidFill>
                  <a:srgbClr val="00B0F0"/>
                </a:solidFill>
                <a:latin typeface="Calibri" panose="020F0502020204030204" pitchFamily="34" charset="0"/>
              </a:rPr>
              <a:t>C is the neutralization point</a:t>
            </a:r>
            <a:endParaRPr lang="en-US" sz="2400">
              <a:latin typeface="Calibri" panose="020F0502020204030204" pitchFamily="34" charset="0"/>
            </a:endParaRPr>
          </a:p>
        </p:txBody>
      </p:sp>
    </p:spTree>
    <p:extLst>
      <p:ext uri="{BB962C8B-B14F-4D97-AF65-F5344CB8AC3E}">
        <p14:creationId xmlns:p14="http://schemas.microsoft.com/office/powerpoint/2010/main" val="1495708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495300" y="274638"/>
            <a:ext cx="8915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Conductometric Calculation </a:t>
            </a:r>
            <a:endParaRPr lang="en-US" sz="3200" dirty="0" smtClean="0"/>
          </a:p>
        </p:txBody>
      </p:sp>
      <p:sp>
        <p:nvSpPr>
          <p:cNvPr id="70659" name="Content Placeholder 2"/>
          <p:cNvSpPr>
            <a:spLocks noGrp="1"/>
          </p:cNvSpPr>
          <p:nvPr>
            <p:ph idx="1"/>
          </p:nvPr>
        </p:nvSpPr>
        <p:spPr bwMode="auto">
          <a:xfrm>
            <a:off x="457200" y="1219200"/>
            <a:ext cx="91059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sz="2400" smtClean="0"/>
              <a:t>			NV)</a:t>
            </a:r>
            <a:r>
              <a:rPr lang="en-US" sz="2400" baseline="-25000" smtClean="0"/>
              <a:t> HCl</a:t>
            </a:r>
            <a:r>
              <a:rPr lang="en-US" sz="2400" smtClean="0"/>
              <a:t> = (NV)</a:t>
            </a:r>
            <a:r>
              <a:rPr lang="en-US" sz="2400" baseline="-25000" smtClean="0"/>
              <a:t> NaOH</a:t>
            </a:r>
            <a:endParaRPr lang="en-US" sz="2400" smtClean="0"/>
          </a:p>
          <a:p>
            <a:pPr>
              <a:spcBef>
                <a:spcPct val="0"/>
              </a:spcBef>
              <a:buFont typeface="Arial" panose="020B0604020202020204" pitchFamily="34" charset="0"/>
              <a:buNone/>
            </a:pPr>
            <a:r>
              <a:rPr lang="en-US" sz="2400" smtClean="0"/>
              <a:t>			N</a:t>
            </a:r>
            <a:r>
              <a:rPr lang="en-US" sz="2400" baseline="-25000" smtClean="0"/>
              <a:t>HCI</a:t>
            </a:r>
            <a:r>
              <a:rPr lang="en-US" sz="2400" smtClean="0"/>
              <a:t> = </a:t>
            </a:r>
            <a:r>
              <a:rPr lang="en-US" sz="2400" u="sng" smtClean="0"/>
              <a:t>(NV)</a:t>
            </a:r>
            <a:r>
              <a:rPr lang="en-US" sz="2400" baseline="-25000" smtClean="0"/>
              <a:t>NaOH</a:t>
            </a:r>
          </a:p>
          <a:p>
            <a:pPr>
              <a:spcBef>
                <a:spcPct val="0"/>
              </a:spcBef>
              <a:buFont typeface="Arial" panose="020B0604020202020204" pitchFamily="34" charset="0"/>
              <a:buNone/>
            </a:pPr>
            <a:r>
              <a:rPr lang="en-US" sz="2400" baseline="-25000" smtClean="0"/>
              <a:t>		 </a:t>
            </a:r>
            <a:r>
              <a:rPr lang="en-US" sz="2400" smtClean="0"/>
              <a:t>  		V</a:t>
            </a:r>
            <a:r>
              <a:rPr lang="en-US" sz="2400" baseline="-25000" smtClean="0"/>
              <a:t>HCl</a:t>
            </a:r>
            <a:endParaRPr lang="en-US" sz="2400" smtClean="0"/>
          </a:p>
          <a:p>
            <a:pPr>
              <a:buFont typeface="Arial" panose="020B0604020202020204" pitchFamily="34" charset="0"/>
              <a:buNone/>
            </a:pPr>
            <a:r>
              <a:rPr lang="en-US" sz="2400" smtClean="0"/>
              <a:t>Amount of HCI present in 1000 cm</a:t>
            </a:r>
            <a:r>
              <a:rPr lang="en-US" sz="2400" baseline="30000" smtClean="0"/>
              <a:t>3</a:t>
            </a:r>
            <a:r>
              <a:rPr lang="en-US" sz="2400" smtClean="0"/>
              <a:t> of its solution  </a:t>
            </a:r>
          </a:p>
          <a:p>
            <a:pPr>
              <a:buFont typeface="Arial" panose="020B0604020202020204" pitchFamily="34" charset="0"/>
              <a:buNone/>
            </a:pPr>
            <a:r>
              <a:rPr lang="en-US" sz="2400" smtClean="0"/>
              <a:t>					= N</a:t>
            </a:r>
            <a:r>
              <a:rPr lang="en-US" sz="2400" baseline="-25000" smtClean="0"/>
              <a:t>HCI</a:t>
            </a:r>
            <a:r>
              <a:rPr lang="en-US" sz="2400" smtClean="0"/>
              <a:t> x gram equivalent  weight of  HCI</a:t>
            </a:r>
          </a:p>
          <a:p>
            <a:pPr>
              <a:buFont typeface="Arial" panose="020B0604020202020204" pitchFamily="34" charset="0"/>
              <a:buNone/>
            </a:pPr>
            <a:endParaRPr lang="en-US" sz="2400" smtClean="0"/>
          </a:p>
          <a:p>
            <a:r>
              <a:rPr lang="en-US" sz="2400" b="1" smtClean="0"/>
              <a:t>REPORT:</a:t>
            </a:r>
            <a:r>
              <a:rPr lang="en-US" sz="2400" smtClean="0"/>
              <a:t> </a:t>
            </a:r>
          </a:p>
          <a:p>
            <a:pPr>
              <a:buFont typeface="Arial" panose="020B0604020202020204" pitchFamily="34" charset="0"/>
              <a:buNone/>
            </a:pPr>
            <a:r>
              <a:rPr lang="en-US" sz="2400" smtClean="0"/>
              <a:t>			  Normality of the HCl = ………….. N</a:t>
            </a:r>
          </a:p>
          <a:p>
            <a:r>
              <a:rPr lang="en-US" sz="2400" smtClean="0"/>
              <a:t>Amount of HCl present in 1000 cm</a:t>
            </a:r>
            <a:r>
              <a:rPr lang="en-US" sz="2400" baseline="30000" smtClean="0"/>
              <a:t>3</a:t>
            </a:r>
            <a:r>
              <a:rPr lang="en-US" sz="2400" smtClean="0"/>
              <a:t> of its solution  = ……….g</a:t>
            </a:r>
          </a:p>
          <a:p>
            <a:pPr>
              <a:buFont typeface="Arial" panose="020B0604020202020204" pitchFamily="34" charset="0"/>
              <a:buNone/>
            </a:pPr>
            <a:r>
              <a:rPr lang="en-US" sz="2400" b="1" smtClean="0"/>
              <a:t/>
            </a:r>
            <a:br>
              <a:rPr lang="en-US" sz="2400" b="1" smtClean="0"/>
            </a:br>
            <a:r>
              <a:rPr lang="en-US" sz="2400" b="1" smtClean="0"/>
              <a:t> </a:t>
            </a:r>
            <a:endParaRPr lang="en-US" sz="2400" smtClean="0"/>
          </a:p>
          <a:p>
            <a:endParaRPr lang="en-US" sz="2400" smtClean="0"/>
          </a:p>
        </p:txBody>
      </p:sp>
    </p:spTree>
    <p:extLst>
      <p:ext uri="{BB962C8B-B14F-4D97-AF65-F5344CB8AC3E}">
        <p14:creationId xmlns:p14="http://schemas.microsoft.com/office/powerpoint/2010/main" val="525838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495300" y="0"/>
            <a:ext cx="89154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err="1" smtClean="0">
                <a:solidFill>
                  <a:srgbClr val="00B0F0"/>
                </a:solidFill>
              </a:rPr>
              <a:t>Potentiometry</a:t>
            </a:r>
            <a:endParaRPr lang="en-US" sz="3200" dirty="0" smtClean="0"/>
          </a:p>
        </p:txBody>
      </p:sp>
      <p:sp>
        <p:nvSpPr>
          <p:cNvPr id="3" name="Content Placeholder 2"/>
          <p:cNvSpPr>
            <a:spLocks noGrp="1"/>
          </p:cNvSpPr>
          <p:nvPr>
            <p:ph idx="1"/>
          </p:nvPr>
        </p:nvSpPr>
        <p:spPr>
          <a:xfrm>
            <a:off x="381000" y="609600"/>
            <a:ext cx="8915400" cy="5715000"/>
          </a:xfrm>
        </p:spPr>
        <p:txBody>
          <a:bodyPr/>
          <a:lstStyle/>
          <a:p>
            <a:pPr algn="just" eaLnBrk="1" hangingPunct="1">
              <a:buFont typeface="Arial" charset="0"/>
              <a:buNone/>
              <a:defRPr/>
            </a:pPr>
            <a:r>
              <a:rPr lang="en-US" sz="2400" dirty="0" smtClean="0"/>
              <a:t>			</a:t>
            </a:r>
            <a:r>
              <a:rPr lang="en-US" sz="2400" dirty="0" err="1" smtClean="0"/>
              <a:t>E</a:t>
            </a:r>
            <a:r>
              <a:rPr lang="en-US" sz="2400" baseline="-25000" dirty="0" err="1" smtClean="0"/>
              <a:t>cell</a:t>
            </a:r>
            <a:r>
              <a:rPr lang="en-US" sz="2400" dirty="0" smtClean="0"/>
              <a:t> = E</a:t>
            </a:r>
            <a:r>
              <a:rPr lang="en-US" sz="2400" baseline="30000" dirty="0" smtClean="0"/>
              <a:t>0</a:t>
            </a:r>
            <a:r>
              <a:rPr lang="en-US" sz="2400" baseline="-25000" dirty="0" smtClean="0"/>
              <a:t>cell</a:t>
            </a:r>
            <a:r>
              <a:rPr lang="en-US" sz="2400" dirty="0" smtClean="0"/>
              <a:t> + RT/</a:t>
            </a:r>
            <a:r>
              <a:rPr lang="en-US" sz="2400" dirty="0" err="1" smtClean="0"/>
              <a:t>nF</a:t>
            </a:r>
            <a:r>
              <a:rPr lang="en-US" sz="2400" dirty="0" smtClean="0"/>
              <a:t> </a:t>
            </a:r>
            <a:r>
              <a:rPr lang="en-US" sz="2400" dirty="0" err="1" smtClean="0"/>
              <a:t>ln</a:t>
            </a:r>
            <a:r>
              <a:rPr lang="en-US" sz="2400" dirty="0" smtClean="0"/>
              <a:t> [C] (</a:t>
            </a:r>
            <a:r>
              <a:rPr lang="en-US" sz="1800" dirty="0" smtClean="0"/>
              <a:t>E</a:t>
            </a:r>
            <a:r>
              <a:rPr lang="en-US" sz="1800" baseline="30000" dirty="0" smtClean="0"/>
              <a:t>0</a:t>
            </a:r>
            <a:r>
              <a:rPr lang="en-US" sz="1800" baseline="-25000" dirty="0" smtClean="0"/>
              <a:t>cell </a:t>
            </a:r>
            <a:r>
              <a:rPr lang="en-US" sz="1800" dirty="0" smtClean="0"/>
              <a:t>= Standard electrode potential)</a:t>
            </a:r>
          </a:p>
          <a:p>
            <a:pPr algn="just" eaLnBrk="1" hangingPunct="1">
              <a:buFont typeface="Arial" charset="0"/>
              <a:buNone/>
              <a:defRPr/>
            </a:pPr>
            <a:r>
              <a:rPr lang="en-US" sz="2400" dirty="0" smtClean="0"/>
              <a:t>                           </a:t>
            </a:r>
            <a:r>
              <a:rPr lang="en-US" sz="2400" dirty="0" err="1" smtClean="0"/>
              <a:t>E</a:t>
            </a:r>
            <a:r>
              <a:rPr lang="en-US" sz="2400" baseline="-25000" dirty="0" err="1" smtClean="0"/>
              <a:t>cell</a:t>
            </a:r>
            <a:r>
              <a:rPr lang="en-US" sz="2400" dirty="0" smtClean="0"/>
              <a:t> = E</a:t>
            </a:r>
            <a:r>
              <a:rPr lang="en-US" sz="2400" baseline="30000" dirty="0" smtClean="0"/>
              <a:t>0</a:t>
            </a:r>
            <a:r>
              <a:rPr lang="en-US" sz="2400" baseline="-25000" dirty="0" smtClean="0"/>
              <a:t>cell</a:t>
            </a:r>
            <a:r>
              <a:rPr lang="en-US" sz="2400" dirty="0" smtClean="0"/>
              <a:t> + 0.0591/n log</a:t>
            </a:r>
            <a:r>
              <a:rPr lang="en-US" sz="2400" baseline="-25000" dirty="0" smtClean="0"/>
              <a:t>10</a:t>
            </a:r>
            <a:r>
              <a:rPr lang="en-US" sz="2400" dirty="0" smtClean="0"/>
              <a:t> [C] (</a:t>
            </a:r>
            <a:r>
              <a:rPr lang="en-US" sz="1800" dirty="0" smtClean="0"/>
              <a:t>[C] =</a:t>
            </a:r>
            <a:r>
              <a:rPr lang="en-US" sz="2400" dirty="0" smtClean="0"/>
              <a:t> </a:t>
            </a:r>
            <a:r>
              <a:rPr lang="en-US" sz="1800" dirty="0" smtClean="0"/>
              <a:t>conc. of solution)</a:t>
            </a:r>
          </a:p>
          <a:p>
            <a:pPr algn="just" eaLnBrk="1" hangingPunct="1">
              <a:buFont typeface="Arial" charset="0"/>
              <a:buNone/>
              <a:defRPr/>
            </a:pPr>
            <a:r>
              <a:rPr lang="en-US" sz="2400" dirty="0" smtClean="0"/>
              <a:t>                           </a:t>
            </a:r>
            <a:r>
              <a:rPr lang="en-US" sz="2400" dirty="0" err="1" smtClean="0"/>
              <a:t>E</a:t>
            </a:r>
            <a:r>
              <a:rPr lang="en-US" sz="2400" baseline="-25000" dirty="0" err="1" smtClean="0"/>
              <a:t>cell</a:t>
            </a:r>
            <a:r>
              <a:rPr lang="en-US" sz="2400" dirty="0" smtClean="0"/>
              <a:t> = E</a:t>
            </a:r>
            <a:r>
              <a:rPr lang="en-US" sz="2400" baseline="30000" dirty="0" smtClean="0"/>
              <a:t>0</a:t>
            </a:r>
            <a:r>
              <a:rPr lang="en-US" sz="2400" baseline="-25000" dirty="0" smtClean="0"/>
              <a:t>cell</a:t>
            </a:r>
            <a:r>
              <a:rPr lang="en-US" sz="2400" dirty="0" smtClean="0"/>
              <a:t> + 0.0591/n log [</a:t>
            </a:r>
            <a:r>
              <a:rPr lang="en-US" sz="2400" dirty="0" err="1" smtClean="0"/>
              <a:t>oxd</a:t>
            </a:r>
            <a:r>
              <a:rPr lang="en-US" sz="2400" dirty="0" smtClean="0"/>
              <a:t>]/ [red]</a:t>
            </a:r>
          </a:p>
          <a:p>
            <a:pPr algn="just">
              <a:buFont typeface="Arial" charset="0"/>
              <a:buChar char="•"/>
              <a:defRPr/>
            </a:pPr>
            <a:r>
              <a:rPr lang="en-US" sz="2400" dirty="0" smtClean="0"/>
              <a:t>Measurement of </a:t>
            </a:r>
            <a:r>
              <a:rPr lang="en-US" sz="2400" dirty="0" smtClean="0">
                <a:solidFill>
                  <a:schemeClr val="accent6">
                    <a:lumMod val="75000"/>
                  </a:schemeClr>
                </a:solidFill>
              </a:rPr>
              <a:t>single electrode potential is not possible</a:t>
            </a:r>
            <a:r>
              <a:rPr lang="en-US" sz="2400" dirty="0" smtClean="0"/>
              <a:t>, only difference in the potentials between the two electrodes can be measured using potentiometer</a:t>
            </a:r>
          </a:p>
          <a:p>
            <a:pPr algn="just">
              <a:buFont typeface="Arial" charset="0"/>
              <a:buChar char="•"/>
              <a:defRPr/>
            </a:pPr>
            <a:r>
              <a:rPr lang="en-US" sz="2400" dirty="0" smtClean="0"/>
              <a:t>Thus, the Potentiometric  titration involve the measurement of </a:t>
            </a:r>
            <a:r>
              <a:rPr lang="en-US" sz="2400" dirty="0" err="1" smtClean="0"/>
              <a:t>emf</a:t>
            </a:r>
            <a:r>
              <a:rPr lang="en-US" sz="2400" dirty="0" smtClean="0"/>
              <a:t>  between the reference electrode and an indicator electrode, with addition of titrant</a:t>
            </a:r>
            <a:endParaRPr lang="en-US" sz="2400" dirty="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044797"/>
            <a:ext cx="4419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34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495300" y="274638"/>
            <a:ext cx="89154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Conductometric Titration</a:t>
            </a:r>
            <a:endParaRPr lang="en-US" sz="3200" dirty="0" smtClean="0"/>
          </a:p>
        </p:txBody>
      </p:sp>
      <p:pic>
        <p:nvPicPr>
          <p:cNvPr id="716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838201"/>
            <a:ext cx="7239000" cy="297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287" y="3845170"/>
            <a:ext cx="5586413" cy="25828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120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xfrm>
            <a:off x="385762" y="357589"/>
            <a:ext cx="8915400" cy="9378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b="1" dirty="0" smtClean="0">
                <a:solidFill>
                  <a:srgbClr val="00B0F0"/>
                </a:solidFill>
              </a:rPr>
              <a:t>Conductivity Graph of HCl &amp; CH</a:t>
            </a:r>
            <a:r>
              <a:rPr lang="en-US" sz="2800" b="1" baseline="-25000" dirty="0" smtClean="0">
                <a:solidFill>
                  <a:srgbClr val="00B0F0"/>
                </a:solidFill>
              </a:rPr>
              <a:t>3</a:t>
            </a:r>
            <a:r>
              <a:rPr lang="en-US" sz="2800" b="1" dirty="0" smtClean="0">
                <a:solidFill>
                  <a:srgbClr val="00B0F0"/>
                </a:solidFill>
              </a:rPr>
              <a:t>COOH with </a:t>
            </a:r>
            <a:r>
              <a:rPr lang="en-US" sz="2800" b="1" dirty="0" err="1" smtClean="0">
                <a:solidFill>
                  <a:srgbClr val="00B0F0"/>
                </a:solidFill>
              </a:rPr>
              <a:t>NaOH</a:t>
            </a:r>
            <a:r>
              <a:rPr lang="en-US" sz="2800" b="1" dirty="0" smtClean="0">
                <a:solidFill>
                  <a:srgbClr val="00B0F0"/>
                </a:solidFill>
              </a:rPr>
              <a:t> </a:t>
            </a:r>
            <a:br>
              <a:rPr lang="en-US" sz="2800" b="1" dirty="0" smtClean="0">
                <a:solidFill>
                  <a:srgbClr val="00B0F0"/>
                </a:solidFill>
              </a:rPr>
            </a:br>
            <a:endParaRPr lang="en-US" sz="2800" b="1" dirty="0" smtClean="0">
              <a:solidFill>
                <a:srgbClr val="00B0F0"/>
              </a:solidFill>
            </a:endParaRP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384925" cy="300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3"/>
          <p:cNvSpPr>
            <a:spLocks noChangeArrowheads="1"/>
          </p:cNvSpPr>
          <p:nvPr/>
        </p:nvSpPr>
        <p:spPr bwMode="auto">
          <a:xfrm>
            <a:off x="1447800" y="1647394"/>
            <a:ext cx="436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solidFill>
                  <a:srgbClr val="00B0F0"/>
                </a:solidFill>
                <a:latin typeface="Calibri" panose="020F0502020204030204" pitchFamily="34" charset="0"/>
              </a:rPr>
              <a:t>C' and C“ are titration end points</a:t>
            </a:r>
            <a:endParaRPr lang="en-US" sz="2400" dirty="0">
              <a:latin typeface="Calibri" panose="020F0502020204030204" pitchFamily="34" charset="0"/>
            </a:endParaRPr>
          </a:p>
        </p:txBody>
      </p:sp>
    </p:spTree>
    <p:extLst>
      <p:ext uri="{BB962C8B-B14F-4D97-AF65-F5344CB8AC3E}">
        <p14:creationId xmlns:p14="http://schemas.microsoft.com/office/powerpoint/2010/main" val="1260025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a:xfrm>
            <a:off x="495300" y="274638"/>
            <a:ext cx="89154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Conductivity Graphs</a:t>
            </a:r>
            <a:endParaRPr lang="en-US" sz="3200" dirty="0" smtClean="0"/>
          </a:p>
        </p:txBody>
      </p:sp>
      <p:pic>
        <p:nvPicPr>
          <p:cNvPr id="747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373" y="1143001"/>
            <a:ext cx="3722768" cy="3429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123" y="1143001"/>
            <a:ext cx="4022815" cy="3429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35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228600" y="1371600"/>
            <a:ext cx="89154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365125" algn="just">
              <a:spcBef>
                <a:spcPts val="600"/>
              </a:spcBef>
              <a:buFont typeface="Arial" panose="020B0604020202020204" pitchFamily="34" charset="0"/>
              <a:buNone/>
            </a:pPr>
            <a:r>
              <a:rPr lang="en-US" sz="2400" dirty="0" smtClean="0"/>
              <a:t>• The equivalence point in a titration is the point at which the added titrant is chemically equivalent completely to the </a:t>
            </a:r>
            <a:r>
              <a:rPr lang="en-US" sz="2400" dirty="0" err="1" smtClean="0"/>
              <a:t>analyte</a:t>
            </a:r>
            <a:r>
              <a:rPr lang="en-US" sz="2400" dirty="0" smtClean="0"/>
              <a:t> in the sample. End point is the point where the indicator changes its color</a:t>
            </a:r>
          </a:p>
          <a:p>
            <a:pPr marL="365125" indent="-365125" algn="just">
              <a:spcBef>
                <a:spcPts val="600"/>
              </a:spcBef>
              <a:buFont typeface="Arial" panose="020B0604020202020204" pitchFamily="34" charset="0"/>
              <a:buNone/>
            </a:pPr>
            <a:endParaRPr lang="en-US" sz="2400" dirty="0" smtClean="0"/>
          </a:p>
          <a:p>
            <a:pPr marL="365125" indent="-365125" algn="just">
              <a:spcBef>
                <a:spcPts val="600"/>
              </a:spcBef>
              <a:buFont typeface="Arial" panose="020B0604020202020204" pitchFamily="34" charset="0"/>
              <a:buNone/>
            </a:pPr>
            <a:r>
              <a:rPr lang="en-US" sz="2400" dirty="0" smtClean="0"/>
              <a:t>• Equivalence point comes before the end point</a:t>
            </a:r>
          </a:p>
          <a:p>
            <a:pPr marL="365125" indent="-365125" algn="just">
              <a:spcBef>
                <a:spcPts val="600"/>
              </a:spcBef>
              <a:buFont typeface="Arial" panose="020B0604020202020204" pitchFamily="34" charset="0"/>
              <a:buNone/>
            </a:pPr>
            <a:endParaRPr lang="en-US" sz="2400" dirty="0" smtClean="0"/>
          </a:p>
          <a:p>
            <a:pPr marL="365125" indent="-365125" algn="just" eaLnBrk="1" hangingPunct="1">
              <a:spcBef>
                <a:spcPts val="600"/>
              </a:spcBef>
            </a:pPr>
            <a:endParaRPr lang="en-US" sz="2400" dirty="0" smtClean="0"/>
          </a:p>
        </p:txBody>
      </p:sp>
      <p:sp>
        <p:nvSpPr>
          <p:cNvPr id="76803" name="Title 1"/>
          <p:cNvSpPr>
            <a:spLocks noGrp="1"/>
          </p:cNvSpPr>
          <p:nvPr>
            <p:ph type="title"/>
          </p:nvPr>
        </p:nvSpPr>
        <p:spPr bwMode="auto">
          <a:xfrm>
            <a:off x="228600" y="274638"/>
            <a:ext cx="96012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Difference between Equivalence Point and End Point?</a:t>
            </a:r>
            <a:endParaRPr lang="en-US" sz="3200" dirty="0" smtClean="0">
              <a:solidFill>
                <a:srgbClr val="00B0F0"/>
              </a:solidFill>
            </a:endParaRPr>
          </a:p>
        </p:txBody>
      </p:sp>
    </p:spTree>
    <p:extLst>
      <p:ext uri="{BB962C8B-B14F-4D97-AF65-F5344CB8AC3E}">
        <p14:creationId xmlns:p14="http://schemas.microsoft.com/office/powerpoint/2010/main" val="936758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B0F0"/>
                </a:solidFill>
              </a:rPr>
              <a:t>Summary</a:t>
            </a:r>
            <a:endParaRPr lang="en-US" b="1" dirty="0">
              <a:solidFill>
                <a:srgbClr val="00B0F0"/>
              </a:solidFill>
            </a:endParaRPr>
          </a:p>
        </p:txBody>
      </p:sp>
      <p:sp>
        <p:nvSpPr>
          <p:cNvPr id="3" name="Content Placeholder 2"/>
          <p:cNvSpPr>
            <a:spLocks noGrp="1"/>
          </p:cNvSpPr>
          <p:nvPr>
            <p:ph idx="1"/>
          </p:nvPr>
        </p:nvSpPr>
        <p:spPr>
          <a:xfrm>
            <a:off x="304800" y="1066800"/>
            <a:ext cx="8915400" cy="4525963"/>
          </a:xfrm>
        </p:spPr>
        <p:txBody>
          <a:bodyPr/>
          <a:lstStyle/>
          <a:p>
            <a:pPr lvl="1" algn="just">
              <a:buFont typeface="Arial" charset="0"/>
              <a:buChar char="•"/>
              <a:defRPr/>
            </a:pPr>
            <a:r>
              <a:rPr lang="en-US" sz="2400" dirty="0" smtClean="0"/>
              <a:t>Potential </a:t>
            </a:r>
            <a:r>
              <a:rPr lang="en-US" sz="2400" dirty="0"/>
              <a:t>developed at the electrode depends upon the concentration of the ions in the solution and its value is given by </a:t>
            </a:r>
            <a:r>
              <a:rPr lang="en-US" sz="2400" dirty="0">
                <a:solidFill>
                  <a:schemeClr val="accent6">
                    <a:lumMod val="75000"/>
                  </a:schemeClr>
                </a:solidFill>
              </a:rPr>
              <a:t>Nernst equation</a:t>
            </a:r>
            <a:r>
              <a:rPr lang="en-US" sz="2400" dirty="0" smtClean="0">
                <a:solidFill>
                  <a:schemeClr val="accent6">
                    <a:lumMod val="75000"/>
                  </a:schemeClr>
                </a:solidFill>
              </a:rPr>
              <a:t>.</a:t>
            </a:r>
          </a:p>
          <a:p>
            <a:pPr algn="just">
              <a:buNone/>
              <a:defRPr/>
            </a:pPr>
            <a:endParaRPr lang="en-US" sz="2400" dirty="0" smtClean="0">
              <a:solidFill>
                <a:srgbClr val="FF0000"/>
              </a:solidFill>
            </a:endParaRPr>
          </a:p>
          <a:p>
            <a:pPr algn="just">
              <a:buNone/>
              <a:defRPr/>
            </a:pPr>
            <a:endParaRPr lang="en-US" sz="2400" dirty="0">
              <a:solidFill>
                <a:srgbClr val="FF0000"/>
              </a:solidFill>
            </a:endParaRPr>
          </a:p>
          <a:p>
            <a:pPr algn="just">
              <a:buNone/>
              <a:defRPr/>
            </a:pPr>
            <a:r>
              <a:rPr lang="en-US" sz="2400" dirty="0" smtClean="0"/>
              <a:t>Principle</a:t>
            </a:r>
            <a:r>
              <a:rPr lang="en-US" sz="2400" dirty="0"/>
              <a:t>:</a:t>
            </a:r>
          </a:p>
          <a:p>
            <a:pPr lvl="1" algn="just">
              <a:buFont typeface="Arial" charset="0"/>
              <a:buChar char="•"/>
              <a:defRPr/>
            </a:pPr>
            <a:r>
              <a:rPr lang="en-US" sz="2400" dirty="0"/>
              <a:t>Replacement of ions of particular conductance by other ions of another conductance </a:t>
            </a:r>
          </a:p>
          <a:p>
            <a:pPr>
              <a:buNone/>
              <a:defRPr/>
            </a:pPr>
            <a:r>
              <a:rPr lang="en-US" sz="2400" dirty="0"/>
              <a:t>Factors affecting </a:t>
            </a:r>
            <a:r>
              <a:rPr lang="en-US" sz="2400" dirty="0" smtClean="0"/>
              <a:t>conductance:</a:t>
            </a:r>
            <a:endParaRPr lang="en-US" sz="2400" dirty="0"/>
          </a:p>
          <a:p>
            <a:pPr lvl="2">
              <a:defRPr/>
            </a:pPr>
            <a:r>
              <a:rPr lang="en-US" dirty="0" smtClean="0"/>
              <a:t>Number of ions (concentration)</a:t>
            </a:r>
          </a:p>
          <a:p>
            <a:pPr lvl="2">
              <a:defRPr/>
            </a:pPr>
            <a:r>
              <a:rPr lang="en-US" dirty="0" smtClean="0"/>
              <a:t>Mobility </a:t>
            </a:r>
            <a:r>
              <a:rPr lang="en-US" dirty="0"/>
              <a:t>of ions (size and charge)</a:t>
            </a:r>
          </a:p>
          <a:p>
            <a:pPr lvl="2">
              <a:defRPr/>
            </a:pPr>
            <a:r>
              <a:rPr lang="en-US" dirty="0"/>
              <a:t>Temperature</a:t>
            </a:r>
          </a:p>
          <a:p>
            <a:pPr lvl="1" algn="just">
              <a:buFont typeface="Arial" charset="0"/>
              <a:buChar char="•"/>
              <a:defRPr/>
            </a:pPr>
            <a:endParaRPr lang="en-US" sz="2000" dirty="0">
              <a:solidFill>
                <a:schemeClr val="accent6">
                  <a:lumMod val="75000"/>
                </a:schemeClr>
              </a:solidFill>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4800600" cy="71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93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err="1" smtClean="0">
                <a:solidFill>
                  <a:srgbClr val="00B0F0"/>
                </a:solidFill>
              </a:rPr>
              <a:t>Potentiometry</a:t>
            </a:r>
            <a:endParaRPr lang="en-US" sz="3200" dirty="0" smtClean="0"/>
          </a:p>
        </p:txBody>
      </p:sp>
      <p:sp>
        <p:nvSpPr>
          <p:cNvPr id="3" name="Content Placeholder 2"/>
          <p:cNvSpPr>
            <a:spLocks noGrp="1"/>
          </p:cNvSpPr>
          <p:nvPr>
            <p:ph idx="1"/>
          </p:nvPr>
        </p:nvSpPr>
        <p:spPr>
          <a:xfrm>
            <a:off x="0" y="1219200"/>
            <a:ext cx="6934200" cy="5334000"/>
          </a:xfrm>
        </p:spPr>
        <p:txBody>
          <a:bodyPr/>
          <a:lstStyle/>
          <a:p>
            <a:pPr algn="just" eaLnBrk="1" fontAlgn="auto" hangingPunct="1">
              <a:spcAft>
                <a:spcPts val="0"/>
              </a:spcAft>
              <a:buFont typeface="Arial" charset="0"/>
              <a:buNone/>
              <a:defRPr/>
            </a:pPr>
            <a:r>
              <a:rPr lang="en-US" sz="2400" dirty="0" smtClean="0">
                <a:solidFill>
                  <a:schemeClr val="accent6">
                    <a:lumMod val="75000"/>
                  </a:schemeClr>
                </a:solidFill>
              </a:rPr>
              <a:t>Instrumentation</a:t>
            </a:r>
          </a:p>
          <a:p>
            <a:pPr algn="just" eaLnBrk="1" fontAlgn="auto" hangingPunct="1">
              <a:spcAft>
                <a:spcPts val="0"/>
              </a:spcAft>
              <a:defRPr/>
            </a:pPr>
            <a:r>
              <a:rPr lang="en-US" sz="2400" dirty="0" smtClean="0">
                <a:solidFill>
                  <a:schemeClr val="accent6">
                    <a:lumMod val="75000"/>
                  </a:schemeClr>
                </a:solidFill>
              </a:rPr>
              <a:t>Reference electrode </a:t>
            </a:r>
            <a:r>
              <a:rPr lang="en-US" sz="2400" dirty="0" smtClean="0"/>
              <a:t>: electrode whose potential is exactly know and it remains const</a:t>
            </a:r>
          </a:p>
          <a:p>
            <a:pPr marL="342900" lvl="1" indent="-342900" algn="just" eaLnBrk="1" fontAlgn="auto" hangingPunct="1">
              <a:spcAft>
                <a:spcPts val="0"/>
              </a:spcAft>
              <a:buFont typeface="Arial" panose="020B0604020202020204" pitchFamily="34" charset="0"/>
              <a:buNone/>
              <a:defRPr/>
            </a:pPr>
            <a:r>
              <a:rPr lang="en-US" sz="2400" dirty="0" smtClean="0"/>
              <a:t>Ex  Calomel electrode (Hg/HgCl</a:t>
            </a:r>
            <a:r>
              <a:rPr lang="en-US" sz="2400" baseline="-25000" dirty="0" smtClean="0"/>
              <a:t>2</a:t>
            </a:r>
            <a:r>
              <a:rPr lang="en-US" sz="2400" dirty="0" smtClean="0"/>
              <a:t> in 0.1 or 1.0 m </a:t>
            </a:r>
            <a:r>
              <a:rPr lang="en-US" sz="2400" dirty="0" err="1" smtClean="0"/>
              <a:t>KCl</a:t>
            </a:r>
            <a:r>
              <a:rPr lang="en-US" sz="2400" dirty="0" smtClean="0"/>
              <a:t> ) or SHE</a:t>
            </a:r>
            <a:endParaRPr lang="en-US" sz="2400" baseline="-25000" dirty="0" smtClean="0"/>
          </a:p>
          <a:p>
            <a:pPr marL="342900" lvl="1" indent="-342900" algn="just" eaLnBrk="1" fontAlgn="auto" hangingPunct="1">
              <a:spcAft>
                <a:spcPts val="0"/>
              </a:spcAft>
              <a:buFont typeface="Arial" panose="020B0604020202020204" pitchFamily="34" charset="0"/>
              <a:buChar char="•"/>
              <a:defRPr/>
            </a:pPr>
            <a:r>
              <a:rPr lang="en-US" sz="2400" dirty="0" smtClean="0">
                <a:solidFill>
                  <a:schemeClr val="accent6">
                    <a:lumMod val="75000"/>
                  </a:schemeClr>
                </a:solidFill>
              </a:rPr>
              <a:t>Indicator electrode</a:t>
            </a:r>
            <a:r>
              <a:rPr lang="en-US" sz="2400" dirty="0" smtClean="0"/>
              <a:t>: electrode whose potential changes with small change in conc. of ions in solution</a:t>
            </a:r>
          </a:p>
          <a:p>
            <a:pPr marL="342900" lvl="1" indent="-342900" algn="just" eaLnBrk="1" fontAlgn="auto" hangingPunct="1">
              <a:spcAft>
                <a:spcPts val="0"/>
              </a:spcAft>
              <a:buFont typeface="Arial" panose="020B0604020202020204" pitchFamily="34" charset="0"/>
              <a:buNone/>
              <a:defRPr/>
            </a:pPr>
            <a:r>
              <a:rPr lang="en-US" sz="2400" dirty="0" smtClean="0"/>
              <a:t>Ex:  Pt electrode</a:t>
            </a:r>
          </a:p>
          <a:p>
            <a:pPr marL="342900" lvl="1" indent="-342900" algn="just" eaLnBrk="1" fontAlgn="auto" hangingPunct="1">
              <a:spcAft>
                <a:spcPts val="0"/>
              </a:spcAft>
              <a:buFont typeface="Arial" panose="020B0604020202020204" pitchFamily="34" charset="0"/>
              <a:buChar char="•"/>
              <a:defRPr/>
            </a:pPr>
            <a:r>
              <a:rPr lang="en-US" sz="2400" dirty="0" smtClean="0"/>
              <a:t>The absolute potential of indicator electrode cannot be measured, so its combined with a reference electrode to from a cell </a:t>
            </a:r>
          </a:p>
          <a:p>
            <a:pPr algn="just" eaLnBrk="1" fontAlgn="auto" hangingPunct="1">
              <a:spcAft>
                <a:spcPts val="0"/>
              </a:spcAft>
              <a:defRPr/>
            </a:pPr>
            <a:endParaRPr lang="en-US" sz="2400" dirty="0" smtClean="0"/>
          </a:p>
          <a:p>
            <a:pPr lvl="1" algn="just" eaLnBrk="1" fontAlgn="auto" hangingPunct="1">
              <a:spcAft>
                <a:spcPts val="0"/>
              </a:spcAft>
              <a:defRPr/>
            </a:pPr>
            <a:endParaRPr lang="en-US" sz="2400" baseline="-25000" dirty="0" smtClean="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888" y="1600200"/>
            <a:ext cx="2855912"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27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3200" b="1" dirty="0" smtClean="0">
                <a:solidFill>
                  <a:srgbClr val="00B0F0"/>
                </a:solidFill>
              </a:rPr>
              <a:t>Calomel electrode	</a:t>
            </a:r>
            <a:r>
              <a:rPr lang="en-US" sz="3200" b="1" dirty="0">
                <a:solidFill>
                  <a:srgbClr val="00B0F0"/>
                </a:solidFill>
              </a:rPr>
              <a:t>	Digital Potentiometer</a:t>
            </a:r>
            <a:endParaRPr lang="en-US" sz="3200" b="1" dirty="0" smtClean="0">
              <a:solidFill>
                <a:srgbClr val="00B0F0"/>
              </a:solidFill>
            </a:endParaRPr>
          </a:p>
        </p:txBody>
      </p:sp>
      <p:pic>
        <p:nvPicPr>
          <p:cNvPr id="4608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3667125" cy="4076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descr="pote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6270" y="1308279"/>
            <a:ext cx="5250854" cy="4167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67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495300" y="274638"/>
            <a:ext cx="891540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smtClean="0">
                <a:solidFill>
                  <a:srgbClr val="00B0F0"/>
                </a:solidFill>
              </a:rPr>
              <a:t>Potentiometric titration</a:t>
            </a:r>
          </a:p>
        </p:txBody>
      </p:sp>
      <p:sp>
        <p:nvSpPr>
          <p:cNvPr id="39939" name="Content Placeholder 2"/>
          <p:cNvSpPr>
            <a:spLocks noGrp="1"/>
          </p:cNvSpPr>
          <p:nvPr>
            <p:ph idx="1"/>
          </p:nvPr>
        </p:nvSpPr>
        <p:spPr bwMode="auto">
          <a:xfrm>
            <a:off x="457200" y="914400"/>
            <a:ext cx="9220200" cy="5257800"/>
          </a:xfrm>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Arial" charset="0"/>
              <a:buChar char="•"/>
              <a:defRPr/>
            </a:pPr>
            <a:r>
              <a:rPr lang="en-US" sz="2400" dirty="0" smtClean="0"/>
              <a:t>Involves  the measurement of change in EMF when titrate is added to analyte </a:t>
            </a:r>
          </a:p>
          <a:p>
            <a:pPr algn="just" eaLnBrk="1" hangingPunct="1">
              <a:buFont typeface="Arial" charset="0"/>
              <a:buChar char="•"/>
              <a:defRPr/>
            </a:pPr>
            <a:r>
              <a:rPr lang="en-US" sz="2400" dirty="0" smtClean="0"/>
              <a:t>End point of the titration is the volume at which potential changes rapidly 	</a:t>
            </a:r>
            <a:endParaRPr lang="en-US" sz="2400" dirty="0" smtClean="0">
              <a:solidFill>
                <a:srgbClr val="3366FF"/>
              </a:solidFill>
            </a:endParaRPr>
          </a:p>
          <a:p>
            <a:pPr algn="just" eaLnBrk="1" hangingPunct="1">
              <a:buFont typeface="Arial" charset="0"/>
              <a:buNone/>
              <a:defRPr/>
            </a:pPr>
            <a:r>
              <a:rPr lang="en-US" sz="2400" dirty="0" smtClean="0"/>
              <a:t>Ex</a:t>
            </a:r>
            <a:r>
              <a:rPr lang="en-US" sz="2400" dirty="0" smtClean="0">
                <a:solidFill>
                  <a:schemeClr val="accent6">
                    <a:lumMod val="75000"/>
                  </a:schemeClr>
                </a:solidFill>
              </a:rPr>
              <a:t>: Estimation of FAS (NH</a:t>
            </a:r>
            <a:r>
              <a:rPr lang="en-US" sz="2400" baseline="-25000" dirty="0" smtClean="0">
                <a:solidFill>
                  <a:schemeClr val="accent6">
                    <a:lumMod val="75000"/>
                  </a:schemeClr>
                </a:solidFill>
              </a:rPr>
              <a:t>4</a:t>
            </a:r>
            <a:r>
              <a:rPr lang="en-US" sz="2400" dirty="0" smtClean="0">
                <a:solidFill>
                  <a:schemeClr val="accent6">
                    <a:lumMod val="75000"/>
                  </a:schemeClr>
                </a:solidFill>
              </a:rPr>
              <a:t>)</a:t>
            </a:r>
            <a:r>
              <a:rPr lang="en-US" sz="2400" baseline="-25000" dirty="0" smtClean="0">
                <a:solidFill>
                  <a:schemeClr val="accent6">
                    <a:lumMod val="75000"/>
                  </a:schemeClr>
                </a:solidFill>
              </a:rPr>
              <a:t>2</a:t>
            </a:r>
            <a:r>
              <a:rPr lang="en-US" sz="2400" dirty="0" smtClean="0">
                <a:solidFill>
                  <a:schemeClr val="accent6">
                    <a:lumMod val="75000"/>
                  </a:schemeClr>
                </a:solidFill>
              </a:rPr>
              <a:t>Fe(SO</a:t>
            </a:r>
            <a:r>
              <a:rPr lang="en-US" sz="2400" baseline="-25000" dirty="0" smtClean="0">
                <a:solidFill>
                  <a:schemeClr val="accent6">
                    <a:lumMod val="75000"/>
                  </a:schemeClr>
                </a:solidFill>
              </a:rPr>
              <a:t>4</a:t>
            </a:r>
            <a:r>
              <a:rPr lang="en-US" sz="2400" dirty="0" smtClean="0">
                <a:solidFill>
                  <a:schemeClr val="accent6">
                    <a:lumMod val="75000"/>
                  </a:schemeClr>
                </a:solidFill>
              </a:rPr>
              <a:t>)</a:t>
            </a:r>
            <a:r>
              <a:rPr lang="en-US" sz="2400" baseline="-25000" dirty="0" smtClean="0">
                <a:solidFill>
                  <a:schemeClr val="accent6">
                    <a:lumMod val="75000"/>
                  </a:schemeClr>
                </a:solidFill>
              </a:rPr>
              <a:t>2</a:t>
            </a:r>
            <a:r>
              <a:rPr lang="en-US" sz="2400" dirty="0" smtClean="0">
                <a:solidFill>
                  <a:schemeClr val="accent6">
                    <a:lumMod val="75000"/>
                  </a:schemeClr>
                </a:solidFill>
              </a:rPr>
              <a:t> using </a:t>
            </a:r>
            <a:r>
              <a:rPr lang="en-US" sz="2400" dirty="0" err="1" smtClean="0">
                <a:solidFill>
                  <a:schemeClr val="accent6">
                    <a:lumMod val="75000"/>
                  </a:schemeClr>
                </a:solidFill>
              </a:rPr>
              <a:t>std</a:t>
            </a:r>
            <a:r>
              <a:rPr lang="en-US" sz="2400" dirty="0" smtClean="0">
                <a:solidFill>
                  <a:schemeClr val="accent6">
                    <a:lumMod val="75000"/>
                  </a:schemeClr>
                </a:solidFill>
              </a:rPr>
              <a:t> K</a:t>
            </a:r>
            <a:r>
              <a:rPr lang="en-US" sz="2400" baseline="-25000" dirty="0" smtClean="0">
                <a:solidFill>
                  <a:schemeClr val="accent6">
                    <a:lumMod val="75000"/>
                  </a:schemeClr>
                </a:solidFill>
              </a:rPr>
              <a:t>2</a:t>
            </a:r>
            <a:r>
              <a:rPr lang="en-US" sz="2400" dirty="0" smtClean="0">
                <a:solidFill>
                  <a:schemeClr val="accent6">
                    <a:lumMod val="75000"/>
                  </a:schemeClr>
                </a:solidFill>
              </a:rPr>
              <a:t>Cr</a:t>
            </a:r>
            <a:r>
              <a:rPr lang="en-US" sz="2400" baseline="-25000" dirty="0" smtClean="0">
                <a:solidFill>
                  <a:schemeClr val="accent6">
                    <a:lumMod val="75000"/>
                  </a:schemeClr>
                </a:solidFill>
              </a:rPr>
              <a:t>2</a:t>
            </a:r>
            <a:r>
              <a:rPr lang="en-US" sz="2400" dirty="0" smtClean="0">
                <a:solidFill>
                  <a:schemeClr val="accent6">
                    <a:lumMod val="75000"/>
                  </a:schemeClr>
                </a:solidFill>
              </a:rPr>
              <a:t>O</a:t>
            </a:r>
            <a:r>
              <a:rPr lang="en-US" sz="2400" baseline="-25000" dirty="0">
                <a:solidFill>
                  <a:schemeClr val="accent6">
                    <a:lumMod val="75000"/>
                  </a:schemeClr>
                </a:solidFill>
              </a:rPr>
              <a:t>7</a:t>
            </a:r>
            <a:endParaRPr lang="en-US" sz="2400" baseline="-25000" dirty="0" smtClean="0">
              <a:solidFill>
                <a:schemeClr val="accent6">
                  <a:lumMod val="75000"/>
                </a:schemeClr>
              </a:solidFill>
            </a:endParaRPr>
          </a:p>
          <a:p>
            <a:pPr algn="just" eaLnBrk="1" hangingPunct="1">
              <a:buFont typeface="Arial" charset="0"/>
              <a:buNone/>
              <a:defRPr/>
            </a:pPr>
            <a:endParaRPr lang="en-US" sz="2400" baseline="-25000" dirty="0" smtClean="0">
              <a:solidFill>
                <a:schemeClr val="accent6">
                  <a:lumMod val="75000"/>
                </a:schemeClr>
              </a:solidFill>
            </a:endParaRPr>
          </a:p>
          <a:p>
            <a:pPr algn="just" eaLnBrk="1" hangingPunct="1">
              <a:buFont typeface="Arial" charset="0"/>
              <a:buChar char="•"/>
              <a:defRPr/>
            </a:pPr>
            <a:r>
              <a:rPr lang="en-US" sz="2400" dirty="0" smtClean="0"/>
              <a:t>K</a:t>
            </a:r>
            <a:r>
              <a:rPr lang="en-US" sz="2400" baseline="-25000" dirty="0" smtClean="0"/>
              <a:t>2</a:t>
            </a:r>
            <a:r>
              <a:rPr lang="en-US" sz="2400" dirty="0" smtClean="0"/>
              <a:t>Cr</a:t>
            </a:r>
            <a:r>
              <a:rPr lang="en-US" sz="2400" baseline="-25000" dirty="0" smtClean="0"/>
              <a:t>2</a:t>
            </a:r>
            <a:r>
              <a:rPr lang="en-US" sz="2400" dirty="0" smtClean="0"/>
              <a:t>O</a:t>
            </a:r>
            <a:r>
              <a:rPr lang="en-US" sz="2400" baseline="-25000" dirty="0"/>
              <a:t>7</a:t>
            </a:r>
            <a:r>
              <a:rPr lang="en-US" sz="2400" baseline="-25000" dirty="0" smtClean="0"/>
              <a:t> </a:t>
            </a:r>
            <a:r>
              <a:rPr lang="en-US" sz="2400" dirty="0" smtClean="0"/>
              <a:t>solution is added from the burette to the analyte(FAS)  the EMF changes gradually </a:t>
            </a:r>
          </a:p>
          <a:p>
            <a:pPr algn="just" eaLnBrk="1" hangingPunct="1">
              <a:buFont typeface="Arial" charset="0"/>
              <a:buNone/>
              <a:defRPr/>
            </a:pPr>
            <a:r>
              <a:rPr lang="en-US" sz="2400" dirty="0" smtClean="0"/>
              <a:t>Reaction</a:t>
            </a:r>
          </a:p>
          <a:p>
            <a:pPr algn="just" eaLnBrk="1" hangingPunct="1">
              <a:buFont typeface="Arial" charset="0"/>
              <a:buNone/>
              <a:defRPr/>
            </a:pPr>
            <a:r>
              <a:rPr lang="en-US" sz="2400" dirty="0" smtClean="0"/>
              <a:t>6 FeSO</a:t>
            </a:r>
            <a:r>
              <a:rPr lang="en-US" sz="2400" baseline="-25000" dirty="0" smtClean="0"/>
              <a:t>4</a:t>
            </a:r>
            <a:r>
              <a:rPr lang="en-US" sz="2400" dirty="0" smtClean="0"/>
              <a:t> + K</a:t>
            </a:r>
            <a:r>
              <a:rPr lang="en-US" sz="2400" baseline="-25000" dirty="0" smtClean="0"/>
              <a:t>2</a:t>
            </a:r>
            <a:r>
              <a:rPr lang="en-US" sz="2400" dirty="0" smtClean="0"/>
              <a:t>Cr</a:t>
            </a:r>
            <a:r>
              <a:rPr lang="en-US" sz="2400" baseline="-25000" dirty="0" smtClean="0"/>
              <a:t>2</a:t>
            </a:r>
            <a:r>
              <a:rPr lang="en-US" sz="2400" dirty="0" smtClean="0"/>
              <a:t>O</a:t>
            </a:r>
            <a:r>
              <a:rPr lang="en-US" sz="2400" baseline="-25000" dirty="0" smtClean="0"/>
              <a:t>7</a:t>
            </a:r>
            <a:r>
              <a:rPr lang="en-US" sz="2400" dirty="0" smtClean="0"/>
              <a:t> + 7 H</a:t>
            </a:r>
            <a:r>
              <a:rPr lang="en-US" sz="2400" baseline="-25000" dirty="0" smtClean="0"/>
              <a:t>2</a:t>
            </a:r>
            <a:r>
              <a:rPr lang="en-US" sz="2400" dirty="0" smtClean="0"/>
              <a:t>SO</a:t>
            </a:r>
            <a:r>
              <a:rPr lang="en-US" sz="2400" baseline="-25000" dirty="0" smtClean="0"/>
              <a:t>4</a:t>
            </a:r>
            <a:r>
              <a:rPr lang="en-US" sz="2400" dirty="0" smtClean="0"/>
              <a:t> → 3Fe</a:t>
            </a:r>
            <a:r>
              <a:rPr lang="en-US" sz="2400" baseline="-25000" dirty="0" smtClean="0"/>
              <a:t>2</a:t>
            </a:r>
            <a:r>
              <a:rPr lang="en-US" sz="2400" dirty="0" smtClean="0"/>
              <a:t>(SO</a:t>
            </a:r>
            <a:r>
              <a:rPr lang="en-US" sz="2400" baseline="-25000" dirty="0" smtClean="0"/>
              <a:t>4</a:t>
            </a:r>
            <a:r>
              <a:rPr lang="en-US" sz="2400" dirty="0" smtClean="0"/>
              <a:t>)</a:t>
            </a:r>
            <a:r>
              <a:rPr lang="en-US" sz="2400" baseline="-25000" dirty="0" smtClean="0"/>
              <a:t>3</a:t>
            </a:r>
            <a:r>
              <a:rPr lang="en-US" sz="2400" dirty="0" smtClean="0"/>
              <a:t> + K</a:t>
            </a:r>
            <a:r>
              <a:rPr lang="en-US" sz="2400" baseline="-25000" dirty="0" smtClean="0"/>
              <a:t>2</a:t>
            </a:r>
            <a:r>
              <a:rPr lang="en-US" sz="2400" dirty="0" smtClean="0"/>
              <a:t>SO</a:t>
            </a:r>
            <a:r>
              <a:rPr lang="en-US" sz="2400" baseline="-25000" dirty="0" smtClean="0"/>
              <a:t>4 </a:t>
            </a:r>
            <a:r>
              <a:rPr lang="en-US" sz="2400" dirty="0" smtClean="0"/>
              <a:t>+ Cr</a:t>
            </a:r>
            <a:r>
              <a:rPr lang="en-US" sz="2400" baseline="-25000" dirty="0" smtClean="0"/>
              <a:t>2</a:t>
            </a:r>
            <a:r>
              <a:rPr lang="en-US" sz="2400" dirty="0" smtClean="0"/>
              <a:t>(SO</a:t>
            </a:r>
            <a:r>
              <a:rPr lang="en-US" sz="2400" baseline="-25000" dirty="0" smtClean="0"/>
              <a:t>4</a:t>
            </a:r>
            <a:r>
              <a:rPr lang="en-US" sz="2400" dirty="0" smtClean="0"/>
              <a:t>)</a:t>
            </a:r>
            <a:r>
              <a:rPr lang="en-US" sz="2400" baseline="-25000" dirty="0" smtClean="0"/>
              <a:t>3 </a:t>
            </a:r>
            <a:r>
              <a:rPr lang="en-US" sz="2400" dirty="0" smtClean="0"/>
              <a:t>+ 7 H</a:t>
            </a:r>
            <a:r>
              <a:rPr lang="en-US" sz="2400" baseline="-25000" dirty="0" smtClean="0"/>
              <a:t>2</a:t>
            </a:r>
            <a:r>
              <a:rPr lang="en-US" sz="2400" dirty="0" smtClean="0"/>
              <a:t>O </a:t>
            </a:r>
          </a:p>
          <a:p>
            <a:pPr algn="just" eaLnBrk="1" hangingPunct="1">
              <a:buFont typeface="Arial" charset="0"/>
              <a:buNone/>
              <a:defRPr/>
            </a:pPr>
            <a:r>
              <a:rPr lang="en-US" sz="2400" dirty="0" smtClean="0"/>
              <a:t>                 </a:t>
            </a:r>
            <a:r>
              <a:rPr lang="en-US" sz="2400" dirty="0" smtClean="0">
                <a:solidFill>
                  <a:srgbClr val="92D050"/>
                </a:solidFill>
              </a:rPr>
              <a:t>Fe</a:t>
            </a:r>
            <a:r>
              <a:rPr lang="en-US" sz="2400" baseline="30000" dirty="0" smtClean="0">
                <a:solidFill>
                  <a:srgbClr val="92D050"/>
                </a:solidFill>
              </a:rPr>
              <a:t>2+</a:t>
            </a:r>
            <a:r>
              <a:rPr lang="en-US" sz="2400" dirty="0" smtClean="0">
                <a:solidFill>
                  <a:srgbClr val="92D050"/>
                </a:solidFill>
              </a:rPr>
              <a:t>	    →	Fe</a:t>
            </a:r>
            <a:r>
              <a:rPr lang="en-US" sz="2400" baseline="30000" dirty="0" smtClean="0">
                <a:solidFill>
                  <a:srgbClr val="92D050"/>
                </a:solidFill>
              </a:rPr>
              <a:t>3+</a:t>
            </a:r>
            <a:r>
              <a:rPr lang="en-US" sz="2400" dirty="0" smtClean="0">
                <a:solidFill>
                  <a:srgbClr val="92D050"/>
                </a:solidFill>
              </a:rPr>
              <a:t> + e</a:t>
            </a:r>
            <a:r>
              <a:rPr lang="en-US" sz="2400" baseline="30000" dirty="0" smtClean="0">
                <a:solidFill>
                  <a:srgbClr val="92D050"/>
                </a:solidFill>
              </a:rPr>
              <a:t>-</a:t>
            </a:r>
          </a:p>
          <a:p>
            <a:pPr algn="just" eaLnBrk="1" hangingPunct="1">
              <a:buFont typeface="Arial" charset="0"/>
              <a:buNone/>
              <a:defRPr/>
            </a:pPr>
            <a:r>
              <a:rPr lang="en-US" sz="2400" dirty="0" smtClean="0">
                <a:solidFill>
                  <a:srgbClr val="C00000"/>
                </a:solidFill>
              </a:rPr>
              <a:t>         	   Cr</a:t>
            </a:r>
            <a:r>
              <a:rPr lang="en-US" sz="2400" baseline="-25000" dirty="0" smtClean="0">
                <a:solidFill>
                  <a:srgbClr val="C00000"/>
                </a:solidFill>
              </a:rPr>
              <a:t>2</a:t>
            </a:r>
            <a:r>
              <a:rPr lang="en-US" sz="2400" dirty="0" smtClean="0">
                <a:solidFill>
                  <a:srgbClr val="C00000"/>
                </a:solidFill>
              </a:rPr>
              <a:t>O</a:t>
            </a:r>
            <a:r>
              <a:rPr lang="en-US" sz="2400" baseline="-25000" dirty="0" smtClean="0">
                <a:solidFill>
                  <a:srgbClr val="C00000"/>
                </a:solidFill>
              </a:rPr>
              <a:t>7</a:t>
            </a:r>
            <a:r>
              <a:rPr lang="en-US" sz="2400" baseline="30000" dirty="0" smtClean="0">
                <a:solidFill>
                  <a:srgbClr val="C00000"/>
                </a:solidFill>
              </a:rPr>
              <a:t>2-</a:t>
            </a:r>
            <a:r>
              <a:rPr lang="en-US" sz="2400" dirty="0" smtClean="0">
                <a:solidFill>
                  <a:srgbClr val="C00000"/>
                </a:solidFill>
              </a:rPr>
              <a:t>  →      2Cr</a:t>
            </a:r>
            <a:r>
              <a:rPr lang="en-US" sz="2400" baseline="30000" dirty="0" smtClean="0">
                <a:solidFill>
                  <a:srgbClr val="C00000"/>
                </a:solidFill>
              </a:rPr>
              <a:t>3+</a:t>
            </a:r>
            <a:endParaRPr lang="en-US" sz="2400" baseline="-25000" dirty="0" smtClean="0">
              <a:solidFill>
                <a:srgbClr val="C00000"/>
              </a:solidFill>
            </a:endParaRPr>
          </a:p>
          <a:p>
            <a:pPr algn="just" eaLnBrk="1" hangingPunct="1">
              <a:buFont typeface="Arial" charset="0"/>
              <a:buNone/>
              <a:defRPr/>
            </a:pPr>
            <a:r>
              <a:rPr lang="en-US" sz="2400" baseline="-25000" dirty="0" smtClean="0"/>
              <a:t>      </a:t>
            </a:r>
          </a:p>
        </p:txBody>
      </p:sp>
    </p:spTree>
    <p:extLst>
      <p:ext uri="{BB962C8B-B14F-4D97-AF65-F5344CB8AC3E}">
        <p14:creationId xmlns:p14="http://schemas.microsoft.com/office/powerpoint/2010/main" val="181025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200" b="1" dirty="0" smtClean="0">
                <a:solidFill>
                  <a:srgbClr val="00B0F0"/>
                </a:solidFill>
              </a:rPr>
              <a:t>Potentiometric Determination of FAS</a:t>
            </a:r>
            <a:endParaRPr lang="en-US" sz="3200" dirty="0" smtClean="0">
              <a:solidFill>
                <a:srgbClr val="00B0F0"/>
              </a:solidFill>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61800"/>
            <a:ext cx="7162800" cy="375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17"/>
          <p:cNvSpPr txBox="1">
            <a:spLocks noChangeArrowheads="1"/>
          </p:cNvSpPr>
          <p:nvPr/>
        </p:nvSpPr>
        <p:spPr bwMode="auto">
          <a:xfrm>
            <a:off x="457200" y="4572000"/>
            <a:ext cx="9448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sz="2400" dirty="0">
              <a:latin typeface="Calibri" panose="020F0502020204030204" pitchFamily="34" charset="0"/>
            </a:endParaRPr>
          </a:p>
          <a:p>
            <a:pPr eaLnBrk="1" hangingPunct="1">
              <a:buFont typeface="Arial" panose="020B0604020202020204" pitchFamily="34" charset="0"/>
              <a:buChar char="•"/>
            </a:pPr>
            <a:r>
              <a:rPr lang="en-US" sz="2400" dirty="0">
                <a:latin typeface="Calibri" panose="020F0502020204030204" pitchFamily="34" charset="0"/>
              </a:rPr>
              <a:t>  When Fe</a:t>
            </a:r>
            <a:r>
              <a:rPr lang="en-US" sz="2400" baseline="30000" dirty="0">
                <a:latin typeface="Calibri" panose="020F0502020204030204" pitchFamily="34" charset="0"/>
              </a:rPr>
              <a:t>2+</a:t>
            </a:r>
            <a:r>
              <a:rPr lang="en-US" sz="2400" dirty="0">
                <a:latin typeface="Calibri" panose="020F0502020204030204" pitchFamily="34" charset="0"/>
              </a:rPr>
              <a:t> is converted to  Fe </a:t>
            </a:r>
            <a:r>
              <a:rPr lang="en-US" sz="2400" baseline="30000" dirty="0">
                <a:latin typeface="Calibri" panose="020F0502020204030204" pitchFamily="34" charset="0"/>
              </a:rPr>
              <a:t>3+</a:t>
            </a:r>
            <a:r>
              <a:rPr lang="en-US" sz="2400" dirty="0">
                <a:latin typeface="Calibri" panose="020F0502020204030204" pitchFamily="34" charset="0"/>
              </a:rPr>
              <a:t> the electrode (</a:t>
            </a:r>
            <a:r>
              <a:rPr lang="en-US" sz="2400" dirty="0" err="1">
                <a:latin typeface="Calibri" panose="020F0502020204030204" pitchFamily="34" charset="0"/>
              </a:rPr>
              <a:t>Pt</a:t>
            </a:r>
            <a:r>
              <a:rPr lang="en-US" sz="2400" dirty="0">
                <a:latin typeface="Calibri" panose="020F0502020204030204" pitchFamily="34" charset="0"/>
              </a:rPr>
              <a:t>/ Fe</a:t>
            </a:r>
            <a:r>
              <a:rPr lang="en-US" sz="2400" baseline="30000" dirty="0">
                <a:latin typeface="Calibri" panose="020F0502020204030204" pitchFamily="34" charset="0"/>
              </a:rPr>
              <a:t>3+</a:t>
            </a:r>
            <a:r>
              <a:rPr lang="en-US" sz="2400" dirty="0">
                <a:latin typeface="Calibri" panose="020F0502020204030204" pitchFamily="34" charset="0"/>
              </a:rPr>
              <a:t> , Fe</a:t>
            </a:r>
            <a:r>
              <a:rPr lang="en-US" sz="2400" baseline="30000" dirty="0">
                <a:latin typeface="Calibri" panose="020F0502020204030204" pitchFamily="34" charset="0"/>
              </a:rPr>
              <a:t>2+</a:t>
            </a:r>
            <a:r>
              <a:rPr lang="en-US" sz="2400" dirty="0">
                <a:latin typeface="Calibri" panose="020F0502020204030204" pitchFamily="34" charset="0"/>
              </a:rPr>
              <a:t> ) ceases </a:t>
            </a:r>
          </a:p>
          <a:p>
            <a:pPr eaLnBrk="1" hangingPunct="1"/>
            <a:r>
              <a:rPr lang="en-US" sz="2400" dirty="0">
                <a:latin typeface="Calibri" panose="020F0502020204030204" pitchFamily="34" charset="0"/>
              </a:rPr>
              <a:t>    to exist</a:t>
            </a:r>
          </a:p>
          <a:p>
            <a:pPr eaLnBrk="1" hangingPunct="1">
              <a:buFont typeface="Arial" panose="020B0604020202020204" pitchFamily="34" charset="0"/>
              <a:buChar char="•"/>
            </a:pPr>
            <a:r>
              <a:rPr lang="en-US" sz="2400" dirty="0">
                <a:latin typeface="Calibri" panose="020F0502020204030204" pitchFamily="34" charset="0"/>
              </a:rPr>
              <a:t>  Presence of slight excess of K</a:t>
            </a:r>
            <a:r>
              <a:rPr lang="en-US" sz="2400" baseline="-25000" dirty="0">
                <a:latin typeface="Calibri" panose="020F0502020204030204" pitchFamily="34" charset="0"/>
              </a:rPr>
              <a:t>2</a:t>
            </a:r>
            <a:r>
              <a:rPr lang="en-US" sz="2400" dirty="0">
                <a:latin typeface="Calibri" panose="020F0502020204030204" pitchFamily="34" charset="0"/>
              </a:rPr>
              <a:t>Cr</a:t>
            </a:r>
            <a:r>
              <a:rPr lang="en-US" sz="2400" baseline="-25000" dirty="0">
                <a:latin typeface="Calibri" panose="020F0502020204030204" pitchFamily="34" charset="0"/>
              </a:rPr>
              <a:t>2</a:t>
            </a:r>
            <a:r>
              <a:rPr lang="en-US" sz="2400" dirty="0">
                <a:latin typeface="Calibri" panose="020F0502020204030204" pitchFamily="34" charset="0"/>
              </a:rPr>
              <a:t>O</a:t>
            </a:r>
            <a:r>
              <a:rPr lang="en-US" sz="2400" baseline="-25000" dirty="0">
                <a:latin typeface="Calibri" panose="020F0502020204030204" pitchFamily="34" charset="0"/>
              </a:rPr>
              <a:t>7 </a:t>
            </a:r>
            <a:r>
              <a:rPr lang="en-US" sz="2400" dirty="0">
                <a:latin typeface="Calibri" panose="020F0502020204030204" pitchFamily="34" charset="0"/>
              </a:rPr>
              <a:t>brings in existence of  (</a:t>
            </a:r>
            <a:r>
              <a:rPr lang="en-US" sz="2400" dirty="0" err="1">
                <a:latin typeface="Calibri" panose="020F0502020204030204" pitchFamily="34" charset="0"/>
              </a:rPr>
              <a:t>Pt</a:t>
            </a:r>
            <a:r>
              <a:rPr lang="en-US" sz="2400" dirty="0">
                <a:latin typeface="Calibri" panose="020F0502020204030204" pitchFamily="34" charset="0"/>
              </a:rPr>
              <a:t>/, Cr</a:t>
            </a:r>
            <a:r>
              <a:rPr lang="en-US" sz="2400" baseline="30000" dirty="0">
                <a:latin typeface="Calibri" panose="020F0502020204030204" pitchFamily="34" charset="0"/>
              </a:rPr>
              <a:t>6+</a:t>
            </a:r>
            <a:r>
              <a:rPr lang="en-US" sz="2400" dirty="0">
                <a:latin typeface="Calibri" panose="020F0502020204030204" pitchFamily="34" charset="0"/>
              </a:rPr>
              <a:t>,Cr</a:t>
            </a:r>
            <a:r>
              <a:rPr lang="en-US" sz="2400" baseline="30000" dirty="0">
                <a:latin typeface="Calibri" panose="020F0502020204030204" pitchFamily="34" charset="0"/>
              </a:rPr>
              <a:t>3+</a:t>
            </a:r>
            <a:r>
              <a:rPr lang="en-US" sz="2400" dirty="0">
                <a:latin typeface="Calibri" panose="020F0502020204030204" pitchFamily="34" charset="0"/>
              </a:rPr>
              <a:t> )</a:t>
            </a:r>
          </a:p>
        </p:txBody>
      </p:sp>
    </p:spTree>
    <p:extLst>
      <p:ext uri="{BB962C8B-B14F-4D97-AF65-F5344CB8AC3E}">
        <p14:creationId xmlns:p14="http://schemas.microsoft.com/office/powerpoint/2010/main" val="3194403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Potentiometric Determination of FAS</a:t>
            </a:r>
            <a:endParaRPr lang="en-US" sz="3200" dirty="0" smtClean="0"/>
          </a:p>
        </p:txBody>
      </p:sp>
      <p:pic>
        <p:nvPicPr>
          <p:cNvPr id="5017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80010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5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495300" y="274638"/>
            <a:ext cx="8915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200" b="1" dirty="0" smtClean="0">
                <a:solidFill>
                  <a:srgbClr val="00B0F0"/>
                </a:solidFill>
              </a:rPr>
              <a:t>Potentiometric Curve </a:t>
            </a:r>
            <a:endParaRPr lang="en-US" sz="3200" dirty="0" smtClean="0"/>
          </a:p>
        </p:txBody>
      </p:sp>
      <p:pic>
        <p:nvPicPr>
          <p:cNvPr id="512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3330575"/>
            <a:ext cx="6196013" cy="3375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62817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990488"/>
      </p:ext>
    </p:extLst>
  </p:cSld>
  <p:clrMapOvr>
    <a:masterClrMapping/>
  </p:clrMapOvr>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12718</TotalTime>
  <Words>1163</Words>
  <Application>Microsoft Office PowerPoint</Application>
  <PresentationFormat>A4 Paper (210x297 mm)</PresentationFormat>
  <Paragraphs>196</Paragraphs>
  <Slides>34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Mangal</vt:lpstr>
      <vt:lpstr>Symbol</vt:lpstr>
      <vt:lpstr>Times New Roman</vt:lpstr>
      <vt:lpstr>Verdana</vt:lpstr>
      <vt:lpstr>FSH</vt:lpstr>
      <vt:lpstr>Equation</vt:lpstr>
      <vt:lpstr>Lecture No. 36 Instrumental Methods of Analysis     </vt:lpstr>
      <vt:lpstr>Potentiometry</vt:lpstr>
      <vt:lpstr>Potentiometry</vt:lpstr>
      <vt:lpstr>Potentiometry</vt:lpstr>
      <vt:lpstr>Calomel electrode  Digital Potentiometer</vt:lpstr>
      <vt:lpstr>Potentiometric titration</vt:lpstr>
      <vt:lpstr>Potentiometric Determination of FAS</vt:lpstr>
      <vt:lpstr>Potentiometric Determination of FAS</vt:lpstr>
      <vt:lpstr>Potentiometric Curve </vt:lpstr>
      <vt:lpstr>Potentiometric Calculation </vt:lpstr>
      <vt:lpstr>Advantage of Potentiometric Titration</vt:lpstr>
      <vt:lpstr>Advantages of Potentiometric Titration</vt:lpstr>
      <vt:lpstr>Disadvantages of Potentiometric Titration</vt:lpstr>
      <vt:lpstr>Conductometry</vt:lpstr>
      <vt:lpstr>Conductometry</vt:lpstr>
      <vt:lpstr>Conductometry</vt:lpstr>
      <vt:lpstr>Conductometric Titration</vt:lpstr>
      <vt:lpstr>Conductometric Titration</vt:lpstr>
      <vt:lpstr>Conductometric Titration</vt:lpstr>
      <vt:lpstr>Conductometric Titration</vt:lpstr>
      <vt:lpstr>Units of conductance </vt:lpstr>
      <vt:lpstr>Conductance of Ions</vt:lpstr>
      <vt:lpstr>Construction of Conductivity Cell </vt:lpstr>
      <vt:lpstr>Measurement of Conductance</vt:lpstr>
      <vt:lpstr>PowerPoint Presentation</vt:lpstr>
      <vt:lpstr>Conductometric Titration</vt:lpstr>
      <vt:lpstr>Conductometric Titration</vt:lpstr>
      <vt:lpstr>PowerPoint Presentation</vt:lpstr>
      <vt:lpstr>Conductometric Calculation </vt:lpstr>
      <vt:lpstr>Conductometric Titration</vt:lpstr>
      <vt:lpstr>Conductivity Graph of HCl &amp; CH3COOH with NaOH  </vt:lpstr>
      <vt:lpstr>Conductivity Graphs</vt:lpstr>
      <vt:lpstr>Difference between Equivalence Point and End Point?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Manikanda</cp:lastModifiedBy>
  <cp:revision>1644</cp:revision>
  <dcterms:created xsi:type="dcterms:W3CDTF">2006-08-16T00:00:00Z</dcterms:created>
  <dcterms:modified xsi:type="dcterms:W3CDTF">2017-07-17T12:01:22Z</dcterms:modified>
</cp:coreProperties>
</file>