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8" r:id="rId1"/>
  </p:sldMasterIdLst>
  <p:notesMasterIdLst>
    <p:notesMasterId r:id="rId23"/>
  </p:notesMasterIdLst>
  <p:handoutMasterIdLst>
    <p:handoutMasterId r:id="rId24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9906000" cy="6858000" type="A4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0A00"/>
    <a:srgbClr val="0000FF"/>
    <a:srgbClr val="F3A10D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43" autoAdjust="0"/>
    <p:restoredTop sz="85804" autoAdjust="0"/>
  </p:normalViewPr>
  <p:slideViewPr>
    <p:cSldViewPr>
      <p:cViewPr varScale="1">
        <p:scale>
          <a:sx n="64" d="100"/>
          <a:sy n="64" d="100"/>
        </p:scale>
        <p:origin x="1692" y="48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62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1A58766-E128-4BD9-A1EE-C837C6758CFF}" type="datetimeFigureOut">
              <a:rPr lang="en-US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7E15637-98F7-494C-9CBB-7FD8883CDBD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9805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F785C58-A3F2-4270-8F90-CDFDA621C729}" type="datetimeFigureOut">
              <a:rPr lang="en-US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8F2A616-5863-4497-A503-97BD13528A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5440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8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22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440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661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8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102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322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54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76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29D9C8F-68BA-4A83-B206-56916273A33F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46264C7-C983-49DA-95E2-9C2A9F30048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180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600203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B919820-38D9-421D-881B-22A60CF3AF5B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CE46EDA-C087-47BF-81DA-0F8DAE36C76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295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41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41"/>
            <a:ext cx="65214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01D5C1D-0000-44E3-A4A3-27E659E09EF0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9EDF93C-A8E3-4597-BA71-1582E9F75D2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7200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-22225" y="6654800"/>
            <a:ext cx="2747963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>
                <a:solidFill>
                  <a:schemeClr val="bg1"/>
                </a:solidFill>
                <a:latin typeface="+mn-lt"/>
              </a:rPr>
              <a:t>©M. S. Ramaiah University of Applied Sciences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9505950" y="6324600"/>
            <a:ext cx="457200" cy="369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30DA7081-F16C-4152-8D6E-ADFE983685E5}" type="slidenum">
              <a:rPr lang="en-US">
                <a:solidFill>
                  <a:schemeClr val="bg1"/>
                </a:solidFill>
                <a:latin typeface="+mn-lt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600203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C81A714-7D3A-4A24-9FC1-EB83DC8A1CA2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D19F909-8DAD-4B7D-B4AD-618B2A582AA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227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3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3692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46">
                <a:solidFill>
                  <a:schemeClr val="tx1">
                    <a:tint val="75000"/>
                  </a:schemeClr>
                </a:solidFill>
              </a:defRPr>
            </a:lvl1pPr>
            <a:lvl2pPr marL="422041" indent="0">
              <a:buNone/>
              <a:defRPr sz="1662">
                <a:solidFill>
                  <a:schemeClr val="tx1">
                    <a:tint val="75000"/>
                  </a:schemeClr>
                </a:solidFill>
              </a:defRPr>
            </a:lvl2pPr>
            <a:lvl3pPr marL="844083" indent="0">
              <a:buNone/>
              <a:defRPr sz="1477">
                <a:solidFill>
                  <a:schemeClr val="tx1">
                    <a:tint val="75000"/>
                  </a:schemeClr>
                </a:solidFill>
              </a:defRPr>
            </a:lvl3pPr>
            <a:lvl4pPr marL="1266124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4pPr>
            <a:lvl5pPr marL="1688165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5pPr>
            <a:lvl6pPr marL="2110207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6pPr>
            <a:lvl7pPr marL="2532248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7pPr>
            <a:lvl8pPr marL="2954289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8pPr>
            <a:lvl9pPr marL="3376331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A10F037-1E77-449E-BB07-D0C80D3A2771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FECE93-CC22-4A64-BBD1-334C9CFBF3F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408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3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3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6E0963E-D3A6-4213-A721-DFC154D2B9E8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2DCFDD0-FFE3-40A2-9155-2647746DB50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712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9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0" cy="3951288"/>
          </a:xfrm>
          <a:prstGeom prst="rect">
            <a:avLst/>
          </a:prstGeo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6F20CB9-1E55-406F-93B0-8397169AEA88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B69DDED-92E9-4D54-8A0C-B0C30DD7D2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365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8FDAB21-3F5E-4368-A37C-7D5B0C4E6A9B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16F5D42-0E62-4D1F-AB1C-BEFF4F4B943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124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-22416" y="6655360"/>
            <a:ext cx="2811988" cy="2414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9" dirty="0" smtClean="0">
                <a:solidFill>
                  <a:schemeClr val="bg1"/>
                </a:solidFill>
              </a:rPr>
              <a:t>©M. S. Ramaiah University of Applied Sciences</a:t>
            </a:r>
            <a:endParaRPr lang="en-US" sz="969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505749" y="6324600"/>
            <a:ext cx="4640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-22225" y="6654800"/>
            <a:ext cx="2747963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>
                <a:solidFill>
                  <a:schemeClr val="bg1"/>
                </a:solidFill>
                <a:latin typeface="+mn-lt"/>
              </a:rPr>
              <a:t>©M. S. Ramaiah University of Applied Sciences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9505950" y="6324600"/>
            <a:ext cx="457200" cy="369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E38435BC-789B-4652-AB85-BFAAB49EDED6}" type="slidenum">
              <a:rPr lang="en-US">
                <a:solidFill>
                  <a:schemeClr val="bg1"/>
                </a:solidFill>
                <a:latin typeface="+mn-lt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26538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</p:spPr>
        <p:txBody>
          <a:bodyPr anchor="b"/>
          <a:lstStyle>
            <a:lvl1pPr algn="l">
              <a:defRPr sz="1846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2" y="273053"/>
            <a:ext cx="5537729" cy="5853113"/>
          </a:xfrm>
          <a:prstGeom prst="rect">
            <a:avLst/>
          </a:prstGeom>
        </p:spPr>
        <p:txBody>
          <a:bodyPr/>
          <a:lstStyle>
            <a:lvl1pPr>
              <a:defRPr sz="2954"/>
            </a:lvl1pPr>
            <a:lvl2pPr>
              <a:defRPr sz="2585"/>
            </a:lvl2pPr>
            <a:lvl3pPr>
              <a:defRPr sz="2215"/>
            </a:lvl3pPr>
            <a:lvl4pPr>
              <a:defRPr sz="1846"/>
            </a:lvl4pPr>
            <a:lvl5pPr>
              <a:defRPr sz="1846"/>
            </a:lvl5pPr>
            <a:lvl6pPr>
              <a:defRPr sz="1846"/>
            </a:lvl6pPr>
            <a:lvl7pPr>
              <a:defRPr sz="1846"/>
            </a:lvl7pPr>
            <a:lvl8pPr>
              <a:defRPr sz="1846"/>
            </a:lvl8pPr>
            <a:lvl9pPr>
              <a:defRPr sz="184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92"/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FD14707-4C93-4C87-BC62-6F58979C58D2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17084C7-F742-46F8-AA6D-8AED6032B52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073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1846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954"/>
            </a:lvl1pPr>
            <a:lvl2pPr marL="422041" indent="0">
              <a:buNone/>
              <a:defRPr sz="2585"/>
            </a:lvl2pPr>
            <a:lvl3pPr marL="844083" indent="0">
              <a:buNone/>
              <a:defRPr sz="2215"/>
            </a:lvl3pPr>
            <a:lvl4pPr marL="1266124" indent="0">
              <a:buNone/>
              <a:defRPr sz="1846"/>
            </a:lvl4pPr>
            <a:lvl5pPr marL="1688165" indent="0">
              <a:buNone/>
              <a:defRPr sz="1846"/>
            </a:lvl5pPr>
            <a:lvl6pPr marL="2110207" indent="0">
              <a:buNone/>
              <a:defRPr sz="1846"/>
            </a:lvl6pPr>
            <a:lvl7pPr marL="2532248" indent="0">
              <a:buNone/>
              <a:defRPr sz="1846"/>
            </a:lvl7pPr>
            <a:lvl8pPr marL="2954289" indent="0">
              <a:buNone/>
              <a:defRPr sz="1846"/>
            </a:lvl8pPr>
            <a:lvl9pPr marL="3376331" indent="0">
              <a:buNone/>
              <a:defRPr sz="1846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92"/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9CF1965-5B3F-488B-B801-5B8BA0EBE2F6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46F4210-70DE-47BA-A31D-3E60EB9BC7A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751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890895" y="6655158"/>
            <a:ext cx="2518638" cy="2414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9" dirty="0" smtClean="0">
                <a:solidFill>
                  <a:schemeClr val="bg1"/>
                </a:solidFill>
              </a:rPr>
              <a:t>© Ramaiah University of Applied Sciences</a:t>
            </a:r>
            <a:endParaRPr lang="en-US" sz="969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505749" y="6324600"/>
            <a:ext cx="4640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25759" y="6655158"/>
            <a:ext cx="2921358" cy="241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9" dirty="0" smtClean="0">
                <a:solidFill>
                  <a:schemeClr val="bg1"/>
                </a:solidFill>
              </a:rPr>
              <a:t>Faculty of Science and Humanities</a:t>
            </a:r>
            <a:endParaRPr lang="en-US" sz="969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/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181727"/>
            <a:ext cx="415290" cy="523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61715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  <p:sldLayoutId id="2147483837" r:id="rId12"/>
  </p:sldLayoutIdLst>
  <p:txStyles>
    <p:titleStyle>
      <a:lvl1pPr algn="ctr" defTabSz="844083" rtl="0" eaLnBrk="1" latinLnBrk="0" hangingPunct="1">
        <a:spcBef>
          <a:spcPct val="0"/>
        </a:spcBef>
        <a:buNone/>
        <a:defRPr sz="40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6531" indent="-316531" algn="l" defTabSz="844083" rtl="0" eaLnBrk="1" latinLnBrk="0" hangingPunct="1">
        <a:spcBef>
          <a:spcPct val="20000"/>
        </a:spcBef>
        <a:buFont typeface="Arial" pitchFamily="34" charset="0"/>
        <a:buChar char="•"/>
        <a:defRPr sz="2954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63776" algn="l" defTabSz="844083" rtl="0" eaLnBrk="1" latinLnBrk="0" hangingPunct="1">
        <a:spcBef>
          <a:spcPct val="20000"/>
        </a:spcBef>
        <a:buFont typeface="Arial" pitchFamily="34" charset="0"/>
        <a:buChar char="–"/>
        <a:defRPr sz="2585" kern="1200">
          <a:solidFill>
            <a:schemeClr val="tx1"/>
          </a:solidFill>
          <a:latin typeface="+mn-lt"/>
          <a:ea typeface="+mn-ea"/>
          <a:cs typeface="+mn-cs"/>
        </a:defRPr>
      </a:lvl2pPr>
      <a:lvl3pPr marL="1055103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477145" indent="-211021" algn="l" defTabSz="844083" rtl="0" eaLnBrk="1" latinLnBrk="0" hangingPunct="1">
        <a:spcBef>
          <a:spcPct val="20000"/>
        </a:spcBef>
        <a:buFont typeface="Arial" pitchFamily="34" charset="0"/>
        <a:buChar char="–"/>
        <a:defRPr sz="1846" kern="1200">
          <a:solidFill>
            <a:schemeClr val="tx1"/>
          </a:solidFill>
          <a:latin typeface="+mn-lt"/>
          <a:ea typeface="+mn-ea"/>
          <a:cs typeface="+mn-cs"/>
        </a:defRPr>
      </a:lvl4pPr>
      <a:lvl5pPr marL="1899186" indent="-211021" algn="l" defTabSz="844083" rtl="0" eaLnBrk="1" latinLnBrk="0" hangingPunct="1">
        <a:spcBef>
          <a:spcPct val="20000"/>
        </a:spcBef>
        <a:buFont typeface="Arial" pitchFamily="34" charset="0"/>
        <a:buChar char="»"/>
        <a:defRPr sz="1846" kern="1200">
          <a:solidFill>
            <a:schemeClr val="tx1"/>
          </a:solidFill>
          <a:latin typeface="+mn-lt"/>
          <a:ea typeface="+mn-ea"/>
          <a:cs typeface="+mn-cs"/>
        </a:defRPr>
      </a:lvl5pPr>
      <a:lvl6pPr marL="2321227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7pPr>
      <a:lvl8pPr marL="3165310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8pPr>
      <a:lvl9pPr marL="3587351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://www.mn-net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13.physik.tu-muenchen.de/Muellerb/Uebung/chapter01.pdf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sc.org/education/eic/issues/2013March/paper-conservation-cellulose-acid-hydrolysis.asp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hyperlink" Target="http://oregonstate.edu/instruct/bb450/spring14/lecture/carbohydratesoutline.html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13.physik.tu-muenchen.de/Muellerb/Uebung/chapter01.pdf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1" y="274638"/>
            <a:ext cx="9829801" cy="1143000"/>
          </a:xfrm>
        </p:spPr>
        <p:txBody>
          <a:bodyPr/>
          <a:lstStyle/>
          <a:p>
            <a:r>
              <a:rPr lang="en-IN" sz="3200" b="1" dirty="0" smtClean="0">
                <a:solidFill>
                  <a:srgbClr val="00B0F0"/>
                </a:solidFill>
              </a:rPr>
              <a:t>Lecture No</a:t>
            </a:r>
            <a:r>
              <a:rPr lang="en-IN" sz="3200" b="1" dirty="0">
                <a:solidFill>
                  <a:srgbClr val="00B0F0"/>
                </a:solidFill>
              </a:rPr>
              <a:t>. </a:t>
            </a:r>
            <a:r>
              <a:rPr lang="en-IN" sz="3200" b="1" dirty="0" smtClean="0">
                <a:solidFill>
                  <a:srgbClr val="00B0F0"/>
                </a:solidFill>
              </a:rPr>
              <a:t>37</a:t>
            </a:r>
            <a:r>
              <a:rPr lang="en-IN" sz="3200" b="1" dirty="0">
                <a:solidFill>
                  <a:srgbClr val="00B0F0"/>
                </a:solidFill>
              </a:rPr>
              <a:t/>
            </a:r>
            <a:br>
              <a:rPr lang="en-IN" sz="3200" b="1" dirty="0">
                <a:solidFill>
                  <a:srgbClr val="00B0F0"/>
                </a:solidFill>
              </a:rPr>
            </a:br>
            <a:r>
              <a:rPr lang="en-IN" sz="3200" b="1" dirty="0" smtClean="0">
                <a:solidFill>
                  <a:srgbClr val="00B0F0"/>
                </a:solidFill>
              </a:rPr>
              <a:t>Polymers</a:t>
            </a: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IN" sz="3200" b="1" dirty="0"/>
              <a:t/>
            </a:r>
            <a:br>
              <a:rPr lang="en-IN" sz="3200" b="1" dirty="0"/>
            </a:br>
            <a:r>
              <a:rPr lang="en-IN" sz="3200" b="1" dirty="0"/>
              <a:t/>
            </a:r>
            <a:br>
              <a:rPr lang="en-IN" sz="3200" b="1" dirty="0"/>
            </a:br>
            <a:r>
              <a:rPr lang="en-IN" sz="3200" b="1" dirty="0"/>
              <a:t/>
            </a:r>
            <a:br>
              <a:rPr lang="en-IN" sz="3200" b="1" dirty="0"/>
            </a:br>
            <a:r>
              <a:rPr lang="en-IN" sz="3200" b="1" dirty="0"/>
              <a:t/>
            </a:r>
            <a:br>
              <a:rPr lang="en-IN" sz="3200" b="1" dirty="0"/>
            </a:b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915400" cy="4525963"/>
          </a:xfrm>
        </p:spPr>
        <p:txBody>
          <a:bodyPr/>
          <a:lstStyle/>
          <a:p>
            <a:pPr>
              <a:buNone/>
            </a:pPr>
            <a:r>
              <a:rPr lang="en-IN" sz="2800" dirty="0" smtClean="0"/>
              <a:t>At the end of this lecture, students will be able to:</a:t>
            </a:r>
          </a:p>
          <a:p>
            <a:endParaRPr lang="en-IN" sz="2400" dirty="0" smtClean="0"/>
          </a:p>
          <a:p>
            <a:pPr lvl="1">
              <a:buFont typeface="Arial" pitchFamily="34" charset="0"/>
              <a:buChar char="•"/>
            </a:pPr>
            <a:r>
              <a:rPr lang="en-IN" sz="2400" dirty="0" smtClean="0"/>
              <a:t>Explain the various types of classification of polymers</a:t>
            </a:r>
          </a:p>
          <a:p>
            <a:pPr lvl="1">
              <a:buFont typeface="Arial" pitchFamily="34" charset="0"/>
              <a:buChar char="•"/>
            </a:pPr>
            <a:endParaRPr lang="en-IN" sz="2400" dirty="0" smtClean="0"/>
          </a:p>
          <a:p>
            <a:pPr lvl="1">
              <a:buFont typeface="Arial" pitchFamily="34" charset="0"/>
              <a:buChar char="•"/>
            </a:pPr>
            <a:r>
              <a:rPr lang="en-IN" sz="2400" dirty="0" smtClean="0"/>
              <a:t>Identify a polymer on the basis of its physical properties and structural characteristics</a:t>
            </a:r>
          </a:p>
          <a:p>
            <a:pPr lvl="1">
              <a:buFont typeface="Arial" pitchFamily="34" charset="0"/>
              <a:buChar char="•"/>
            </a:pPr>
            <a:endParaRPr lang="en-IN" sz="2400" dirty="0" smtClean="0"/>
          </a:p>
          <a:p>
            <a:pPr lvl="1">
              <a:buFont typeface="Arial" pitchFamily="34" charset="0"/>
              <a:buChar char="•"/>
            </a:pPr>
            <a:r>
              <a:rPr lang="en-IN" sz="2400" dirty="0" smtClean="0"/>
              <a:t>Explain the different types of isomerism occurring in polymers </a:t>
            </a:r>
          </a:p>
          <a:p>
            <a:pPr lvl="1">
              <a:buFont typeface="Arial" pitchFamily="34" charset="0"/>
              <a:buChar char="•"/>
            </a:pPr>
            <a:endParaRPr lang="en-IN" sz="2400" dirty="0" smtClean="0"/>
          </a:p>
          <a:p>
            <a:pPr lvl="1">
              <a:buFont typeface="Arial" pitchFamily="34" charset="0"/>
              <a:buChar char="•"/>
            </a:pPr>
            <a:r>
              <a:rPr lang="en-IN" sz="2400" dirty="0" smtClean="0"/>
              <a:t>Differentiate between </a:t>
            </a:r>
            <a:r>
              <a:rPr lang="en-IN" sz="2400" dirty="0" err="1" smtClean="0"/>
              <a:t>homopolymers</a:t>
            </a:r>
            <a:r>
              <a:rPr lang="en-IN" sz="2400" dirty="0" smtClean="0"/>
              <a:t> and copolymers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pPr lvl="1">
              <a:buNone/>
            </a:pPr>
            <a:endParaRPr lang="en-IN" sz="2000" dirty="0" smtClean="0"/>
          </a:p>
          <a:p>
            <a:pPr lvl="1"/>
            <a:endParaRPr lang="en-IN" sz="2000" dirty="0"/>
          </a:p>
          <a:p>
            <a:pPr marL="457200" lvl="1" indent="0">
              <a:buNone/>
            </a:pPr>
            <a:endParaRPr lang="en-IN" sz="2000" dirty="0" smtClean="0"/>
          </a:p>
          <a:p>
            <a:pPr lvl="1"/>
            <a:endParaRPr lang="en-IN" sz="2000" dirty="0" smtClean="0"/>
          </a:p>
          <a:p>
            <a:pPr lvl="1"/>
            <a:endParaRPr lang="en-IN" sz="2000" dirty="0" smtClean="0"/>
          </a:p>
        </p:txBody>
      </p:sp>
    </p:spTree>
    <p:extLst>
      <p:ext uri="{BB962C8B-B14F-4D97-AF65-F5344CB8AC3E}">
        <p14:creationId xmlns:p14="http://schemas.microsoft.com/office/powerpoint/2010/main" val="3128361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915400" cy="639762"/>
          </a:xfrm>
        </p:spPr>
        <p:txBody>
          <a:bodyPr/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Physical Properties</a:t>
            </a:r>
            <a:endParaRPr lang="en-US" sz="3200" b="1" dirty="0">
              <a:solidFill>
                <a:srgbClr val="00B0F0"/>
              </a:solidFill>
            </a:endParaRPr>
          </a:p>
        </p:txBody>
      </p:sp>
      <p:sp>
        <p:nvSpPr>
          <p:cNvPr id="2054" name="AutoShape 6" descr="http://upload.wikimedia.org/wikipedia/commons/e/e9/Ethene_structural.svg"/>
          <p:cNvSpPr>
            <a:spLocks noChangeAspect="1" noChangeArrowheads="1"/>
          </p:cNvSpPr>
          <p:nvPr/>
        </p:nvSpPr>
        <p:spPr bwMode="auto">
          <a:xfrm>
            <a:off x="155575" y="-914400"/>
            <a:ext cx="2028825" cy="19050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6" name="AutoShape 8" descr="http://upload.wikimedia.org/wikipedia/commons/e/e9/Ethene_structural.svg"/>
          <p:cNvSpPr>
            <a:spLocks noChangeAspect="1" noChangeArrowheads="1"/>
          </p:cNvSpPr>
          <p:nvPr/>
        </p:nvSpPr>
        <p:spPr bwMode="auto">
          <a:xfrm>
            <a:off x="155575" y="-914400"/>
            <a:ext cx="2028825" cy="19050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8" name="AutoShape 10" descr="http://upload.wikimedia.org/wikipedia/commons/e/e9/Ethene_structural.svg"/>
          <p:cNvSpPr>
            <a:spLocks noChangeAspect="1" noChangeArrowheads="1"/>
          </p:cNvSpPr>
          <p:nvPr/>
        </p:nvSpPr>
        <p:spPr bwMode="auto">
          <a:xfrm>
            <a:off x="155575" y="-914400"/>
            <a:ext cx="2028825" cy="19050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57200" y="685800"/>
            <a:ext cx="90678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9900CC"/>
                </a:solidFill>
                <a:latin typeface="+mn-lt"/>
              </a:rPr>
              <a:t>Thermoplastic  polymer</a:t>
            </a:r>
            <a:r>
              <a:rPr lang="en-US" sz="2400" dirty="0" smtClean="0">
                <a:latin typeface="+mn-lt"/>
              </a:rPr>
              <a:t>:</a:t>
            </a:r>
          </a:p>
          <a:p>
            <a:pPr marL="236538" indent="-236538">
              <a:buFont typeface="Arial" pitchFamily="34" charset="0"/>
              <a:buChar char="•"/>
            </a:pPr>
            <a:r>
              <a:rPr lang="en-US" sz="2400" dirty="0" smtClean="0">
                <a:latin typeface="+mn-lt"/>
              </a:rPr>
              <a:t>Polymer that softens when heated and hardens when cooled.</a:t>
            </a:r>
          </a:p>
          <a:p>
            <a:pPr marL="236538" indent="-236538">
              <a:buFont typeface="Arial" pitchFamily="34" charset="0"/>
              <a:buChar char="•"/>
            </a:pPr>
            <a:r>
              <a:rPr lang="en-US" sz="2400" dirty="0" smtClean="0">
                <a:latin typeface="+mn-lt"/>
              </a:rPr>
              <a:t>Can be shaped or moulded. Usually linear or branched.</a:t>
            </a:r>
          </a:p>
          <a:p>
            <a:pPr marL="236538" indent="-236538">
              <a:buFont typeface="Arial" pitchFamily="34" charset="0"/>
              <a:buChar char="•"/>
            </a:pPr>
            <a:r>
              <a:rPr lang="en-US" sz="2400" dirty="0" smtClean="0">
                <a:latin typeface="+mn-lt"/>
              </a:rPr>
              <a:t>Partly crystalline and partly amorphous.</a:t>
            </a:r>
          </a:p>
          <a:p>
            <a:endParaRPr lang="en-US" sz="2400" dirty="0" smtClean="0">
              <a:latin typeface="+mn-lt"/>
            </a:endParaRPr>
          </a:p>
          <a:p>
            <a:r>
              <a:rPr lang="en-US" sz="2400" b="1" dirty="0" smtClean="0">
                <a:solidFill>
                  <a:srgbClr val="9900CC"/>
                </a:solidFill>
                <a:latin typeface="+mn-lt"/>
              </a:rPr>
              <a:t>Thermosetting  polymer</a:t>
            </a:r>
            <a:r>
              <a:rPr lang="en-US" sz="2400" dirty="0" smtClean="0">
                <a:latin typeface="+mn-lt"/>
              </a:rPr>
              <a:t>:</a:t>
            </a:r>
          </a:p>
          <a:p>
            <a:pPr marL="236538" indent="-236538">
              <a:buFont typeface="Arial" pitchFamily="34" charset="0"/>
              <a:buChar char="•"/>
            </a:pPr>
            <a:r>
              <a:rPr lang="en-US" sz="2400" dirty="0" smtClean="0">
                <a:latin typeface="+mn-lt"/>
              </a:rPr>
              <a:t>Very strong and rigid network polymer obtained due to  extensive cross-linking.</a:t>
            </a:r>
          </a:p>
          <a:p>
            <a:pPr marL="236538" indent="-236538">
              <a:buFont typeface="Arial" pitchFamily="34" charset="0"/>
              <a:buChar char="•"/>
            </a:pPr>
            <a:r>
              <a:rPr lang="en-US" sz="2400" dirty="0" smtClean="0">
                <a:latin typeface="+mn-lt"/>
              </a:rPr>
              <a:t>Cannot be reshaped once it sets.</a:t>
            </a:r>
          </a:p>
          <a:p>
            <a:endParaRPr lang="en-US" sz="2400" dirty="0" smtClean="0">
              <a:latin typeface="+mn-lt"/>
            </a:endParaRPr>
          </a:p>
          <a:p>
            <a:r>
              <a:rPr lang="en-US" sz="2400" b="1" dirty="0" smtClean="0">
                <a:solidFill>
                  <a:srgbClr val="9900CC"/>
                </a:solidFill>
                <a:latin typeface="+mn-lt"/>
              </a:rPr>
              <a:t>Elastomers</a:t>
            </a:r>
            <a:r>
              <a:rPr lang="en-US" sz="2400" dirty="0" smtClean="0">
                <a:latin typeface="+mn-lt"/>
              </a:rPr>
              <a:t>:</a:t>
            </a:r>
          </a:p>
          <a:p>
            <a:pPr marL="236538" indent="-236538">
              <a:buFont typeface="Arial" pitchFamily="34" charset="0"/>
              <a:buChar char="•"/>
            </a:pPr>
            <a:r>
              <a:rPr lang="en-US" sz="2400" dirty="0" smtClean="0">
                <a:latin typeface="+mn-lt"/>
              </a:rPr>
              <a:t>Polymers that can stretch and then revert to its original shape.</a:t>
            </a:r>
          </a:p>
          <a:p>
            <a:pPr marL="236538" indent="-236538">
              <a:buFont typeface="Arial" pitchFamily="34" charset="0"/>
              <a:buChar char="•"/>
            </a:pPr>
            <a:r>
              <a:rPr lang="en-US" sz="2400" dirty="0" smtClean="0">
                <a:latin typeface="+mn-lt"/>
              </a:rPr>
              <a:t>Amorphous in nature.</a:t>
            </a:r>
          </a:p>
          <a:p>
            <a:pPr marL="236538" indent="-236538">
              <a:buFont typeface="Arial" pitchFamily="34" charset="0"/>
              <a:buChar char="•"/>
            </a:pPr>
            <a:r>
              <a:rPr lang="en-US" sz="2400" dirty="0" smtClean="0">
                <a:latin typeface="+mn-lt"/>
              </a:rPr>
              <a:t>Have twisted, flexible chains that can straighten out on applying tension.</a:t>
            </a:r>
          </a:p>
          <a:p>
            <a:pPr marL="236538" indent="-236538">
              <a:buFont typeface="Arial" pitchFamily="34" charset="0"/>
              <a:buChar char="•"/>
            </a:pPr>
            <a:r>
              <a:rPr lang="en-US" sz="2400" dirty="0" smtClean="0">
                <a:latin typeface="+mn-lt"/>
              </a:rPr>
              <a:t>Have a low glass transition temperature.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7923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487362"/>
          </a:xfrm>
        </p:spPr>
        <p:txBody>
          <a:bodyPr/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Classification of polymers</a:t>
            </a:r>
            <a:r>
              <a:rPr lang="en-US" sz="4000" b="1" dirty="0" smtClean="0">
                <a:solidFill>
                  <a:prstClr val="black"/>
                </a:solidFill>
              </a:rPr>
              <a:t/>
            </a:r>
            <a:br>
              <a:rPr lang="en-US" sz="4000" b="1" dirty="0" smtClean="0">
                <a:solidFill>
                  <a:prstClr val="black"/>
                </a:solidFill>
              </a:rPr>
            </a:b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915400" cy="4525963"/>
          </a:xfrm>
        </p:spPr>
        <p:txBody>
          <a:bodyPr/>
          <a:lstStyle/>
          <a:p>
            <a:pPr algn="just"/>
            <a:r>
              <a:rPr lang="en-US" sz="2400" dirty="0" smtClean="0"/>
              <a:t>Based on their </a:t>
            </a:r>
            <a:r>
              <a:rPr lang="en-US" sz="2400" dirty="0" smtClean="0">
                <a:solidFill>
                  <a:srgbClr val="FF00FF"/>
                </a:solidFill>
              </a:rPr>
              <a:t>thermal behavior</a:t>
            </a:r>
            <a:r>
              <a:rPr lang="en-US" sz="2400" dirty="0" smtClean="0"/>
              <a:t>, they can be classified into </a:t>
            </a:r>
          </a:p>
          <a:p>
            <a:pPr algn="just">
              <a:buNone/>
            </a:pPr>
            <a:r>
              <a:rPr lang="en-US" sz="2400" dirty="0" smtClean="0"/>
              <a:t>	–Thermoplastics and Thermo settings</a:t>
            </a:r>
          </a:p>
          <a:p>
            <a:pPr algn="just"/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Thermoplastics: </a:t>
            </a:r>
            <a:r>
              <a:rPr lang="en-US" sz="2400" dirty="0" smtClean="0"/>
              <a:t>The polymer which becomes soft on heating and hard on cooling are called </a:t>
            </a:r>
            <a:r>
              <a:rPr lang="en-US" sz="2400" dirty="0" err="1" smtClean="0"/>
              <a:t>Thermoplatsics</a:t>
            </a:r>
            <a:endParaRPr lang="en-US" sz="2400" dirty="0" smtClean="0"/>
          </a:p>
          <a:p>
            <a:pPr algn="just"/>
            <a:r>
              <a:rPr lang="en-US" sz="2400" dirty="0" smtClean="0"/>
              <a:t>Examples: Polyethylene, Teflon, Plexiglas, PVC, etc.</a:t>
            </a:r>
          </a:p>
          <a:p>
            <a:pPr algn="just"/>
            <a:endParaRPr lang="en-US" sz="2400" dirty="0" smtClean="0"/>
          </a:p>
          <a:p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10200" y="3657600"/>
            <a:ext cx="3857487" cy="2503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3733800"/>
            <a:ext cx="5181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390630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487362"/>
          </a:xfrm>
        </p:spPr>
        <p:txBody>
          <a:bodyPr/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Classification of polymers</a:t>
            </a:r>
            <a:r>
              <a:rPr lang="en-US" sz="4000" b="1" dirty="0" smtClean="0">
                <a:solidFill>
                  <a:prstClr val="black"/>
                </a:solidFill>
              </a:rPr>
              <a:t/>
            </a:r>
            <a:br>
              <a:rPr lang="en-US" sz="4000" b="1" dirty="0" smtClean="0">
                <a:solidFill>
                  <a:prstClr val="black"/>
                </a:solidFill>
              </a:rPr>
            </a:b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9601200" cy="5486400"/>
          </a:xfrm>
        </p:spPr>
        <p:txBody>
          <a:bodyPr/>
          <a:lstStyle/>
          <a:p>
            <a:pPr algn="just"/>
            <a:r>
              <a:rPr lang="en-US" sz="2400" dirty="0" err="1" smtClean="0">
                <a:solidFill>
                  <a:schemeClr val="accent6">
                    <a:lumMod val="75000"/>
                  </a:schemeClr>
                </a:solidFill>
              </a:rPr>
              <a:t>Thermosettings</a:t>
            </a:r>
            <a:r>
              <a:rPr lang="en-US" sz="2400" i="1" dirty="0" smtClean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en-US" sz="2400" dirty="0" smtClean="0"/>
              <a:t>The polymers which undergo chemical changes and cross likings on heating and become permanently hard, rigid and infusible  on cooling are called Thermo settings</a:t>
            </a:r>
          </a:p>
          <a:p>
            <a:pPr algn="just"/>
            <a:r>
              <a:rPr lang="en-US" sz="2400" dirty="0" smtClean="0"/>
              <a:t>Examples: Phenol-formaldehyde resins, Urea-formaldehyde resin, epoxy </a:t>
            </a:r>
            <a:r>
              <a:rPr lang="en-US" sz="2400" dirty="0" err="1" smtClean="0"/>
              <a:t>resin,etc</a:t>
            </a:r>
            <a:r>
              <a:rPr lang="en-US" sz="2400" dirty="0" smtClean="0"/>
              <a:t>.</a:t>
            </a:r>
          </a:p>
          <a:p>
            <a:endParaRPr lang="en-US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7805" y="3200400"/>
            <a:ext cx="5374153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 descr="http://www.stephensinjectionmoulding.co.uk/images/thermosetting-plastics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67400" y="3200400"/>
            <a:ext cx="3810000" cy="3352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87730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563562"/>
          </a:xfrm>
        </p:spPr>
        <p:txBody>
          <a:bodyPr/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Classification of polymers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9067800" cy="5638800"/>
          </a:xfrm>
        </p:spPr>
        <p:txBody>
          <a:bodyPr/>
          <a:lstStyle/>
          <a:p>
            <a:pPr algn="just"/>
            <a:r>
              <a:rPr lang="en-US" sz="2400" dirty="0" smtClean="0"/>
              <a:t>Based on their methods of polymerization, they can be classifieds into </a:t>
            </a:r>
          </a:p>
          <a:p>
            <a:pPr algn="just">
              <a:buNone/>
            </a:pPr>
            <a:r>
              <a:rPr lang="en-US" sz="2400" dirty="0" smtClean="0"/>
              <a:t>	–Addition and condensation polymers.</a:t>
            </a:r>
          </a:p>
          <a:p>
            <a:pPr algn="just"/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Addition polymers(Chain growth polymerization)</a:t>
            </a:r>
            <a:r>
              <a:rPr lang="en-US" sz="2400" i="1" dirty="0" smtClean="0">
                <a:solidFill>
                  <a:schemeClr val="accent6">
                    <a:lumMod val="75000"/>
                  </a:schemeClr>
                </a:solidFill>
              </a:rPr>
              <a:t>:</a:t>
            </a:r>
          </a:p>
          <a:p>
            <a:pPr lvl="1" algn="just"/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000" dirty="0" smtClean="0"/>
              <a:t>Polymers which are formed by addition of monomers (same or different )to each other without elimination of by products are called addition polymers</a:t>
            </a:r>
          </a:p>
          <a:p>
            <a:pPr algn="just">
              <a:buNone/>
            </a:pPr>
            <a:r>
              <a:rPr lang="en-US" sz="2400" dirty="0" smtClean="0"/>
              <a:t> Examples: PVC, polystyrene, Teflon, polyethylene, etc.</a:t>
            </a:r>
          </a:p>
          <a:p>
            <a:pPr algn="just">
              <a:buNone/>
            </a:pPr>
            <a:endParaRPr lang="en-US" sz="2400" dirty="0" smtClean="0"/>
          </a:p>
          <a:p>
            <a:pPr algn="just">
              <a:buNone/>
            </a:pPr>
            <a:endParaRPr lang="en-US" sz="2400" dirty="0" smtClean="0"/>
          </a:p>
          <a:p>
            <a:pPr algn="just">
              <a:buNone/>
            </a:pPr>
            <a:endParaRPr lang="en-US" sz="24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4191000"/>
            <a:ext cx="8382000" cy="244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272258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792162"/>
          </a:xfrm>
        </p:spPr>
        <p:txBody>
          <a:bodyPr/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Classification of polymers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9525000" cy="5410200"/>
          </a:xfrm>
        </p:spPr>
        <p:txBody>
          <a:bodyPr/>
          <a:lstStyle/>
          <a:p>
            <a:pPr algn="just"/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Condensation polymers(step growth polymerization)</a:t>
            </a:r>
            <a:r>
              <a:rPr lang="en-US" sz="2400" i="1" dirty="0" smtClean="0">
                <a:solidFill>
                  <a:schemeClr val="accent6">
                    <a:lumMod val="75000"/>
                  </a:schemeClr>
                </a:solidFill>
              </a:rPr>
              <a:t>: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pPr lvl="1" algn="just"/>
            <a:r>
              <a:rPr lang="en-US" sz="2000" dirty="0" smtClean="0"/>
              <a:t>The polymers which are formed by intermolecular condensation reaction through functional groups of monomers with continuous elimination of by products are called condensation polymers</a:t>
            </a:r>
          </a:p>
          <a:p>
            <a:pPr algn="just">
              <a:buNone/>
            </a:pPr>
            <a:r>
              <a:rPr lang="en-US" sz="2400" dirty="0" smtClean="0"/>
              <a:t> Examples: Nylons, polyesters, phenol-formaldehyde resin, etc.</a:t>
            </a:r>
          </a:p>
          <a:p>
            <a:pPr algn="just"/>
            <a:endParaRPr lang="en-US" dirty="0" smtClean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3200400"/>
            <a:ext cx="8672172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7156105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792162"/>
          </a:xfrm>
        </p:spPr>
        <p:txBody>
          <a:bodyPr/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Mechanism of addition polymerization of ethylene</a:t>
            </a:r>
            <a:endParaRPr lang="en-US" sz="3200" b="1" dirty="0">
              <a:solidFill>
                <a:srgbClr val="00B0F0"/>
              </a:solidFill>
            </a:endParaRPr>
          </a:p>
        </p:txBody>
      </p:sp>
      <p:pic>
        <p:nvPicPr>
          <p:cNvPr id="4" name="Picture 2" descr="http://www2.chemistry.msu.edu/faculty/reusch/VirtTxtJml/Images2/polstyrd.gif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730083"/>
            <a:ext cx="7924800" cy="4823117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04800" y="838200"/>
            <a:ext cx="9220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+mn-lt"/>
              </a:rPr>
              <a:t>Free radical addition polymerization takes place in three distinct steps</a:t>
            </a:r>
          </a:p>
          <a:p>
            <a:r>
              <a:rPr lang="en-US" sz="2400" dirty="0" err="1" smtClean="0">
                <a:latin typeface="+mn-lt"/>
              </a:rPr>
              <a:t>i</a:t>
            </a:r>
            <a:r>
              <a:rPr lang="en-US" sz="2400" dirty="0" smtClean="0">
                <a:latin typeface="+mn-lt"/>
              </a:rPr>
              <a:t>)Initiation ii) Propagation iii)  Termination</a:t>
            </a:r>
          </a:p>
        </p:txBody>
      </p:sp>
    </p:spTree>
    <p:extLst>
      <p:ext uri="{BB962C8B-B14F-4D97-AF65-F5344CB8AC3E}">
        <p14:creationId xmlns:p14="http://schemas.microsoft.com/office/powerpoint/2010/main" val="23923991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715962"/>
          </a:xfrm>
        </p:spPr>
        <p:txBody>
          <a:bodyPr/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Mechanism of addition polymerization</a:t>
            </a:r>
            <a:endParaRPr lang="en-US" dirty="0"/>
          </a:p>
        </p:txBody>
      </p:sp>
      <p:pic>
        <p:nvPicPr>
          <p:cNvPr id="4" name="Picture 2" descr="http://www2.chemistry.msu.edu/faculty/reusch/VirtTxtJml/Images2/radterm.gif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2133" y="1371601"/>
            <a:ext cx="9355267" cy="3962399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7239000" y="9906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 =</a:t>
            </a:r>
            <a:endParaRPr lang="en-US" dirty="0"/>
          </a:p>
        </p:txBody>
      </p:sp>
      <p:pic>
        <p:nvPicPr>
          <p:cNvPr id="11265" name="Picture 1"/>
          <p:cNvPicPr>
            <a:picLocks noChangeAspect="1" noChangeArrowheads="1"/>
          </p:cNvPicPr>
          <p:nvPr/>
        </p:nvPicPr>
        <p:blipFill>
          <a:blip r:embed="rId3">
            <a:lum bright="10000" contrast="10000"/>
          </a:blip>
          <a:srcRect/>
          <a:stretch>
            <a:fillRect/>
          </a:stretch>
        </p:blipFill>
        <p:spPr bwMode="auto">
          <a:xfrm>
            <a:off x="7696200" y="838200"/>
            <a:ext cx="115252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8702659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Condensation polymers</a:t>
            </a:r>
            <a:endParaRPr lang="en-US" sz="3200" b="1" dirty="0">
              <a:solidFill>
                <a:srgbClr val="00B0F0"/>
              </a:solidFill>
            </a:endParaRPr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14463" y="1212910"/>
            <a:ext cx="6738937" cy="5340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724400" y="2514600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-H</a:t>
            </a:r>
            <a:r>
              <a:rPr lang="en-US" sz="2400" baseline="-25000" dirty="0" smtClean="0">
                <a:solidFill>
                  <a:srgbClr val="FF0000"/>
                </a:solidFill>
              </a:rPr>
              <a:t>2</a:t>
            </a:r>
            <a:r>
              <a:rPr lang="en-US" sz="2400" dirty="0" smtClean="0">
                <a:solidFill>
                  <a:srgbClr val="FF0000"/>
                </a:solidFill>
              </a:rPr>
              <a:t>O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4522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95300" y="228600"/>
            <a:ext cx="8915400" cy="639762"/>
          </a:xfrm>
        </p:spPr>
        <p:txBody>
          <a:bodyPr/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Method of Synthesis</a:t>
            </a:r>
            <a:endParaRPr lang="en-US" sz="3200" b="1" dirty="0">
              <a:solidFill>
                <a:srgbClr val="00B0F0"/>
              </a:solidFill>
            </a:endParaRPr>
          </a:p>
        </p:txBody>
      </p:sp>
      <p:sp>
        <p:nvSpPr>
          <p:cNvPr id="2054" name="AutoShape 6" descr="http://upload.wikimedia.org/wikipedia/commons/e/e9/Ethene_structural.svg"/>
          <p:cNvSpPr>
            <a:spLocks noChangeAspect="1" noChangeArrowheads="1"/>
          </p:cNvSpPr>
          <p:nvPr/>
        </p:nvSpPr>
        <p:spPr bwMode="auto">
          <a:xfrm>
            <a:off x="155575" y="-914400"/>
            <a:ext cx="2028825" cy="19050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038600" y="6324600"/>
            <a:ext cx="18741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2"/>
              </a:rPr>
              <a:t>www.mn-net.com</a:t>
            </a:r>
            <a:endParaRPr lang="en-US" dirty="0"/>
          </a:p>
        </p:txBody>
      </p:sp>
      <p:pic>
        <p:nvPicPr>
          <p:cNvPr id="3788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3124200"/>
            <a:ext cx="7086600" cy="306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0" y="1295400"/>
            <a:ext cx="6781800" cy="1587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8205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eb.pdx.edu/%7Ewamserc/C336S99/gifs/23f.gif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600200"/>
            <a:ext cx="8363661" cy="3515442"/>
          </a:xfrm>
          <a:prstGeom prst="rect">
            <a:avLst/>
          </a:prstGeom>
          <a:noFill/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95300" y="228600"/>
            <a:ext cx="8915400" cy="639762"/>
          </a:xfrm>
        </p:spPr>
        <p:txBody>
          <a:bodyPr/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Method of Synthesis</a:t>
            </a:r>
            <a:endParaRPr lang="en-US" sz="32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890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62000" y="1325940"/>
            <a:ext cx="8382000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 algn="just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Polymer</a:t>
            </a:r>
            <a:r>
              <a:rPr lang="en-US" sz="2400" dirty="0" smtClean="0">
                <a:latin typeface="+mn-lt"/>
              </a:rPr>
              <a:t>:</a:t>
            </a:r>
            <a:r>
              <a:rPr lang="en-US" sz="2400" b="1" dirty="0" smtClean="0">
                <a:latin typeface="+mn-lt"/>
              </a:rPr>
              <a:t> </a:t>
            </a:r>
            <a:r>
              <a:rPr lang="en-US" sz="2400" i="1" dirty="0" smtClean="0">
                <a:latin typeface="+mn-lt"/>
              </a:rPr>
              <a:t>A polymer is defined as a macromolecule formed by the repeated combination of several </a:t>
            </a:r>
            <a:r>
              <a:rPr lang="en-US" sz="2400" i="1" dirty="0" smtClean="0">
                <a:solidFill>
                  <a:srgbClr val="FF00FF"/>
                </a:solidFill>
                <a:latin typeface="+mn-lt"/>
              </a:rPr>
              <a:t>simple molecules </a:t>
            </a:r>
            <a:r>
              <a:rPr lang="en-US" sz="2400" i="1" dirty="0" smtClean="0">
                <a:latin typeface="+mn-lt"/>
              </a:rPr>
              <a:t>(Monomers) through covalent bonds” </a:t>
            </a:r>
          </a:p>
          <a:p>
            <a:pPr marL="274320" indent="-274320" algn="just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 smtClean="0">
                <a:latin typeface="+mn-lt"/>
              </a:rPr>
              <a:t>Molecular weight(10</a:t>
            </a:r>
            <a:r>
              <a:rPr lang="en-US" sz="2400" baseline="30000" dirty="0" smtClean="0">
                <a:latin typeface="+mn-lt"/>
              </a:rPr>
              <a:t>4</a:t>
            </a:r>
            <a:r>
              <a:rPr lang="en-US" sz="2400" dirty="0" smtClean="0">
                <a:latin typeface="+mn-lt"/>
              </a:rPr>
              <a:t> to 10</a:t>
            </a:r>
            <a:r>
              <a:rPr lang="en-US" sz="2400" baseline="30000" dirty="0" smtClean="0">
                <a:latin typeface="+mn-lt"/>
              </a:rPr>
              <a:t>7</a:t>
            </a:r>
            <a:r>
              <a:rPr lang="en-US" sz="2400" dirty="0" smtClean="0">
                <a:latin typeface="+mn-lt"/>
              </a:rPr>
              <a:t>) </a:t>
            </a:r>
          </a:p>
          <a:p>
            <a:pPr algn="just"/>
            <a:r>
              <a:rPr lang="en-US" sz="2400" dirty="0" smtClean="0">
                <a:latin typeface="+mn-lt"/>
              </a:rPr>
              <a:t>Example- Polyethylene, nylon, PVC, Teflon, polyester, </a:t>
            </a:r>
            <a:r>
              <a:rPr lang="en-US" sz="2400" dirty="0" err="1" smtClean="0">
                <a:latin typeface="+mn-lt"/>
              </a:rPr>
              <a:t>bakelite</a:t>
            </a:r>
            <a:r>
              <a:rPr lang="en-US" sz="2400" dirty="0" smtClean="0">
                <a:latin typeface="+mn-lt"/>
              </a:rPr>
              <a:t>, etc</a:t>
            </a:r>
          </a:p>
        </p:txBody>
      </p:sp>
      <p:pic>
        <p:nvPicPr>
          <p:cNvPr id="1049" name="Picture 2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3867150"/>
            <a:ext cx="8382000" cy="1458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itle 1"/>
          <p:cNvSpPr txBox="1">
            <a:spLocks/>
          </p:cNvSpPr>
          <p:nvPr/>
        </p:nvSpPr>
        <p:spPr>
          <a:xfrm>
            <a:off x="495300" y="228600"/>
            <a:ext cx="8915400" cy="63976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Polymers - Introduction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485900" y="6336268"/>
            <a:ext cx="7124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 smtClean="0">
                <a:hlinkClick r:id="rId3"/>
              </a:rPr>
              <a:t>http://www.e13.physik.tu-muenchen.de/Muellerb/Uebung/chapter01.pdf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4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Difference between Addition polymerization and Condensation polymerization</a:t>
            </a:r>
            <a:br>
              <a:rPr lang="en-US" sz="3200" b="1" dirty="0" smtClean="0">
                <a:solidFill>
                  <a:srgbClr val="00B0F0"/>
                </a:solidFill>
              </a:rPr>
            </a:br>
            <a:r>
              <a:rPr lang="en-US" sz="3200" b="1" dirty="0" smtClean="0">
                <a:solidFill>
                  <a:srgbClr val="00B0F0"/>
                </a:solidFill>
              </a:rPr>
              <a:t/>
            </a:r>
            <a:br>
              <a:rPr lang="en-US" sz="3200" b="1" dirty="0" smtClean="0">
                <a:solidFill>
                  <a:srgbClr val="00B0F0"/>
                </a:solidFill>
              </a:rPr>
            </a:br>
            <a:endParaRPr lang="en-US" sz="3200" b="1" dirty="0">
              <a:solidFill>
                <a:srgbClr val="00B0F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95300" y="1600200"/>
          <a:ext cx="8915400" cy="4389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57700"/>
                <a:gridCol w="44577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Addition polymerization</a:t>
                      </a:r>
                      <a:endParaRPr lang="en-US" sz="24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Condensation polymerization</a:t>
                      </a:r>
                      <a:endParaRPr lang="en-US" sz="24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Presence of double bond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Reactive functional group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No by product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Elimination of small</a:t>
                      </a:r>
                      <a:r>
                        <a:rPr lang="en-US" sz="2400" baseline="0" dirty="0" smtClean="0"/>
                        <a:t> molecule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Usually thermoplastic 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usually thermosetting polymer 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Chain growth is at one active centre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Chain growth will be on both sides 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Initiator required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 i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nitiator required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2400" dirty="0" smtClean="0">
                          <a:solidFill>
                            <a:srgbClr val="7030A0"/>
                          </a:solidFill>
                        </a:rPr>
                        <a:t>Chains not active after termination</a:t>
                      </a:r>
                      <a:endParaRPr lang="en-US" sz="240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Ends remain active (no termination)</a:t>
                      </a:r>
                      <a:endParaRPr lang="en-US" sz="24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PVC, Polyethylene,</a:t>
                      </a:r>
                      <a:r>
                        <a:rPr lang="en-US" sz="2400" baseline="0" dirty="0" smtClean="0"/>
                        <a:t> etc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Bakelite, nylon,</a:t>
                      </a:r>
                      <a:r>
                        <a:rPr lang="en-US" sz="2400" baseline="0" dirty="0" smtClean="0"/>
                        <a:t> etc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82615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Summary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75446"/>
            <a:ext cx="9601200" cy="5449154"/>
          </a:xfrm>
        </p:spPr>
        <p:txBody>
          <a:bodyPr/>
          <a:lstStyle/>
          <a:p>
            <a:pPr algn="just"/>
            <a:endParaRPr lang="en-IN" sz="2400" dirty="0" smtClean="0"/>
          </a:p>
          <a:p>
            <a:pPr lvl="1" algn="just">
              <a:buFont typeface="Arial" pitchFamily="34" charset="0"/>
              <a:buChar char="•"/>
            </a:pPr>
            <a:r>
              <a:rPr lang="en-IN" sz="2400" dirty="0" smtClean="0"/>
              <a:t>Polymers and their classification</a:t>
            </a:r>
          </a:p>
          <a:p>
            <a:pPr lvl="2" algn="just"/>
            <a:r>
              <a:rPr lang="en-US" dirty="0"/>
              <a:t>Origin - Natural, Semi synthetic, Synthetic</a:t>
            </a:r>
          </a:p>
          <a:p>
            <a:pPr lvl="2" algn="just"/>
            <a:r>
              <a:rPr lang="en-US" dirty="0"/>
              <a:t>Thermal Response - Thermoplastic, Thermosetting</a:t>
            </a:r>
          </a:p>
          <a:p>
            <a:pPr lvl="2" algn="just"/>
            <a:r>
              <a:rPr lang="en-US" dirty="0"/>
              <a:t>Mode of formation - Addition, Condensation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400" dirty="0" smtClean="0"/>
              <a:t>Polymers </a:t>
            </a:r>
            <a:r>
              <a:rPr lang="en-US" sz="2400" dirty="0"/>
              <a:t>which are formed by addition of monomers </a:t>
            </a:r>
            <a:r>
              <a:rPr lang="en-US" sz="2400" dirty="0" smtClean="0"/>
              <a:t>to </a:t>
            </a:r>
            <a:r>
              <a:rPr lang="en-US" sz="2400" dirty="0"/>
              <a:t>each other without elimination of by products are called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addition polymers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400" dirty="0" smtClean="0"/>
              <a:t>Polymers </a:t>
            </a:r>
            <a:r>
              <a:rPr lang="en-US" sz="2400" dirty="0"/>
              <a:t>which are formed by intermolecular condensation reaction through functional groups of monomers with continuous elimination of by products are called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condensation polymers</a:t>
            </a:r>
          </a:p>
          <a:p>
            <a:pPr lvl="1" algn="just">
              <a:buFont typeface="Arial" pitchFamily="34" charset="0"/>
              <a:buChar char="•"/>
            </a:pPr>
            <a:endParaRPr lang="en-IN" sz="2400" dirty="0" smtClean="0"/>
          </a:p>
          <a:p>
            <a:pPr marL="457200" lvl="1" indent="0" algn="just">
              <a:buNone/>
            </a:pPr>
            <a:endParaRPr lang="en-IN" sz="2400" dirty="0" smtClean="0"/>
          </a:p>
          <a:p>
            <a:pPr lvl="1" algn="just"/>
            <a:endParaRPr lang="en-IN" sz="2400" dirty="0" smtClean="0"/>
          </a:p>
          <a:p>
            <a:pPr lvl="1" algn="just"/>
            <a:endParaRPr lang="en-IN" sz="2400" dirty="0" smtClean="0"/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16879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639762"/>
          </a:xfrm>
        </p:spPr>
        <p:txBody>
          <a:bodyPr/>
          <a:lstStyle/>
          <a:p>
            <a:pPr lvl="0"/>
            <a:r>
              <a:rPr lang="en-US" sz="3200" b="1" dirty="0" smtClean="0">
                <a:solidFill>
                  <a:srgbClr val="00B0F0"/>
                </a:solidFill>
              </a:rPr>
              <a:t>Polymers - Introduction</a:t>
            </a:r>
            <a:br>
              <a:rPr lang="en-US" sz="3200" b="1" dirty="0" smtClean="0">
                <a:solidFill>
                  <a:srgbClr val="00B0F0"/>
                </a:solidFill>
              </a:rPr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9525000" cy="5287963"/>
          </a:xfrm>
        </p:spPr>
        <p:txBody>
          <a:bodyPr/>
          <a:lstStyle/>
          <a:p>
            <a:pPr>
              <a:buNone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What is a Monomer ?</a:t>
            </a:r>
          </a:p>
          <a:p>
            <a:r>
              <a:rPr lang="en-US" sz="2400" dirty="0" smtClean="0"/>
              <a:t>Small molecules of </a:t>
            </a:r>
            <a:r>
              <a:rPr lang="en-US" sz="2400" dirty="0" smtClean="0">
                <a:solidFill>
                  <a:srgbClr val="FF00FF"/>
                </a:solidFill>
              </a:rPr>
              <a:t>low molecular weight</a:t>
            </a:r>
            <a:r>
              <a:rPr lang="en-US" sz="2400" dirty="0" smtClean="0"/>
              <a:t>, which combine to give a polymer, are called monomers</a:t>
            </a:r>
          </a:p>
          <a:p>
            <a:pPr algn="just">
              <a:buNone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Polymerization:</a:t>
            </a:r>
          </a:p>
          <a:p>
            <a:pPr algn="just"/>
            <a:r>
              <a:rPr lang="en-US" sz="2400" dirty="0" smtClean="0"/>
              <a:t>Polymerization defined as “</a:t>
            </a:r>
            <a:r>
              <a:rPr lang="en-US" sz="2400" i="1" dirty="0" smtClean="0"/>
              <a:t>the </a:t>
            </a:r>
            <a:r>
              <a:rPr lang="en-US" sz="2400" i="1" dirty="0" smtClean="0">
                <a:solidFill>
                  <a:srgbClr val="FF00FF"/>
                </a:solidFill>
              </a:rPr>
              <a:t>chemical reaction </a:t>
            </a:r>
            <a:r>
              <a:rPr lang="en-US" sz="2400" i="1" dirty="0" smtClean="0"/>
              <a:t>in which monomer is converted into polymer”</a:t>
            </a:r>
            <a:endParaRPr lang="en-US" sz="2400" dirty="0" smtClean="0"/>
          </a:p>
          <a:p>
            <a:pPr algn="just">
              <a:buNone/>
            </a:pPr>
            <a:r>
              <a:rPr lang="en-US" sz="2400" dirty="0" smtClean="0"/>
              <a:t>Note: Monomer can’t undergo polymerization but requires the presence of a chemical called </a:t>
            </a:r>
            <a:r>
              <a:rPr lang="en-US" sz="2400" dirty="0" smtClean="0">
                <a:solidFill>
                  <a:srgbClr val="FF00FF"/>
                </a:solidFill>
              </a:rPr>
              <a:t>Initiator</a:t>
            </a:r>
            <a:r>
              <a:rPr lang="en-US" sz="2400" dirty="0" smtClean="0"/>
              <a:t>(Per oxides) or a reactive </a:t>
            </a:r>
            <a:r>
              <a:rPr lang="en-US" sz="2400" dirty="0" smtClean="0">
                <a:solidFill>
                  <a:srgbClr val="FF00FF"/>
                </a:solidFill>
              </a:rPr>
              <a:t>functional group </a:t>
            </a:r>
          </a:p>
          <a:p>
            <a:pPr algn="just">
              <a:buNone/>
            </a:pPr>
            <a:r>
              <a:rPr lang="en-US" sz="2400" dirty="0" smtClean="0"/>
              <a:t>(-0H, -NH, -COOH, -SH)</a:t>
            </a:r>
          </a:p>
          <a:p>
            <a:pPr algn="just">
              <a:buNone/>
            </a:pPr>
            <a:r>
              <a:rPr lang="en-US" sz="2400" dirty="0" err="1" smtClean="0">
                <a:solidFill>
                  <a:schemeClr val="accent6">
                    <a:lumMod val="75000"/>
                  </a:schemeClr>
                </a:solidFill>
              </a:rPr>
              <a:t>Oligomer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:</a:t>
            </a:r>
          </a:p>
          <a:p>
            <a:pPr algn="just"/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  </a:t>
            </a:r>
            <a:r>
              <a:rPr lang="en-US" sz="2400" dirty="0" smtClean="0"/>
              <a:t>Short polymer chain</a:t>
            </a:r>
          </a:p>
          <a:p>
            <a:pPr algn="just">
              <a:buNone/>
            </a:pPr>
            <a:endParaRPr lang="en-US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just">
              <a:buNone/>
            </a:pPr>
            <a:r>
              <a:rPr lang="en-US" sz="2400" dirty="0" smtClean="0"/>
              <a:t>  </a:t>
            </a:r>
          </a:p>
          <a:p>
            <a:pPr algn="just">
              <a:buNone/>
            </a:pPr>
            <a:r>
              <a:rPr lang="en-US" sz="2400" dirty="0" smtClean="0"/>
              <a:t>          </a:t>
            </a:r>
          </a:p>
          <a:p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730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Functionality of polymer:</a:t>
            </a:r>
          </a:p>
          <a:p>
            <a:pPr algn="just"/>
            <a:r>
              <a:rPr lang="en-US" sz="2400" dirty="0" smtClean="0"/>
              <a:t>The total number of functional groups or </a:t>
            </a:r>
            <a:r>
              <a:rPr lang="en-US" sz="2400" dirty="0" smtClean="0">
                <a:solidFill>
                  <a:srgbClr val="FF00FF"/>
                </a:solidFill>
              </a:rPr>
              <a:t>bonding sites present in a monomer </a:t>
            </a:r>
            <a:r>
              <a:rPr lang="en-US" sz="2400" dirty="0" smtClean="0"/>
              <a:t>molecule is called the functionality of the monomer</a:t>
            </a:r>
            <a:endParaRPr lang="en-US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Degree of polymerization:</a:t>
            </a:r>
          </a:p>
          <a:p>
            <a:r>
              <a:rPr lang="en-US" sz="2400" dirty="0" smtClean="0"/>
              <a:t>The </a:t>
            </a:r>
            <a:r>
              <a:rPr lang="en-US" sz="2400" dirty="0" smtClean="0">
                <a:solidFill>
                  <a:srgbClr val="FF00FF"/>
                </a:solidFill>
              </a:rPr>
              <a:t>number of monomers used </a:t>
            </a:r>
            <a:r>
              <a:rPr lang="en-US" sz="2400" dirty="0" smtClean="0"/>
              <a:t>in the process is called degree of polymerization.</a:t>
            </a:r>
          </a:p>
          <a:p>
            <a:pPr>
              <a:buNone/>
            </a:pP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200" b="1" dirty="0" smtClean="0">
                <a:solidFill>
                  <a:srgbClr val="00B0F0"/>
                </a:solidFill>
              </a:rPr>
              <a:t>Polymers - Introduction</a:t>
            </a:r>
            <a:br>
              <a:rPr lang="en-US" sz="3200" b="1" dirty="0" smtClean="0">
                <a:solidFill>
                  <a:srgbClr val="00B0F0"/>
                </a:solidFill>
              </a:rPr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65987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667000" y="228600"/>
            <a:ext cx="4939468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79445" y="4419600"/>
            <a:ext cx="7278755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86307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868362"/>
          </a:xfrm>
        </p:spPr>
        <p:txBody>
          <a:bodyPr/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Classification Polymer</a:t>
            </a:r>
            <a:endParaRPr lang="en-US" sz="32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9372600" cy="4800599"/>
          </a:xfrm>
        </p:spPr>
        <p:txBody>
          <a:bodyPr/>
          <a:lstStyle/>
          <a:p>
            <a:r>
              <a:rPr lang="en-US" sz="2400" b="1" dirty="0" smtClean="0"/>
              <a:t>Basis of Classification Polymer Type</a:t>
            </a:r>
            <a:endParaRPr lang="en-US" sz="2400" dirty="0" smtClean="0"/>
          </a:p>
          <a:p>
            <a:r>
              <a:rPr lang="en-US" sz="2400" dirty="0" smtClean="0"/>
              <a:t>Origin - Natural, Semi synthetic, Synthetic</a:t>
            </a:r>
          </a:p>
          <a:p>
            <a:r>
              <a:rPr lang="en-US" sz="2400" dirty="0" smtClean="0"/>
              <a:t>Thermal Response - Thermoplastic, Thermosetting</a:t>
            </a:r>
          </a:p>
          <a:p>
            <a:r>
              <a:rPr lang="en-US" sz="2400" dirty="0" smtClean="0"/>
              <a:t>Mode of formation - Addition, Condensation</a:t>
            </a:r>
          </a:p>
          <a:p>
            <a:r>
              <a:rPr lang="en-US" sz="2400" dirty="0" smtClean="0"/>
              <a:t>Line structure - Linear, Branched, Cross-linked</a:t>
            </a:r>
          </a:p>
          <a:p>
            <a:r>
              <a:rPr lang="en-US" sz="2400" dirty="0" smtClean="0"/>
              <a:t>Application and Physical Properties - Rubber, Plastic, Fibers</a:t>
            </a:r>
          </a:p>
          <a:p>
            <a:r>
              <a:rPr lang="en-US" sz="2400" dirty="0" smtClean="0"/>
              <a:t>Tacticity - </a:t>
            </a:r>
            <a:r>
              <a:rPr lang="en-US" sz="2400" dirty="0" err="1" smtClean="0"/>
              <a:t>Isotactic</a:t>
            </a:r>
            <a:r>
              <a:rPr lang="en-US" sz="2400" dirty="0" smtClean="0"/>
              <a:t>, </a:t>
            </a:r>
            <a:r>
              <a:rPr lang="en-US" sz="2400" dirty="0" err="1" smtClean="0"/>
              <a:t>Syndiotactic</a:t>
            </a:r>
            <a:r>
              <a:rPr lang="en-US" sz="2400" dirty="0" smtClean="0"/>
              <a:t>, </a:t>
            </a:r>
            <a:r>
              <a:rPr lang="en-US" sz="2400" dirty="0" err="1" smtClean="0"/>
              <a:t>Atactic</a:t>
            </a:r>
            <a:endParaRPr lang="en-US" sz="2400" dirty="0" smtClean="0"/>
          </a:p>
          <a:p>
            <a:r>
              <a:rPr lang="en-US" sz="2400" dirty="0" smtClean="0"/>
              <a:t>Crystallinity - Non crystalline(amorphous), Semi-crystalline, Crystalline</a:t>
            </a:r>
          </a:p>
          <a:p>
            <a:r>
              <a:rPr lang="en-US" sz="2400" dirty="0" smtClean="0"/>
              <a:t>Polarity - Polar, Non polar</a:t>
            </a:r>
          </a:p>
          <a:p>
            <a:r>
              <a:rPr lang="en-US" sz="2400" dirty="0" smtClean="0"/>
              <a:t>Chain - Hetero, Homo-chain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38178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639762"/>
          </a:xfrm>
        </p:spPr>
        <p:txBody>
          <a:bodyPr/>
          <a:lstStyle/>
          <a:p>
            <a:r>
              <a:rPr lang="en-US" sz="3600" b="1" dirty="0" smtClean="0">
                <a:solidFill>
                  <a:srgbClr val="00B0F0"/>
                </a:solidFill>
              </a:rPr>
              <a:t>Classification of polymers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915400" cy="4525963"/>
          </a:xfrm>
        </p:spPr>
        <p:txBody>
          <a:bodyPr/>
          <a:lstStyle/>
          <a:p>
            <a:pPr>
              <a:buNone/>
            </a:pPr>
            <a:r>
              <a:rPr lang="en-US" sz="2400" dirty="0" smtClean="0"/>
              <a:t>Based on their </a:t>
            </a:r>
            <a:r>
              <a:rPr lang="en-US" sz="2400" dirty="0" smtClean="0">
                <a:solidFill>
                  <a:srgbClr val="FF00FF"/>
                </a:solidFill>
              </a:rPr>
              <a:t>origin </a:t>
            </a:r>
            <a:r>
              <a:rPr lang="en-US" sz="2400" dirty="0" smtClean="0"/>
              <a:t>polymer can be classified into</a:t>
            </a:r>
          </a:p>
          <a:p>
            <a:pPr>
              <a:buNone/>
            </a:pPr>
            <a:r>
              <a:rPr lang="en-US" sz="2400" dirty="0" smtClean="0"/>
              <a:t>		-Natural and Synthetic polymers</a:t>
            </a:r>
          </a:p>
          <a:p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Natural polymers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-</a:t>
            </a:r>
            <a:r>
              <a:rPr lang="en-US" sz="2400" dirty="0" smtClean="0"/>
              <a:t>are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dirty="0" smtClean="0"/>
              <a:t>those which obtained from natural sources such as plants and animal</a:t>
            </a:r>
          </a:p>
          <a:p>
            <a:pPr>
              <a:buNone/>
            </a:pPr>
            <a:r>
              <a:rPr lang="en-US" sz="2400" dirty="0" smtClean="0"/>
              <a:t> Example-Cellulose, Starch, Protein, Cotton, Silk, Wool, Glycogen, etc.</a:t>
            </a:r>
          </a:p>
          <a:p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Synthetic polymer</a:t>
            </a:r>
            <a:r>
              <a:rPr lang="en-US" sz="2400" b="1" i="1" dirty="0" smtClean="0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- </a:t>
            </a:r>
            <a:r>
              <a:rPr lang="en-US" sz="2400" dirty="0" smtClean="0"/>
              <a:t>are those which are synthesized from simple molecule</a:t>
            </a:r>
          </a:p>
          <a:p>
            <a:pPr>
              <a:buNone/>
            </a:pPr>
            <a:r>
              <a:rPr lang="en-US" sz="2400" dirty="0" smtClean="0"/>
              <a:t>Example-Polyethylene, polyester, Teflon, PVC, Nylon, etc.</a:t>
            </a:r>
          </a:p>
          <a:p>
            <a:endParaRPr lang="en-US" sz="2400" dirty="0"/>
          </a:p>
        </p:txBody>
      </p:sp>
      <p:pic>
        <p:nvPicPr>
          <p:cNvPr id="4" name="Picture 4" descr="Rubber Plantation in Kerala, Indi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53000" y="4419600"/>
            <a:ext cx="2540000" cy="1905000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71800" y="4419600"/>
            <a:ext cx="1676400" cy="1895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616238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95300" y="228600"/>
            <a:ext cx="8915400" cy="639762"/>
          </a:xfrm>
        </p:spPr>
        <p:txBody>
          <a:bodyPr/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Natural Polymers</a:t>
            </a:r>
            <a:endParaRPr lang="en-US" sz="3200" b="1" dirty="0">
              <a:solidFill>
                <a:srgbClr val="00B0F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1066800"/>
            <a:ext cx="7772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9900CC"/>
                </a:solidFill>
              </a:rPr>
              <a:t>Cellulose</a:t>
            </a:r>
            <a:r>
              <a:rPr lang="en-US" sz="2400" dirty="0" smtClean="0"/>
              <a:t>: Polymer of β-D-glucose</a:t>
            </a:r>
          </a:p>
          <a:p>
            <a:r>
              <a:rPr lang="en-US" sz="2800" b="1" dirty="0" smtClean="0">
                <a:solidFill>
                  <a:srgbClr val="9900CC"/>
                </a:solidFill>
              </a:rPr>
              <a:t>Starch</a:t>
            </a:r>
            <a:r>
              <a:rPr lang="en-US" sz="2400" dirty="0" smtClean="0"/>
              <a:t>: Polymer of </a:t>
            </a:r>
            <a:r>
              <a:rPr lang="el-GR" sz="2400" dirty="0" smtClean="0"/>
              <a:t>α</a:t>
            </a:r>
            <a:r>
              <a:rPr lang="en-US" sz="2400" dirty="0" smtClean="0"/>
              <a:t>-D-glucose</a:t>
            </a:r>
          </a:p>
        </p:txBody>
      </p:sp>
      <p:pic>
        <p:nvPicPr>
          <p:cNvPr id="5124" name="Picture 4" descr="http://classconnection.s3.amazonaws.com/536/flashcards/812536/jpg/picture3131941622432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3600" y="1828800"/>
            <a:ext cx="3581400" cy="3924301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/>
        </p:nvSpPr>
        <p:spPr>
          <a:xfrm>
            <a:off x="7467600" y="6248400"/>
            <a:ext cx="13540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3"/>
              </a:rPr>
              <a:t>www.rsc.org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514600" y="6172200"/>
            <a:ext cx="1726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4"/>
              </a:rPr>
              <a:t>oregonstate.edu</a:t>
            </a:r>
            <a:endParaRPr lang="en-US" dirty="0"/>
          </a:p>
        </p:txBody>
      </p:sp>
      <p:pic>
        <p:nvPicPr>
          <p:cNvPr id="5129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19200" y="2133600"/>
            <a:ext cx="4419600" cy="3903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56248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62000" y="1642170"/>
            <a:ext cx="8382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 algn="just">
              <a:buFont typeface="Arial" pitchFamily="34" charset="0"/>
              <a:buChar char="•"/>
            </a:pPr>
            <a:r>
              <a:rPr lang="en-US" sz="2400" dirty="0" smtClean="0">
                <a:latin typeface="+mn-lt"/>
              </a:rPr>
              <a:t>In the late 1830s, Charles Goodyear succeeded in producing a useful form of natural rubber through a process known as "vulcanization" </a:t>
            </a:r>
          </a:p>
          <a:p>
            <a:pPr marL="274320" indent="-274320" algn="just">
              <a:buFont typeface="Arial" pitchFamily="34" charset="0"/>
              <a:buChar char="•"/>
            </a:pPr>
            <a:endParaRPr lang="en-US" sz="2400" dirty="0" smtClean="0">
              <a:latin typeface="+mn-lt"/>
            </a:endParaRPr>
          </a:p>
          <a:p>
            <a:pPr marL="274320" indent="-274320" algn="just">
              <a:buFont typeface="Arial" pitchFamily="34" charset="0"/>
              <a:buChar char="•"/>
            </a:pPr>
            <a:r>
              <a:rPr lang="en-US" sz="2400" dirty="0" smtClean="0">
                <a:latin typeface="+mn-lt"/>
              </a:rPr>
              <a:t>Some 40 years later, Celluloid (a hard plastic formed from nitrocellulose) was successfully commercialized</a:t>
            </a:r>
          </a:p>
          <a:p>
            <a:pPr marL="274320" indent="-274320" algn="just">
              <a:buFont typeface="Arial" pitchFamily="34" charset="0"/>
              <a:buChar char="•"/>
            </a:pPr>
            <a:endParaRPr lang="en-US" sz="2400" dirty="0" smtClean="0">
              <a:latin typeface="+mn-lt"/>
            </a:endParaRPr>
          </a:p>
          <a:p>
            <a:pPr marL="274320" indent="-274320" algn="just">
              <a:buFont typeface="Arial" pitchFamily="34" charset="0"/>
              <a:buChar char="•"/>
            </a:pPr>
            <a:r>
              <a:rPr lang="en-US" sz="2400" dirty="0" smtClean="0">
                <a:latin typeface="+mn-lt"/>
              </a:rPr>
              <a:t>Progress in polymer science was slow until the 1930s, when nylon was developed, and was followed by materials such as vinyl, neoprene and polystyrene</a:t>
            </a:r>
            <a:endParaRPr lang="en-US" sz="2400" dirty="0">
              <a:latin typeface="+mn-lt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495300" y="228600"/>
            <a:ext cx="8915400" cy="639762"/>
          </a:xfrm>
          <a:prstGeom prst="rect">
            <a:avLst/>
          </a:prstGeom>
        </p:spPr>
        <p:txBody>
          <a:bodyPr/>
          <a:lstStyle/>
          <a:p>
            <a:pPr lvl="0" algn="ctr">
              <a:spcBef>
                <a:spcPct val="0"/>
              </a:spcBef>
              <a:defRPr/>
            </a:pPr>
            <a:r>
              <a:rPr lang="en-US" sz="3200" b="1" dirty="0" smtClean="0">
                <a:solidFill>
                  <a:srgbClr val="00B0F0"/>
                </a:solidFill>
              </a:rPr>
              <a:t>Synthetic polymer</a:t>
            </a:r>
            <a:r>
              <a:rPr lang="en-US" sz="3200" b="1" i="1" dirty="0" smtClean="0">
                <a:solidFill>
                  <a:srgbClr val="00B0F0"/>
                </a:solidFill>
              </a:rPr>
              <a:t>s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485900" y="6336268"/>
            <a:ext cx="7124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 smtClean="0">
                <a:hlinkClick r:id="rId2"/>
              </a:rPr>
              <a:t>http://www.e13.physik.tu-muenchen.de/Muellerb/Uebung/chapter01.pdf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84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SH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ICY504 Session 6A</Template>
  <TotalTime>12718</TotalTime>
  <Words>792</Words>
  <Application>Microsoft Office PowerPoint</Application>
  <PresentationFormat>A4 Paper (210x297 mm)</PresentationFormat>
  <Paragraphs>139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FSH</vt:lpstr>
      <vt:lpstr>Lecture No. 37 Polymers     </vt:lpstr>
      <vt:lpstr>PowerPoint Presentation</vt:lpstr>
      <vt:lpstr>Polymers - Introduction </vt:lpstr>
      <vt:lpstr>Polymers - Introduction </vt:lpstr>
      <vt:lpstr>PowerPoint Presentation</vt:lpstr>
      <vt:lpstr>Classification Polymer</vt:lpstr>
      <vt:lpstr>Classification of polymers </vt:lpstr>
      <vt:lpstr>Natural Polymers</vt:lpstr>
      <vt:lpstr>PowerPoint Presentation</vt:lpstr>
      <vt:lpstr>Physical Properties</vt:lpstr>
      <vt:lpstr>Classification of polymers </vt:lpstr>
      <vt:lpstr>Classification of polymers </vt:lpstr>
      <vt:lpstr>Classification of polymers</vt:lpstr>
      <vt:lpstr>Classification of polymers</vt:lpstr>
      <vt:lpstr>Mechanism of addition polymerization of ethylene</vt:lpstr>
      <vt:lpstr>Mechanism of addition polymerization</vt:lpstr>
      <vt:lpstr>Condensation polymers</vt:lpstr>
      <vt:lpstr>Method of Synthesis</vt:lpstr>
      <vt:lpstr>Method of Synthesis</vt:lpstr>
      <vt:lpstr>Difference between Addition polymerization and Condensation polymerization  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anil</dc:creator>
  <cp:lastModifiedBy>Manikanda</cp:lastModifiedBy>
  <cp:revision>1644</cp:revision>
  <dcterms:created xsi:type="dcterms:W3CDTF">2006-08-16T00:00:00Z</dcterms:created>
  <dcterms:modified xsi:type="dcterms:W3CDTF">2017-07-17T12:01:50Z</dcterms:modified>
</cp:coreProperties>
</file>