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>
        <p:scale>
          <a:sx n="80" d="100"/>
          <a:sy n="80" d="100"/>
        </p:scale>
        <p:origin x="1206" y="-1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Faculty of Science and Humanities</a:t>
            </a: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13.physik.tu-muenchen.de/Muellerb/Uebung/chapter01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hesiveandglu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08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Lecture No. 38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/>
              <a:t>At the end of this lecture, students will be able to:</a:t>
            </a:r>
          </a:p>
          <a:p>
            <a:pPr>
              <a:buNone/>
            </a:pPr>
            <a:endParaRPr lang="en-IN" sz="28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Identify polymers based on physical properties - Homopolymers and copolymers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Explain tacticity in polymers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Nomenclature of a polymer</a:t>
            </a:r>
          </a:p>
          <a:p>
            <a:pPr lvl="1">
              <a:buFont typeface="Arial" pitchFamily="34" charset="0"/>
              <a:buChar char="•"/>
            </a:pPr>
            <a:endParaRPr lang="en-IN" sz="2400" dirty="0"/>
          </a:p>
          <a:p>
            <a:pPr lvl="1">
              <a:buFont typeface="Arial" pitchFamily="34" charset="0"/>
              <a:buChar char="•"/>
            </a:pPr>
            <a:endParaRPr lang="en-IN" sz="28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628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1066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00CC"/>
                </a:solidFill>
              </a:rPr>
              <a:t>Isotactic polymer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36538" indent="-236538"/>
            <a:r>
              <a:rPr lang="en-US" sz="2400" dirty="0"/>
              <a:t>All pendant groups are on the same side of the carbon chain</a:t>
            </a:r>
          </a:p>
        </p:txBody>
      </p:sp>
      <p:pic>
        <p:nvPicPr>
          <p:cNvPr id="50180" name="Picture 4" descr="http://upload.wikimedia.org/wikipedia/commons/4/46/Isotactic-polypropylene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03754"/>
            <a:ext cx="8229600" cy="2905049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Tacticity in polymers</a:t>
            </a:r>
          </a:p>
        </p:txBody>
      </p:sp>
    </p:spTree>
    <p:extLst>
      <p:ext uri="{BB962C8B-B14F-4D97-AF65-F5344CB8AC3E}">
        <p14:creationId xmlns:p14="http://schemas.microsoft.com/office/powerpoint/2010/main" val="170961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1066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00CC"/>
                </a:solidFill>
              </a:rPr>
              <a:t>Syndiotactic polymer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36538" indent="-236538"/>
            <a:r>
              <a:rPr lang="en-US" sz="2400" dirty="0"/>
              <a:t>Pendant groups alternate on either side of the carbon chain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90800"/>
            <a:ext cx="605687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Tacticity in polymers</a:t>
            </a:r>
          </a:p>
        </p:txBody>
      </p:sp>
    </p:spTree>
    <p:extLst>
      <p:ext uri="{BB962C8B-B14F-4D97-AF65-F5344CB8AC3E}">
        <p14:creationId xmlns:p14="http://schemas.microsoft.com/office/powerpoint/2010/main" val="273416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1066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00CC"/>
                </a:solidFill>
              </a:rPr>
              <a:t>Atactic polymer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36538" indent="-236538"/>
            <a:r>
              <a:rPr lang="en-US" sz="2400" dirty="0"/>
              <a:t>Pendant groups oriented randomly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514600"/>
            <a:ext cx="64389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Tacticity in polymers</a:t>
            </a:r>
          </a:p>
        </p:txBody>
      </p:sp>
    </p:spTree>
    <p:extLst>
      <p:ext uri="{BB962C8B-B14F-4D97-AF65-F5344CB8AC3E}">
        <p14:creationId xmlns:p14="http://schemas.microsoft.com/office/powerpoint/2010/main" val="41715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43125"/>
            <a:ext cx="4114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175" y="1676400"/>
            <a:ext cx="46196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Tacticity in polymers</a:t>
            </a:r>
          </a:p>
        </p:txBody>
      </p:sp>
    </p:spTree>
    <p:extLst>
      <p:ext uri="{BB962C8B-B14F-4D97-AF65-F5344CB8AC3E}">
        <p14:creationId xmlns:p14="http://schemas.microsoft.com/office/powerpoint/2010/main" val="6286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Structure</a:t>
            </a:r>
          </a:p>
        </p:txBody>
      </p:sp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6800" y="5943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Handbook of Plastics, Elastomers, and Composites, 4th Edition </a:t>
            </a:r>
            <a:r>
              <a:rPr lang="en-US" dirty="0"/>
              <a:t>Charles A. Harper (ed.)</a:t>
            </a:r>
            <a:endParaRPr lang="en-US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0977"/>
            <a:ext cx="8382000" cy="433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560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Classification of Polymers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677400" cy="5562600"/>
          </a:xfrm>
        </p:spPr>
        <p:txBody>
          <a:bodyPr/>
          <a:lstStyle/>
          <a:p>
            <a:pPr>
              <a:buNone/>
            </a:pPr>
            <a:r>
              <a:rPr lang="en-US" sz="1200" dirty="0"/>
              <a:t>                                                                                             </a:t>
            </a:r>
            <a:r>
              <a:rPr lang="en-US" sz="1800" dirty="0"/>
              <a:t>Polymers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                          </a:t>
            </a:r>
          </a:p>
          <a:p>
            <a:pPr>
              <a:buNone/>
            </a:pPr>
            <a:r>
              <a:rPr lang="en-US" sz="1800" dirty="0"/>
              <a:t>         Chemistry        Physical Prop.         Size                 Shape             Structure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Homo-        Copolymers                                           Linear         Branched     Cross-linked     Network                                  </a:t>
            </a:r>
          </a:p>
          <a:p>
            <a:pPr>
              <a:buNone/>
            </a:pPr>
            <a:r>
              <a:rPr lang="en-US" sz="1800" dirty="0"/>
              <a:t>polymers</a:t>
            </a:r>
          </a:p>
          <a:p>
            <a:pPr>
              <a:buNone/>
            </a:pPr>
            <a:r>
              <a:rPr lang="en-US" sz="1800" dirty="0"/>
              <a:t>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800" dirty="0"/>
              <a:t>                                                                                                                     Isomers</a:t>
            </a:r>
          </a:p>
          <a:p>
            <a:pPr>
              <a:buNone/>
            </a:pPr>
            <a:r>
              <a:rPr lang="en-US" sz="1800" dirty="0"/>
              <a:t>             Thermo-         Thermo-        Elastomers  </a:t>
            </a:r>
          </a:p>
          <a:p>
            <a:pPr>
              <a:buNone/>
            </a:pPr>
            <a:r>
              <a:rPr lang="en-US" sz="1800" dirty="0"/>
              <a:t>              plastic             setting</a:t>
            </a:r>
          </a:p>
          <a:p>
            <a:pPr>
              <a:buNone/>
            </a:pPr>
            <a:r>
              <a:rPr lang="en-US" sz="1800" dirty="0"/>
              <a:t>                                                                                          Stereo             Positional        Geometrical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                                                            Isotactic       Syndiotactic       Atactic            cis              trans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1219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15240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1524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152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152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34200" y="152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25146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7800" y="220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34200" y="220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05400" y="2514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7630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46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054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438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34200" y="3505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05400" y="35052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054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246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934200" y="4191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486400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48640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19100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382000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8180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86400" y="5181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86400" y="5486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382000" y="5181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1000" y="5486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48600" y="5486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91540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86400" y="4495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5438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7630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934200" y="35052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4860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34200" y="4495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58000" y="2514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447800" y="152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819400" y="152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191000" y="1524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819400" y="22098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4000" y="3886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1148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8194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5240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934200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5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8768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9900CC"/>
                </a:solidFill>
              </a:rPr>
              <a:t>Subunit-based</a:t>
            </a:r>
            <a:r>
              <a:rPr lang="en-US" sz="2400" dirty="0"/>
              <a:t>: To the name of the monomer the prefix </a:t>
            </a:r>
            <a:r>
              <a:rPr lang="en-US" sz="2400" i="1" dirty="0"/>
              <a:t>poly </a:t>
            </a:r>
            <a:r>
              <a:rPr lang="en-US" sz="2400" dirty="0"/>
              <a:t>is added</a:t>
            </a:r>
            <a:r>
              <a:rPr lang="en-US" sz="2400" i="1" dirty="0"/>
              <a:t>, e.g. </a:t>
            </a:r>
            <a:r>
              <a:rPr lang="en-US" sz="2400" dirty="0"/>
              <a:t>styrene → polystyrene; ethylene → polyethylene; propylene → polypropylene – simple </a:t>
            </a:r>
            <a:r>
              <a:rPr lang="en-US" sz="2400" dirty="0" err="1"/>
              <a:t>homopolymers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9900CC"/>
                </a:solidFill>
              </a:rPr>
              <a:t>Structure-based</a:t>
            </a:r>
            <a:r>
              <a:rPr lang="en-US" sz="2400" dirty="0"/>
              <a:t>: IUPAC nomenclature is followed, based on the chemical structure, e.g.  Polystyrene is poly(</a:t>
            </a:r>
            <a:r>
              <a:rPr lang="en-US" sz="2400" dirty="0" err="1"/>
              <a:t>phenylethene</a:t>
            </a:r>
            <a:r>
              <a:rPr lang="en-US" sz="2400" dirty="0"/>
              <a:t>); polyethylene is </a:t>
            </a:r>
            <a:r>
              <a:rPr lang="en-US" sz="2400" dirty="0" err="1"/>
              <a:t>polyethene</a:t>
            </a:r>
            <a:r>
              <a:rPr lang="en-US" sz="2400" dirty="0"/>
              <a:t>; polypropylene is poly(</a:t>
            </a:r>
            <a:r>
              <a:rPr lang="en-US" sz="2400" dirty="0" err="1"/>
              <a:t>propene</a:t>
            </a:r>
            <a:r>
              <a:rPr lang="en-US" sz="2400" dirty="0"/>
              <a:t>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9900CC"/>
                </a:solidFill>
              </a:rPr>
              <a:t>Bond-based</a:t>
            </a:r>
            <a:r>
              <a:rPr lang="en-US" sz="2400" dirty="0"/>
              <a:t>: The prefix </a:t>
            </a:r>
            <a:r>
              <a:rPr lang="en-US" sz="2400" i="1" dirty="0"/>
              <a:t>poly </a:t>
            </a:r>
            <a:r>
              <a:rPr lang="en-US" sz="2400" dirty="0"/>
              <a:t>with the added name of the bond, e.g. </a:t>
            </a:r>
            <a:r>
              <a:rPr lang="en-US" sz="2400" dirty="0" err="1"/>
              <a:t>polysiloxane</a:t>
            </a:r>
            <a:r>
              <a:rPr lang="en-US" sz="2400" dirty="0"/>
              <a:t> for −</a:t>
            </a:r>
            <a:r>
              <a:rPr lang="en-US" sz="2400" i="1" dirty="0"/>
              <a:t>O − Si − </a:t>
            </a:r>
            <a:r>
              <a:rPr lang="en-US" sz="2400" dirty="0"/>
              <a:t>linkage.  Used as a general umbrella term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Naming a Polymer</a:t>
            </a:r>
          </a:p>
        </p:txBody>
      </p:sp>
    </p:spTree>
    <p:extLst>
      <p:ext uri="{BB962C8B-B14F-4D97-AF65-F5344CB8AC3E}">
        <p14:creationId xmlns:p14="http://schemas.microsoft.com/office/powerpoint/2010/main" val="86195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8768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9900CC"/>
                </a:solidFill>
              </a:rPr>
              <a:t>Abbreviations</a:t>
            </a:r>
            <a:r>
              <a:rPr lang="en-US" sz="2400" dirty="0"/>
              <a:t>: – most likely only capital letters, e.g.: PS for polystyrene; PMMA for </a:t>
            </a:r>
            <a:r>
              <a:rPr lang="en-US" sz="2400" dirty="0" err="1"/>
              <a:t>polymethylmethacrylate</a:t>
            </a:r>
            <a:r>
              <a:rPr lang="en-US" sz="2400" dirty="0"/>
              <a:t>; PTFE for polytetrafluoroethylene – very common and useful in literature, but needs to be defined and is not unique (e.g. PI can be </a:t>
            </a:r>
            <a:r>
              <a:rPr lang="en-US" sz="2400" dirty="0" err="1"/>
              <a:t>polyisoprene</a:t>
            </a:r>
            <a:r>
              <a:rPr lang="en-US" sz="2400" dirty="0"/>
              <a:t> or polyimide)</a:t>
            </a:r>
          </a:p>
          <a:p>
            <a:endParaRPr lang="en-US" sz="2400" dirty="0"/>
          </a:p>
          <a:p>
            <a:pPr algn="just"/>
            <a:r>
              <a:rPr lang="en-US" sz="2400" b="1" dirty="0">
                <a:solidFill>
                  <a:srgbClr val="9900CC"/>
                </a:solidFill>
              </a:rPr>
              <a:t>Trade names</a:t>
            </a:r>
            <a:r>
              <a:rPr lang="en-US" sz="2400" dirty="0"/>
              <a:t>: – are used by industry or in daily life, e.g. Plexiglas for PMMA; Styrofoam for PS; Teflon for PTFE – the names have copyright protection and can describe complex polymer mixtures or a specially treated polymer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Naming a Polymer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6336268"/>
            <a:ext cx="712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http://www.e13.physik.tu-muenchen.de/Muellerb/Uebung/chapter01.pdf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915400" cy="4525963"/>
          </a:xfrm>
        </p:spPr>
        <p:txBody>
          <a:bodyPr/>
          <a:lstStyle/>
          <a:p>
            <a:pPr lvl="1" algn="just">
              <a:buNone/>
            </a:pPr>
            <a:r>
              <a:rPr lang="en-IN" dirty="0"/>
              <a:t>In this class we discussed the following:</a:t>
            </a:r>
          </a:p>
          <a:p>
            <a:pPr lvl="1" algn="just">
              <a:buNone/>
            </a:pPr>
            <a:endParaRPr lang="en-IN" dirty="0"/>
          </a:p>
          <a:p>
            <a:pPr algn="just">
              <a:spcAft>
                <a:spcPct val="40000"/>
              </a:spcAft>
            </a:pPr>
            <a:r>
              <a:rPr lang="en-US" sz="2400" dirty="0"/>
              <a:t>Materials which undergo recoverable deformation are called elastomers and exhibit rubber like elasticity</a:t>
            </a:r>
          </a:p>
          <a:p>
            <a:pPr algn="just"/>
            <a:r>
              <a:rPr lang="en-US" sz="2400" b="1" dirty="0"/>
              <a:t>Isotactic polymer</a:t>
            </a:r>
            <a:r>
              <a:rPr lang="en-US" sz="2400" dirty="0"/>
              <a:t>: All pendant groups are on the same side of the carbon chain</a:t>
            </a:r>
          </a:p>
          <a:p>
            <a:pPr algn="just"/>
            <a:r>
              <a:rPr lang="en-US" sz="2400" b="1" dirty="0" err="1"/>
              <a:t>Syndiotactic</a:t>
            </a:r>
            <a:r>
              <a:rPr lang="en-US" sz="2400" b="1" dirty="0"/>
              <a:t> </a:t>
            </a:r>
            <a:r>
              <a:rPr lang="en-US" sz="2400" b="1" dirty="0" err="1"/>
              <a:t>polymer</a:t>
            </a:r>
            <a:r>
              <a:rPr lang="en-US" sz="2400" dirty="0" err="1"/>
              <a:t>:Pendant</a:t>
            </a:r>
            <a:r>
              <a:rPr lang="en-US" sz="2400" dirty="0"/>
              <a:t> groups alternate on either side of the carbon chain</a:t>
            </a:r>
          </a:p>
          <a:p>
            <a:pPr algn="just"/>
            <a:r>
              <a:rPr lang="en-US" sz="2400" b="1" dirty="0" err="1"/>
              <a:t>Atactic</a:t>
            </a:r>
            <a:r>
              <a:rPr lang="en-US" sz="2400" b="1" dirty="0"/>
              <a:t> polymer</a:t>
            </a:r>
            <a:r>
              <a:rPr lang="en-US" sz="2400" dirty="0"/>
              <a:t>: Pendant groups oriented randomly</a:t>
            </a:r>
          </a:p>
          <a:p>
            <a:pPr lvl="2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Physical Properties</a:t>
            </a:r>
          </a:p>
        </p:txBody>
      </p:sp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99704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581400" y="6248400"/>
            <a:ext cx="2767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www.adhesiveandglue.com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1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00B0F0"/>
                </a:solidFill>
                <a:latin typeface="Times New Roman" pitchFamily="18" charset="0"/>
              </a:rPr>
              <a:t>Elastomers</a:t>
            </a:r>
            <a:br>
              <a:rPr lang="en-US" sz="3200" b="1" dirty="0">
                <a:solidFill>
                  <a:srgbClr val="00B0F0"/>
                </a:solidFill>
                <a:latin typeface="Times New Roman" pitchFamily="18" charset="0"/>
              </a:rPr>
            </a:b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915400" cy="4525963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sz="2400" dirty="0"/>
              <a:t>Materials which undergo recoverable deformation are called </a:t>
            </a:r>
            <a:r>
              <a:rPr lang="en-US" sz="2400" dirty="0" err="1"/>
              <a:t>elastomers</a:t>
            </a:r>
            <a:r>
              <a:rPr lang="en-US" sz="2400" dirty="0"/>
              <a:t> and exhibit rubber like elasticity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 </a:t>
            </a:r>
            <a:r>
              <a:rPr lang="en-US" sz="2400" dirty="0" err="1"/>
              <a:t>Elastomers</a:t>
            </a:r>
            <a:r>
              <a:rPr lang="en-US" sz="2400" dirty="0"/>
              <a:t> </a:t>
            </a:r>
            <a:r>
              <a:rPr lang="en-US" sz="2400" dirty="0">
                <a:cs typeface="Times New Roman" pitchFamily="18" charset="0"/>
              </a:rPr>
              <a:t>→ Long chain molecules with some cross-links </a:t>
            </a:r>
          </a:p>
          <a:p>
            <a:pPr>
              <a:spcAft>
                <a:spcPct val="40000"/>
              </a:spcAft>
            </a:pPr>
            <a:r>
              <a:rPr lang="en-US" sz="2400" dirty="0">
                <a:cs typeface="Times New Roman" pitchFamily="18" charset="0"/>
              </a:rPr>
              <a:t> Cross-links keeps molecules from slipping past one another permanently</a:t>
            </a:r>
          </a:p>
          <a:p>
            <a:pPr>
              <a:spcAft>
                <a:spcPct val="40000"/>
              </a:spcAft>
            </a:pPr>
            <a:r>
              <a:rPr lang="en-US" sz="2400" dirty="0">
                <a:cs typeface="Times New Roman" pitchFamily="18" charset="0"/>
              </a:rPr>
              <a:t> Relative mobility restricted to points between cross-links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1828800"/>
            <a:ext cx="4639998" cy="3279775"/>
            <a:chOff x="1296" y="240"/>
            <a:chExt cx="2698" cy="2066"/>
          </a:xfrm>
        </p:grpSpPr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1296" y="643"/>
            <a:ext cx="2698" cy="1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orelDRAW" r:id="rId3" imgW="6474600" imgH="2834280" progId="">
                    <p:embed/>
                  </p:oleObj>
                </mc:Choice>
                <mc:Fallback>
                  <p:oleObj name="CorelDRAW" r:id="rId3" imgW="6474600" imgH="28342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643"/>
                          <a:ext cx="2698" cy="1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2064" y="2035"/>
              <a:ext cx="12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800000"/>
                  </a:solidFill>
                  <a:latin typeface="Times New Roman" pitchFamily="18" charset="0"/>
                </a:rPr>
                <a:t>Cross-link points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1968" y="240"/>
              <a:ext cx="123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FF"/>
                  </a:solidFill>
                  <a:latin typeface="Times New Roman" pitchFamily="18" charset="0"/>
                </a:rPr>
                <a:t>Mobile segments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1862" y="826"/>
              <a:ext cx="48" cy="9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2880" y="912"/>
              <a:ext cx="48" cy="9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3668" y="664"/>
              <a:ext cx="48" cy="9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862" y="1606"/>
              <a:ext cx="48" cy="9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2812" y="1652"/>
              <a:ext cx="48" cy="9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3880" y="1392"/>
              <a:ext cx="48" cy="9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093" name="AutoShape 21"/>
            <p:cNvCxnSpPr>
              <a:cxnSpLocks noChangeShapeType="1"/>
              <a:stCxn id="3078" idx="0"/>
              <a:endCxn id="3084" idx="4"/>
            </p:cNvCxnSpPr>
            <p:nvPr/>
          </p:nvCxnSpPr>
          <p:spPr bwMode="auto">
            <a:xfrm rot="16200000" flipV="1">
              <a:off x="2117" y="1471"/>
              <a:ext cx="333" cy="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3094" name="AutoShape 22"/>
            <p:cNvCxnSpPr>
              <a:cxnSpLocks noChangeShapeType="1"/>
              <a:stCxn id="3078" idx="0"/>
              <a:endCxn id="3085" idx="5"/>
            </p:cNvCxnSpPr>
            <p:nvPr/>
          </p:nvCxnSpPr>
          <p:spPr bwMode="auto">
            <a:xfrm rot="5400000" flipH="1" flipV="1">
              <a:off x="2616" y="1798"/>
              <a:ext cx="301" cy="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3095" name="AutoShape 23"/>
            <p:cNvCxnSpPr>
              <a:cxnSpLocks noChangeShapeType="1"/>
              <a:stCxn id="3078" idx="0"/>
              <a:endCxn id="3086" idx="5"/>
            </p:cNvCxnSpPr>
            <p:nvPr/>
          </p:nvCxnSpPr>
          <p:spPr bwMode="auto">
            <a:xfrm rot="5400000" flipH="1" flipV="1">
              <a:off x="3020" y="1134"/>
              <a:ext cx="561" cy="1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3096" name="AutoShape 24"/>
            <p:cNvSpPr>
              <a:spLocks/>
            </p:cNvSpPr>
            <p:nvPr/>
          </p:nvSpPr>
          <p:spPr bwMode="auto">
            <a:xfrm rot="5400000">
              <a:off x="2304" y="480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AutoShape 25"/>
            <p:cNvSpPr>
              <a:spLocks/>
            </p:cNvSpPr>
            <p:nvPr/>
          </p:nvSpPr>
          <p:spPr bwMode="auto">
            <a:xfrm rot="4327172">
              <a:off x="3240" y="64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8" name="AutoShape 26"/>
            <p:cNvCxnSpPr>
              <a:cxnSpLocks noChangeShapeType="1"/>
              <a:stCxn id="3079" idx="2"/>
              <a:endCxn id="3096" idx="1"/>
            </p:cNvCxnSpPr>
            <p:nvPr/>
          </p:nvCxnSpPr>
          <p:spPr bwMode="auto">
            <a:xfrm rot="5400000">
              <a:off x="2340" y="524"/>
              <a:ext cx="257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3099" name="AutoShape 27"/>
            <p:cNvCxnSpPr>
              <a:cxnSpLocks noChangeShapeType="1"/>
              <a:stCxn id="3079" idx="2"/>
              <a:endCxn id="3097" idx="1"/>
            </p:cNvCxnSpPr>
            <p:nvPr/>
          </p:nvCxnSpPr>
          <p:spPr bwMode="auto">
            <a:xfrm rot="16200000" flipH="1">
              <a:off x="2752" y="344"/>
              <a:ext cx="355" cy="6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Elastomers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87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Homo polymers and Hetero polymers</a:t>
            </a:r>
            <a:br>
              <a:rPr lang="en-US" sz="3200" b="1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105900" cy="5257795"/>
          </a:xfrm>
        </p:spPr>
        <p:txBody>
          <a:bodyPr/>
          <a:lstStyle/>
          <a:p>
            <a:pPr algn="just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Homopolymers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All the repeating units (“</a:t>
            </a:r>
            <a:r>
              <a:rPr lang="en-US" sz="2400" dirty="0" err="1"/>
              <a:t>mers</a:t>
            </a:r>
            <a:r>
              <a:rPr lang="en-US" sz="2400" dirty="0"/>
              <a:t>”) are the same</a:t>
            </a:r>
          </a:p>
          <a:p>
            <a:pPr algn="just">
              <a:buNone/>
            </a:pPr>
            <a:r>
              <a:rPr lang="en-US" sz="2400" dirty="0"/>
              <a:t>                                       -A-A-A-A-A-A-A-A-</a:t>
            </a:r>
          </a:p>
          <a:p>
            <a:pPr algn="just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Copolymer:  </a:t>
            </a:r>
            <a:r>
              <a:rPr lang="en-US" sz="2400" dirty="0"/>
              <a:t>polymer made up of 2 or more monomers</a:t>
            </a:r>
          </a:p>
          <a:p>
            <a:pPr lvl="1" algn="just"/>
            <a:r>
              <a:rPr lang="en-US" sz="2400" dirty="0"/>
              <a:t>Random copolymer:  A-B-B-A-A-B-A-B-A-B-B-B-A-A-B</a:t>
            </a:r>
          </a:p>
          <a:p>
            <a:pPr lvl="1" algn="just"/>
            <a:r>
              <a:rPr lang="en-US" sz="2400" dirty="0"/>
              <a:t>Alternating copolymer:  A-B-A-B-A-B-A-B-A-B-A-B-A-B</a:t>
            </a:r>
          </a:p>
          <a:p>
            <a:pPr lvl="1" algn="just"/>
            <a:r>
              <a:rPr lang="en-US" sz="2400" dirty="0"/>
              <a:t>Block copolymer:  A-A-A-A-A-A-A-A-B-B-B-B-B-B-B-B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09800"/>
            <a:ext cx="3943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2478644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Homopolymer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656" y="4648201"/>
            <a:ext cx="789214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68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Copolymers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3943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" y="7620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900CC"/>
                </a:solidFill>
              </a:rPr>
              <a:t>Copolymers </a:t>
            </a:r>
            <a:r>
              <a:rPr lang="en-US" sz="2400" dirty="0"/>
              <a:t>: There is more than one type of repeating unit (“mer”) present.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572000"/>
            <a:ext cx="4038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0" y="3048000"/>
            <a:ext cx="4133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343150"/>
            <a:ext cx="39243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657600"/>
            <a:ext cx="4133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1676400" y="38862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Random copolymer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00200" y="56388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Alternating copolymer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72200" y="2895600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copolymer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9800" y="5726668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Graft copolymer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05000" y="2373868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Homopolymer</a:t>
            </a:r>
          </a:p>
        </p:txBody>
      </p:sp>
    </p:spTree>
    <p:extLst>
      <p:ext uri="{BB962C8B-B14F-4D97-AF65-F5344CB8AC3E}">
        <p14:creationId xmlns:p14="http://schemas.microsoft.com/office/powerpoint/2010/main" val="38019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Examples of Homopolymers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1064" y="3654516"/>
            <a:ext cx="3870736" cy="129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206716"/>
            <a:ext cx="391679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010400" y="2667838"/>
            <a:ext cx="2436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polytetrafluoroethylene</a:t>
            </a:r>
          </a:p>
          <a:p>
            <a:pPr algn="ctr"/>
            <a:r>
              <a:rPr lang="en-US" dirty="0"/>
              <a:t>PTFE – Teflon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51529" y="4111716"/>
            <a:ext cx="2397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poly(vinyl chloride) PVC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38613" y="5559516"/>
            <a:ext cx="187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polypropylene PP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1062" y="5123958"/>
            <a:ext cx="3870738" cy="127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www.militarycontamination.com/images/Vinyl-chloride-2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883116"/>
            <a:ext cx="914400" cy="814193"/>
          </a:xfrm>
          <a:prstGeom prst="rect">
            <a:avLst/>
          </a:prstGeom>
          <a:noFill/>
        </p:spPr>
      </p:pic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2" descr="http://upload.wikimedia.org/wikipedia/commons/8/8d/Ethene-2D-fla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1274320"/>
            <a:ext cx="838200" cy="783080"/>
          </a:xfrm>
          <a:prstGeom prst="rect">
            <a:avLst/>
          </a:prstGeom>
          <a:noFill/>
        </p:spPr>
      </p:pic>
      <p:pic>
        <p:nvPicPr>
          <p:cNvPr id="22530" name="Picture 2" descr="http://upload.wikimedia.org/wikipedia/commons/thumb/3/36/Propen21.PNG/640px-Propen2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5319371"/>
            <a:ext cx="1066800" cy="793095"/>
          </a:xfrm>
          <a:prstGeom prst="rect">
            <a:avLst/>
          </a:prstGeom>
          <a:noFill/>
        </p:spPr>
      </p:pic>
      <p:pic>
        <p:nvPicPr>
          <p:cNvPr id="22532" name="Picture 4" descr="http://www.earthodyssey.com/imagesRecycle/HDPEexpande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1196339"/>
            <a:ext cx="3200400" cy="937261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7010400" y="1295400"/>
            <a:ext cx="2436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polyethylene</a:t>
            </a:r>
          </a:p>
          <a:p>
            <a:pPr algn="ctr"/>
            <a:r>
              <a:rPr lang="en-US" dirty="0"/>
              <a:t>(polythene)</a:t>
            </a:r>
          </a:p>
        </p:txBody>
      </p:sp>
      <p:pic>
        <p:nvPicPr>
          <p:cNvPr id="2" name="Picture 2" descr="http://upload.wikimedia.org/wikipedia/commons/3/34/Tetrafluoroethylene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8410" y="2514600"/>
            <a:ext cx="79899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804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Example of Copolymer</a:t>
            </a:r>
          </a:p>
        </p:txBody>
      </p:sp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0"/>
            <a:ext cx="6019800" cy="477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96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1066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00CC"/>
                </a:solidFill>
              </a:rPr>
              <a:t>Isotactic polymer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36538" indent="-236538"/>
            <a:r>
              <a:rPr lang="en-US" sz="2400" dirty="0"/>
              <a:t>All pendant groups are on the same side of the carbon chain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164" y="2686554"/>
            <a:ext cx="6132836" cy="272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Tacticity in polymers</a:t>
            </a:r>
          </a:p>
        </p:txBody>
      </p:sp>
    </p:spTree>
    <p:extLst>
      <p:ext uri="{BB962C8B-B14F-4D97-AF65-F5344CB8AC3E}">
        <p14:creationId xmlns:p14="http://schemas.microsoft.com/office/powerpoint/2010/main" val="2169273913"/>
      </p:ext>
    </p:extLst>
  </p:cSld>
  <p:clrMapOvr>
    <a:masterClrMapping/>
  </p:clrMapOvr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12732</TotalTime>
  <Words>581</Words>
  <Application>Microsoft Office PowerPoint</Application>
  <PresentationFormat>A4 Paper (210x297 mm)</PresentationFormat>
  <Paragraphs>97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FSH</vt:lpstr>
      <vt:lpstr>CorelDRAW</vt:lpstr>
      <vt:lpstr>Lecture No. 38</vt:lpstr>
      <vt:lpstr>Physical Properties</vt:lpstr>
      <vt:lpstr>Elastomers </vt:lpstr>
      <vt:lpstr>PowerPoint Presentation</vt:lpstr>
      <vt:lpstr>Homo polymers and Hetero polymers </vt:lpstr>
      <vt:lpstr>Copolymers</vt:lpstr>
      <vt:lpstr>Examples of Homopolymers</vt:lpstr>
      <vt:lpstr>Example of Copolymer</vt:lpstr>
      <vt:lpstr>Tacticity in polymers</vt:lpstr>
      <vt:lpstr>Tacticity in polymers</vt:lpstr>
      <vt:lpstr>Tacticity in polymers</vt:lpstr>
      <vt:lpstr>Tacticity in polymers</vt:lpstr>
      <vt:lpstr>Tacticity in polymers</vt:lpstr>
      <vt:lpstr>Structure</vt:lpstr>
      <vt:lpstr>Classification of Polymers</vt:lpstr>
      <vt:lpstr>Naming a Polymer</vt:lpstr>
      <vt:lpstr>Naming a Polymer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ALOK SINGH</cp:lastModifiedBy>
  <cp:revision>1645</cp:revision>
  <dcterms:created xsi:type="dcterms:W3CDTF">2006-08-16T00:00:00Z</dcterms:created>
  <dcterms:modified xsi:type="dcterms:W3CDTF">2017-12-20T12:29:03Z</dcterms:modified>
</cp:coreProperties>
</file>