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8" r:id="rId1"/>
  </p:sldMasterIdLst>
  <p:notesMasterIdLst>
    <p:notesMasterId r:id="rId26"/>
  </p:notesMasterIdLst>
  <p:handoutMasterIdLst>
    <p:handoutMasterId r:id="rId27"/>
  </p:handout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</p:sldIdLst>
  <p:sldSz cx="9906000" cy="6858000" type="A4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40A00"/>
    <a:srgbClr val="0000FF"/>
    <a:srgbClr val="F3A10D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743" autoAdjust="0"/>
    <p:restoredTop sz="85804" autoAdjust="0"/>
  </p:normalViewPr>
  <p:slideViewPr>
    <p:cSldViewPr>
      <p:cViewPr varScale="1">
        <p:scale>
          <a:sx n="64" d="100"/>
          <a:sy n="64" d="100"/>
        </p:scale>
        <p:origin x="1692" y="48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628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71A58766-E128-4BD9-A1EE-C837C6758CFF}" type="datetimeFigureOut">
              <a:rPr lang="en-US"/>
              <a:pPr>
                <a:defRPr/>
              </a:pPr>
              <a:t>7/17/2017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A7E15637-98F7-494C-9CBB-7FD8883CDBD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9805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9F785C58-A3F2-4270-8F90-CDFDA621C729}" type="datetimeFigureOut">
              <a:rPr lang="en-US"/>
              <a:pPr>
                <a:defRPr/>
              </a:pPr>
              <a:t>7/17/2017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A8F2A616-5863-4497-A503-97BD13528AD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5440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8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220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440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661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8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102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5322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9542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376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29D9C8F-68BA-4A83-B206-56916273A33F}" type="datetimeFigureOut">
              <a:rPr lang="en-US" smtClean="0"/>
              <a:pPr>
                <a:defRPr/>
              </a:pPr>
              <a:t>7/17/2017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46264C7-C983-49DA-95E2-9C2A9F30048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180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1600203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B919820-38D9-421D-881B-22A60CF3AF5B}" type="datetimeFigureOut">
              <a:rPr lang="en-US" smtClean="0"/>
              <a:pPr>
                <a:defRPr/>
              </a:pPr>
              <a:t>7/17/2017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6CE46EDA-C087-47BF-81DA-0F8DAE36C76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295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41"/>
            <a:ext cx="222885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41"/>
            <a:ext cx="652145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01D5C1D-0000-44E3-A4A3-27E659E09EF0}" type="datetimeFigureOut">
              <a:rPr lang="en-US" smtClean="0"/>
              <a:pPr>
                <a:defRPr/>
              </a:pPr>
              <a:t>7/17/2017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39EDF93C-A8E3-4597-BA71-1582E9F75D2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67200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906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6705600"/>
            <a:ext cx="9906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-22225" y="6654800"/>
            <a:ext cx="2747963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dirty="0">
                <a:solidFill>
                  <a:schemeClr val="bg1"/>
                </a:solidFill>
                <a:latin typeface="+mn-lt"/>
              </a:rPr>
              <a:t>©M. S. Ramaiah University of Applied Sciences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9525000" y="6324600"/>
            <a:ext cx="381000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9505950" y="6324600"/>
            <a:ext cx="457200" cy="3698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30DA7081-F16C-4152-8D6E-ADFE983685E5}" type="slidenum">
              <a:rPr lang="en-US">
                <a:solidFill>
                  <a:schemeClr val="bg1"/>
                </a:solidFill>
                <a:latin typeface="+mn-lt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solidFill>
                <a:schemeClr val="bg1"/>
              </a:solidFill>
              <a:latin typeface="+mn-lt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600203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DC81A714-7D3A-4A24-9FC1-EB83DC8A1CA2}" type="datetimeFigureOut">
              <a:rPr lang="en-US" smtClean="0"/>
              <a:pPr>
                <a:defRPr/>
              </a:pPr>
              <a:t>7/17/2017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D19F909-8DAD-4B7D-B4AD-618B2A582AA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227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3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3692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46">
                <a:solidFill>
                  <a:schemeClr val="tx1">
                    <a:tint val="75000"/>
                  </a:schemeClr>
                </a:solidFill>
              </a:defRPr>
            </a:lvl1pPr>
            <a:lvl2pPr marL="422041" indent="0">
              <a:buNone/>
              <a:defRPr sz="1662">
                <a:solidFill>
                  <a:schemeClr val="tx1">
                    <a:tint val="75000"/>
                  </a:schemeClr>
                </a:solidFill>
              </a:defRPr>
            </a:lvl2pPr>
            <a:lvl3pPr marL="844083" indent="0">
              <a:buNone/>
              <a:defRPr sz="1477">
                <a:solidFill>
                  <a:schemeClr val="tx1">
                    <a:tint val="75000"/>
                  </a:schemeClr>
                </a:solidFill>
              </a:defRPr>
            </a:lvl3pPr>
            <a:lvl4pPr marL="1266124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4pPr>
            <a:lvl5pPr marL="1688165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5pPr>
            <a:lvl6pPr marL="2110207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6pPr>
            <a:lvl7pPr marL="2532248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7pPr>
            <a:lvl8pPr marL="2954289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8pPr>
            <a:lvl9pPr marL="3376331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A10F037-1E77-449E-BB07-D0C80D3A2771}" type="datetimeFigureOut">
              <a:rPr lang="en-US" smtClean="0"/>
              <a:pPr>
                <a:defRPr/>
              </a:pPr>
              <a:t>7/17/2017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0FECE93-CC22-4A64-BBD1-334C9CFBF3F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408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3"/>
            <a:ext cx="4375150" cy="4525963"/>
          </a:xfrm>
          <a:prstGeom prst="rect">
            <a:avLst/>
          </a:prstGeom>
        </p:spPr>
        <p:txBody>
          <a:bodyPr/>
          <a:lstStyle>
            <a:lvl1pPr>
              <a:defRPr sz="2585"/>
            </a:lvl1pPr>
            <a:lvl2pPr>
              <a:defRPr sz="2215"/>
            </a:lvl2pPr>
            <a:lvl3pPr>
              <a:defRPr sz="1846"/>
            </a:lvl3pPr>
            <a:lvl4pPr>
              <a:defRPr sz="1662"/>
            </a:lvl4pPr>
            <a:lvl5pPr>
              <a:defRPr sz="1662"/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00203"/>
            <a:ext cx="4375150" cy="4525963"/>
          </a:xfrm>
          <a:prstGeom prst="rect">
            <a:avLst/>
          </a:prstGeom>
        </p:spPr>
        <p:txBody>
          <a:bodyPr/>
          <a:lstStyle>
            <a:lvl1pPr>
              <a:defRPr sz="2585"/>
            </a:lvl1pPr>
            <a:lvl2pPr>
              <a:defRPr sz="2215"/>
            </a:lvl2pPr>
            <a:lvl3pPr>
              <a:defRPr sz="1846"/>
            </a:lvl3pPr>
            <a:lvl4pPr>
              <a:defRPr sz="1662"/>
            </a:lvl4pPr>
            <a:lvl5pPr>
              <a:defRPr sz="1662"/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6E0963E-D3A6-4213-A721-DFC154D2B9E8}" type="datetimeFigureOut">
              <a:rPr lang="en-US" smtClean="0"/>
              <a:pPr>
                <a:defRPr/>
              </a:pPr>
              <a:t>7/17/2017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2DCFDD0-FFE3-40A2-9155-2647746DB50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712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215" b="1"/>
            </a:lvl1pPr>
            <a:lvl2pPr marL="422041" indent="0">
              <a:buNone/>
              <a:defRPr sz="1846" b="1"/>
            </a:lvl2pPr>
            <a:lvl3pPr marL="844083" indent="0">
              <a:buNone/>
              <a:defRPr sz="1662" b="1"/>
            </a:lvl3pPr>
            <a:lvl4pPr marL="1266124" indent="0">
              <a:buNone/>
              <a:defRPr sz="1477" b="1"/>
            </a:lvl4pPr>
            <a:lvl5pPr marL="1688165" indent="0">
              <a:buNone/>
              <a:defRPr sz="1477" b="1"/>
            </a:lvl5pPr>
            <a:lvl6pPr marL="2110207" indent="0">
              <a:buNone/>
              <a:defRPr sz="1477" b="1"/>
            </a:lvl6pPr>
            <a:lvl7pPr marL="2532248" indent="0">
              <a:buNone/>
              <a:defRPr sz="1477" b="1"/>
            </a:lvl7pPr>
            <a:lvl8pPr marL="2954289" indent="0">
              <a:buNone/>
              <a:defRPr sz="1477" b="1"/>
            </a:lvl8pPr>
            <a:lvl9pPr marL="3376331" indent="0">
              <a:buNone/>
              <a:defRPr sz="147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  <a:prstGeom prst="rect">
            <a:avLst/>
          </a:prstGeom>
        </p:spPr>
        <p:txBody>
          <a:bodyPr/>
          <a:lstStyle>
            <a:lvl1pPr>
              <a:defRPr sz="2215"/>
            </a:lvl1pPr>
            <a:lvl2pPr>
              <a:defRPr sz="1846"/>
            </a:lvl2pPr>
            <a:lvl3pPr>
              <a:defRPr sz="1662"/>
            </a:lvl3pPr>
            <a:lvl4pPr>
              <a:defRPr sz="1477"/>
            </a:lvl4pPr>
            <a:lvl5pPr>
              <a:defRPr sz="1477"/>
            </a:lvl5pPr>
            <a:lvl6pPr>
              <a:defRPr sz="1477"/>
            </a:lvl6pPr>
            <a:lvl7pPr>
              <a:defRPr sz="1477"/>
            </a:lvl7pPr>
            <a:lvl8pPr>
              <a:defRPr sz="1477"/>
            </a:lvl8pPr>
            <a:lvl9pPr>
              <a:defRPr sz="147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2" y="1535113"/>
            <a:ext cx="437859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215" b="1"/>
            </a:lvl1pPr>
            <a:lvl2pPr marL="422041" indent="0">
              <a:buNone/>
              <a:defRPr sz="1846" b="1"/>
            </a:lvl2pPr>
            <a:lvl3pPr marL="844083" indent="0">
              <a:buNone/>
              <a:defRPr sz="1662" b="1"/>
            </a:lvl3pPr>
            <a:lvl4pPr marL="1266124" indent="0">
              <a:buNone/>
              <a:defRPr sz="1477" b="1"/>
            </a:lvl4pPr>
            <a:lvl5pPr marL="1688165" indent="0">
              <a:buNone/>
              <a:defRPr sz="1477" b="1"/>
            </a:lvl5pPr>
            <a:lvl6pPr marL="2110207" indent="0">
              <a:buNone/>
              <a:defRPr sz="1477" b="1"/>
            </a:lvl6pPr>
            <a:lvl7pPr marL="2532248" indent="0">
              <a:buNone/>
              <a:defRPr sz="1477" b="1"/>
            </a:lvl7pPr>
            <a:lvl8pPr marL="2954289" indent="0">
              <a:buNone/>
              <a:defRPr sz="1477" b="1"/>
            </a:lvl8pPr>
            <a:lvl9pPr marL="3376331" indent="0">
              <a:buNone/>
              <a:defRPr sz="147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2" y="2174875"/>
            <a:ext cx="4378590" cy="3951288"/>
          </a:xfrm>
          <a:prstGeom prst="rect">
            <a:avLst/>
          </a:prstGeom>
        </p:spPr>
        <p:txBody>
          <a:bodyPr/>
          <a:lstStyle>
            <a:lvl1pPr>
              <a:defRPr sz="2215"/>
            </a:lvl1pPr>
            <a:lvl2pPr>
              <a:defRPr sz="1846"/>
            </a:lvl2pPr>
            <a:lvl3pPr>
              <a:defRPr sz="1662"/>
            </a:lvl3pPr>
            <a:lvl4pPr>
              <a:defRPr sz="1477"/>
            </a:lvl4pPr>
            <a:lvl5pPr>
              <a:defRPr sz="1477"/>
            </a:lvl5pPr>
            <a:lvl6pPr>
              <a:defRPr sz="1477"/>
            </a:lvl6pPr>
            <a:lvl7pPr>
              <a:defRPr sz="1477"/>
            </a:lvl7pPr>
            <a:lvl8pPr>
              <a:defRPr sz="1477"/>
            </a:lvl8pPr>
            <a:lvl9pPr>
              <a:defRPr sz="147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6F20CB9-1E55-406F-93B0-8397169AEA88}" type="datetimeFigureOut">
              <a:rPr lang="en-US" smtClean="0"/>
              <a:pPr>
                <a:defRPr/>
              </a:pPr>
              <a:t>7/17/2017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B69DDED-92E9-4D54-8A0C-B0C30DD7D24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365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8FDAB21-3F5E-4368-A37C-7D5B0C4E6A9B}" type="datetimeFigureOut">
              <a:rPr lang="en-US" smtClean="0"/>
              <a:pPr>
                <a:defRPr/>
              </a:pPr>
              <a:t>7/17/2017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16F5D42-0E62-4D1F-AB1C-BEFF4F4B943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0124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906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705600"/>
            <a:ext cx="9906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-22416" y="6655360"/>
            <a:ext cx="2811988" cy="2414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9" dirty="0" smtClean="0">
                <a:solidFill>
                  <a:schemeClr val="bg1"/>
                </a:solidFill>
              </a:rPr>
              <a:t>©M. S. Ramaiah University of Applied Sciences</a:t>
            </a:r>
            <a:endParaRPr lang="en-US" sz="969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525000" y="6324600"/>
            <a:ext cx="381000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505749" y="6324600"/>
            <a:ext cx="4640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906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6705600"/>
            <a:ext cx="9906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-22225" y="6654800"/>
            <a:ext cx="2747963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dirty="0">
                <a:solidFill>
                  <a:schemeClr val="bg1"/>
                </a:solidFill>
                <a:latin typeface="+mn-lt"/>
              </a:rPr>
              <a:t>©M. S. Ramaiah University of Applied Sciences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9525000" y="6324600"/>
            <a:ext cx="381000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9505950" y="6324600"/>
            <a:ext cx="457200" cy="3698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E38435BC-789B-4652-AB85-BFAAB49EDED6}" type="slidenum">
              <a:rPr lang="en-US">
                <a:solidFill>
                  <a:schemeClr val="bg1"/>
                </a:solidFill>
                <a:latin typeface="+mn-lt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26538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  <a:prstGeom prst="rect">
            <a:avLst/>
          </a:prstGeom>
        </p:spPr>
        <p:txBody>
          <a:bodyPr anchor="b"/>
          <a:lstStyle>
            <a:lvl1pPr algn="l">
              <a:defRPr sz="1846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2" y="273053"/>
            <a:ext cx="5537729" cy="5853113"/>
          </a:xfrm>
          <a:prstGeom prst="rect">
            <a:avLst/>
          </a:prstGeom>
        </p:spPr>
        <p:txBody>
          <a:bodyPr/>
          <a:lstStyle>
            <a:lvl1pPr>
              <a:defRPr sz="2954"/>
            </a:lvl1pPr>
            <a:lvl2pPr>
              <a:defRPr sz="2585"/>
            </a:lvl2pPr>
            <a:lvl3pPr>
              <a:defRPr sz="2215"/>
            </a:lvl3pPr>
            <a:lvl4pPr>
              <a:defRPr sz="1846"/>
            </a:lvl4pPr>
            <a:lvl5pPr>
              <a:defRPr sz="1846"/>
            </a:lvl5pPr>
            <a:lvl6pPr>
              <a:defRPr sz="1846"/>
            </a:lvl6pPr>
            <a:lvl7pPr>
              <a:defRPr sz="1846"/>
            </a:lvl7pPr>
            <a:lvl8pPr>
              <a:defRPr sz="1846"/>
            </a:lvl8pPr>
            <a:lvl9pPr>
              <a:defRPr sz="1846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3"/>
            <a:ext cx="3259006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92"/>
            </a:lvl1pPr>
            <a:lvl2pPr marL="422041" indent="0">
              <a:buNone/>
              <a:defRPr sz="1108"/>
            </a:lvl2pPr>
            <a:lvl3pPr marL="844083" indent="0">
              <a:buNone/>
              <a:defRPr sz="923"/>
            </a:lvl3pPr>
            <a:lvl4pPr marL="1266124" indent="0">
              <a:buNone/>
              <a:defRPr sz="831"/>
            </a:lvl4pPr>
            <a:lvl5pPr marL="1688165" indent="0">
              <a:buNone/>
              <a:defRPr sz="831"/>
            </a:lvl5pPr>
            <a:lvl6pPr marL="2110207" indent="0">
              <a:buNone/>
              <a:defRPr sz="831"/>
            </a:lvl6pPr>
            <a:lvl7pPr marL="2532248" indent="0">
              <a:buNone/>
              <a:defRPr sz="831"/>
            </a:lvl7pPr>
            <a:lvl8pPr marL="2954289" indent="0">
              <a:buNone/>
              <a:defRPr sz="831"/>
            </a:lvl8pPr>
            <a:lvl9pPr marL="3376331" indent="0">
              <a:buNone/>
              <a:defRPr sz="83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FD14707-4C93-4C87-BC62-6F58979C58D2}" type="datetimeFigureOut">
              <a:rPr lang="en-US" smtClean="0"/>
              <a:pPr>
                <a:defRPr/>
              </a:pPr>
              <a:t>7/17/2017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17084C7-F742-46F8-AA6D-8AED6032B52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6073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1846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954"/>
            </a:lvl1pPr>
            <a:lvl2pPr marL="422041" indent="0">
              <a:buNone/>
              <a:defRPr sz="2585"/>
            </a:lvl2pPr>
            <a:lvl3pPr marL="844083" indent="0">
              <a:buNone/>
              <a:defRPr sz="2215"/>
            </a:lvl3pPr>
            <a:lvl4pPr marL="1266124" indent="0">
              <a:buNone/>
              <a:defRPr sz="1846"/>
            </a:lvl4pPr>
            <a:lvl5pPr marL="1688165" indent="0">
              <a:buNone/>
              <a:defRPr sz="1846"/>
            </a:lvl5pPr>
            <a:lvl6pPr marL="2110207" indent="0">
              <a:buNone/>
              <a:defRPr sz="1846"/>
            </a:lvl6pPr>
            <a:lvl7pPr marL="2532248" indent="0">
              <a:buNone/>
              <a:defRPr sz="1846"/>
            </a:lvl7pPr>
            <a:lvl8pPr marL="2954289" indent="0">
              <a:buNone/>
              <a:defRPr sz="1846"/>
            </a:lvl8pPr>
            <a:lvl9pPr marL="3376331" indent="0">
              <a:buNone/>
              <a:defRPr sz="1846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92"/>
            </a:lvl1pPr>
            <a:lvl2pPr marL="422041" indent="0">
              <a:buNone/>
              <a:defRPr sz="1108"/>
            </a:lvl2pPr>
            <a:lvl3pPr marL="844083" indent="0">
              <a:buNone/>
              <a:defRPr sz="923"/>
            </a:lvl3pPr>
            <a:lvl4pPr marL="1266124" indent="0">
              <a:buNone/>
              <a:defRPr sz="831"/>
            </a:lvl4pPr>
            <a:lvl5pPr marL="1688165" indent="0">
              <a:buNone/>
              <a:defRPr sz="831"/>
            </a:lvl5pPr>
            <a:lvl6pPr marL="2110207" indent="0">
              <a:buNone/>
              <a:defRPr sz="831"/>
            </a:lvl6pPr>
            <a:lvl7pPr marL="2532248" indent="0">
              <a:buNone/>
              <a:defRPr sz="831"/>
            </a:lvl7pPr>
            <a:lvl8pPr marL="2954289" indent="0">
              <a:buNone/>
              <a:defRPr sz="831"/>
            </a:lvl8pPr>
            <a:lvl9pPr marL="3376331" indent="0">
              <a:buNone/>
              <a:defRPr sz="83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9CF1965-5B3F-488B-B801-5B8BA0EBE2F6}" type="datetimeFigureOut">
              <a:rPr lang="en-US" smtClean="0"/>
              <a:pPr>
                <a:defRPr/>
              </a:pPr>
              <a:t>7/17/2017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46F4210-70DE-47BA-A31D-3E60EB9BC7A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751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0"/>
            <a:ext cx="9906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0" y="6705600"/>
            <a:ext cx="9906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6890895" y="6655158"/>
            <a:ext cx="2518638" cy="2414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9" dirty="0" smtClean="0">
                <a:solidFill>
                  <a:schemeClr val="bg1"/>
                </a:solidFill>
              </a:rPr>
              <a:t>© Ramaiah University of Applied Sciences</a:t>
            </a:r>
            <a:endParaRPr lang="en-US" sz="969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525000" y="6324600"/>
            <a:ext cx="381000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9505749" y="6324600"/>
            <a:ext cx="4640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-25759" y="6655158"/>
            <a:ext cx="2921358" cy="2414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9" dirty="0" smtClean="0">
                <a:solidFill>
                  <a:schemeClr val="bg1"/>
                </a:solidFill>
              </a:rPr>
              <a:t>Faculty of Science and Humanities</a:t>
            </a:r>
            <a:endParaRPr lang="en-US" sz="969" dirty="0">
              <a:solidFill>
                <a:schemeClr val="bg1"/>
              </a:solidFill>
            </a:endParaRPr>
          </a:p>
        </p:txBody>
      </p:sp>
      <p:pic>
        <p:nvPicPr>
          <p:cNvPr id="10" name="Picture 9"/>
          <p:cNvPicPr/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6181727"/>
            <a:ext cx="415290" cy="5238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61715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9" r:id="rId1"/>
    <p:sldLayoutId id="2147483840" r:id="rId2"/>
    <p:sldLayoutId id="2147483841" r:id="rId3"/>
    <p:sldLayoutId id="2147483842" r:id="rId4"/>
    <p:sldLayoutId id="2147483843" r:id="rId5"/>
    <p:sldLayoutId id="2147483844" r:id="rId6"/>
    <p:sldLayoutId id="2147483845" r:id="rId7"/>
    <p:sldLayoutId id="2147483846" r:id="rId8"/>
    <p:sldLayoutId id="2147483847" r:id="rId9"/>
    <p:sldLayoutId id="2147483848" r:id="rId10"/>
    <p:sldLayoutId id="2147483849" r:id="rId11"/>
    <p:sldLayoutId id="2147483837" r:id="rId12"/>
  </p:sldLayoutIdLst>
  <p:txStyles>
    <p:titleStyle>
      <a:lvl1pPr algn="ctr" defTabSz="844083" rtl="0" eaLnBrk="1" latinLnBrk="0" hangingPunct="1">
        <a:spcBef>
          <a:spcPct val="0"/>
        </a:spcBef>
        <a:buNone/>
        <a:defRPr sz="406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6531" indent="-316531" algn="l" defTabSz="844083" rtl="0" eaLnBrk="1" latinLnBrk="0" hangingPunct="1">
        <a:spcBef>
          <a:spcPct val="20000"/>
        </a:spcBef>
        <a:buFont typeface="Arial" pitchFamily="34" charset="0"/>
        <a:buChar char="•"/>
        <a:defRPr sz="2954" kern="1200">
          <a:solidFill>
            <a:schemeClr val="tx1"/>
          </a:solidFill>
          <a:latin typeface="+mn-lt"/>
          <a:ea typeface="+mn-ea"/>
          <a:cs typeface="+mn-cs"/>
        </a:defRPr>
      </a:lvl1pPr>
      <a:lvl2pPr marL="685817" indent="-263776" algn="l" defTabSz="844083" rtl="0" eaLnBrk="1" latinLnBrk="0" hangingPunct="1">
        <a:spcBef>
          <a:spcPct val="20000"/>
        </a:spcBef>
        <a:buFont typeface="Arial" pitchFamily="34" charset="0"/>
        <a:buChar char="–"/>
        <a:defRPr sz="2585" kern="1200">
          <a:solidFill>
            <a:schemeClr val="tx1"/>
          </a:solidFill>
          <a:latin typeface="+mn-lt"/>
          <a:ea typeface="+mn-ea"/>
          <a:cs typeface="+mn-cs"/>
        </a:defRPr>
      </a:lvl2pPr>
      <a:lvl3pPr marL="1055103" indent="-211021" algn="l" defTabSz="844083" rtl="0" eaLnBrk="1" latinLnBrk="0" hangingPunct="1">
        <a:spcBef>
          <a:spcPct val="20000"/>
        </a:spcBef>
        <a:buFont typeface="Arial" pitchFamily="34" charset="0"/>
        <a:buChar char="•"/>
        <a:defRPr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477145" indent="-211021" algn="l" defTabSz="844083" rtl="0" eaLnBrk="1" latinLnBrk="0" hangingPunct="1">
        <a:spcBef>
          <a:spcPct val="20000"/>
        </a:spcBef>
        <a:buFont typeface="Arial" pitchFamily="34" charset="0"/>
        <a:buChar char="–"/>
        <a:defRPr sz="1846" kern="1200">
          <a:solidFill>
            <a:schemeClr val="tx1"/>
          </a:solidFill>
          <a:latin typeface="+mn-lt"/>
          <a:ea typeface="+mn-ea"/>
          <a:cs typeface="+mn-cs"/>
        </a:defRPr>
      </a:lvl4pPr>
      <a:lvl5pPr marL="1899186" indent="-211021" algn="l" defTabSz="844083" rtl="0" eaLnBrk="1" latinLnBrk="0" hangingPunct="1">
        <a:spcBef>
          <a:spcPct val="20000"/>
        </a:spcBef>
        <a:buFont typeface="Arial" pitchFamily="34" charset="0"/>
        <a:buChar char="»"/>
        <a:defRPr sz="1846" kern="1200">
          <a:solidFill>
            <a:schemeClr val="tx1"/>
          </a:solidFill>
          <a:latin typeface="+mn-lt"/>
          <a:ea typeface="+mn-ea"/>
          <a:cs typeface="+mn-cs"/>
        </a:defRPr>
      </a:lvl5pPr>
      <a:lvl6pPr marL="2321227" indent="-211021" algn="l" defTabSz="844083" rtl="0" eaLnBrk="1" latinLnBrk="0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9" indent="-211021" algn="l" defTabSz="844083" rtl="0" eaLnBrk="1" latinLnBrk="0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7pPr>
      <a:lvl8pPr marL="3165310" indent="-211021" algn="l" defTabSz="844083" rtl="0" eaLnBrk="1" latinLnBrk="0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8pPr>
      <a:lvl9pPr marL="3587351" indent="-211021" algn="l" defTabSz="844083" rtl="0" eaLnBrk="1" latinLnBrk="0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1pPr>
      <a:lvl2pPr marL="422041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2pPr>
      <a:lvl3pPr marL="844083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3pPr>
      <a:lvl4pPr marL="1266124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4pPr>
      <a:lvl5pPr marL="1688165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5pPr>
      <a:lvl6pPr marL="2110207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6pPr>
      <a:lvl7pPr marL="2532248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7pPr>
      <a:lvl8pPr marL="2954289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8pPr>
      <a:lvl9pPr marL="3376331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www.britannica.com/EBchecked/media/121408/Schematic-diagram-of-the-emulsion-polymerization-method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1" y="274638"/>
            <a:ext cx="9829801" cy="1143000"/>
          </a:xfrm>
        </p:spPr>
        <p:txBody>
          <a:bodyPr/>
          <a:lstStyle/>
          <a:p>
            <a:r>
              <a:rPr lang="en-IN" sz="3200" b="1" dirty="0" smtClean="0">
                <a:solidFill>
                  <a:srgbClr val="00B0F0"/>
                </a:solidFill>
              </a:rPr>
              <a:t>Lecture No</a:t>
            </a:r>
            <a:r>
              <a:rPr lang="en-IN" sz="3200" b="1" dirty="0">
                <a:solidFill>
                  <a:srgbClr val="00B0F0"/>
                </a:solidFill>
              </a:rPr>
              <a:t>. </a:t>
            </a:r>
            <a:r>
              <a:rPr lang="en-IN" sz="3200" b="1" dirty="0" smtClean="0">
                <a:solidFill>
                  <a:srgbClr val="00B0F0"/>
                </a:solidFill>
              </a:rPr>
              <a:t>39</a:t>
            </a:r>
            <a:br>
              <a:rPr lang="en-IN" sz="3200" b="1" dirty="0" smtClean="0">
                <a:solidFill>
                  <a:srgbClr val="00B0F0"/>
                </a:solidFill>
              </a:rPr>
            </a:br>
            <a:r>
              <a:rPr lang="en-IN" sz="3200" b="1" dirty="0" smtClean="0">
                <a:solidFill>
                  <a:srgbClr val="00B0F0"/>
                </a:solidFill>
              </a:rPr>
              <a:t>Polymers</a:t>
            </a:r>
            <a:r>
              <a:rPr lang="en-US" sz="3200" b="1" dirty="0" smtClean="0">
                <a:solidFill>
                  <a:srgbClr val="00B0F0"/>
                </a:solidFill>
              </a:rPr>
              <a:t/>
            </a:r>
            <a:br>
              <a:rPr lang="en-US" sz="3200" b="1" dirty="0" smtClean="0">
                <a:solidFill>
                  <a:srgbClr val="00B0F0"/>
                </a:solidFill>
              </a:rPr>
            </a:br>
            <a:r>
              <a:rPr lang="en-IN" sz="3200" b="1" dirty="0">
                <a:solidFill>
                  <a:srgbClr val="00B0F0"/>
                </a:solidFill>
              </a:rPr>
              <a:t/>
            </a:r>
            <a:br>
              <a:rPr lang="en-IN" sz="3200" b="1" dirty="0">
                <a:solidFill>
                  <a:srgbClr val="00B0F0"/>
                </a:solidFill>
              </a:rPr>
            </a:br>
            <a:r>
              <a:rPr lang="en-IN" sz="3200" b="1" dirty="0">
                <a:solidFill>
                  <a:srgbClr val="00B0F0"/>
                </a:solidFill>
              </a:rPr>
              <a:t/>
            </a:r>
            <a:br>
              <a:rPr lang="en-IN" sz="3200" b="1" dirty="0">
                <a:solidFill>
                  <a:srgbClr val="00B0F0"/>
                </a:solidFill>
              </a:rPr>
            </a:br>
            <a:r>
              <a:rPr lang="en-IN" sz="3200" b="1" dirty="0">
                <a:solidFill>
                  <a:srgbClr val="00B0F0"/>
                </a:solidFill>
              </a:rPr>
              <a:t/>
            </a:r>
            <a:br>
              <a:rPr lang="en-IN" sz="3200" b="1" dirty="0">
                <a:solidFill>
                  <a:srgbClr val="00B0F0"/>
                </a:solidFill>
              </a:rPr>
            </a:br>
            <a:r>
              <a:rPr lang="en-IN" sz="3200" b="1" dirty="0">
                <a:solidFill>
                  <a:srgbClr val="00B0F0"/>
                </a:solidFill>
              </a:rPr>
              <a:t/>
            </a:r>
            <a:br>
              <a:rPr lang="en-IN" sz="3200" b="1" dirty="0">
                <a:solidFill>
                  <a:srgbClr val="00B0F0"/>
                </a:solidFill>
              </a:rPr>
            </a:br>
            <a:endParaRPr lang="en-IN" sz="3200" b="1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915400" cy="4525963"/>
          </a:xfrm>
        </p:spPr>
        <p:txBody>
          <a:bodyPr/>
          <a:lstStyle/>
          <a:p>
            <a:pPr>
              <a:buNone/>
            </a:pPr>
            <a:r>
              <a:rPr lang="en-IN" sz="2800" dirty="0" smtClean="0"/>
              <a:t>At the end of this lecture, students will be able to:</a:t>
            </a:r>
          </a:p>
          <a:p>
            <a:endParaRPr lang="en-IN" sz="2400" dirty="0" smtClean="0"/>
          </a:p>
          <a:p>
            <a:pPr lvl="1">
              <a:buFont typeface="Arial" pitchFamily="34" charset="0"/>
              <a:buChar char="•"/>
            </a:pPr>
            <a:r>
              <a:rPr lang="en-IN" sz="2400" dirty="0" smtClean="0"/>
              <a:t>Describe the various methods  of synthesis of polymers</a:t>
            </a:r>
          </a:p>
          <a:p>
            <a:pPr lvl="1">
              <a:buFont typeface="Arial" pitchFamily="34" charset="0"/>
              <a:buChar char="•"/>
            </a:pPr>
            <a:endParaRPr lang="en-IN" sz="2400" dirty="0" smtClean="0"/>
          </a:p>
          <a:p>
            <a:pPr lvl="1" algn="just">
              <a:buFont typeface="Arial" pitchFamily="34" charset="0"/>
              <a:buChar char="•"/>
            </a:pPr>
            <a:r>
              <a:rPr lang="en-IN" sz="2400" dirty="0" smtClean="0"/>
              <a:t>Explain the significance and factors affecting of </a:t>
            </a:r>
            <a:r>
              <a:rPr lang="en-IN" sz="2400" dirty="0" err="1" smtClean="0"/>
              <a:t>Tg</a:t>
            </a:r>
            <a:endParaRPr lang="en-IN" sz="2400" dirty="0" smtClean="0"/>
          </a:p>
          <a:p>
            <a:pPr lvl="1">
              <a:buFont typeface="Arial" pitchFamily="34" charset="0"/>
              <a:buChar char="•"/>
            </a:pPr>
            <a:endParaRPr lang="en-IN" sz="2400" dirty="0" smtClean="0"/>
          </a:p>
          <a:p>
            <a:pPr lvl="1">
              <a:buFont typeface="Arial" pitchFamily="34" charset="0"/>
              <a:buChar char="•"/>
            </a:pPr>
            <a:endParaRPr lang="en-IN" sz="2400" dirty="0" smtClean="0"/>
          </a:p>
          <a:p>
            <a:endParaRPr lang="en-IN" sz="2400" dirty="0" smtClean="0"/>
          </a:p>
          <a:p>
            <a:endParaRPr lang="en-IN" sz="2400" dirty="0" smtClean="0"/>
          </a:p>
          <a:p>
            <a:pPr lvl="1">
              <a:buNone/>
            </a:pPr>
            <a:endParaRPr lang="en-IN" sz="2000" dirty="0" smtClean="0"/>
          </a:p>
          <a:p>
            <a:pPr lvl="1"/>
            <a:endParaRPr lang="en-IN" sz="2000" dirty="0"/>
          </a:p>
          <a:p>
            <a:pPr marL="457200" lvl="1" indent="0">
              <a:buNone/>
            </a:pPr>
            <a:endParaRPr lang="en-IN" sz="2000" dirty="0" smtClean="0"/>
          </a:p>
          <a:p>
            <a:pPr lvl="1"/>
            <a:endParaRPr lang="en-IN" sz="2000" dirty="0" smtClean="0"/>
          </a:p>
          <a:p>
            <a:pPr lvl="1"/>
            <a:endParaRPr lang="en-IN" sz="2000" dirty="0" smtClean="0"/>
          </a:p>
        </p:txBody>
      </p:sp>
    </p:spTree>
    <p:extLst>
      <p:ext uri="{BB962C8B-B14F-4D97-AF65-F5344CB8AC3E}">
        <p14:creationId xmlns:p14="http://schemas.microsoft.com/office/powerpoint/2010/main" val="1634567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915400" cy="639762"/>
          </a:xfrm>
        </p:spPr>
        <p:txBody>
          <a:bodyPr/>
          <a:lstStyle/>
          <a:p>
            <a:r>
              <a:rPr lang="en-US" sz="3200" b="1" dirty="0" smtClean="0">
                <a:solidFill>
                  <a:srgbClr val="00B0F0"/>
                </a:solidFill>
              </a:rPr>
              <a:t>Emulsion Polymerization</a:t>
            </a:r>
            <a:endParaRPr lang="en-US" sz="3200" b="1" dirty="0">
              <a:solidFill>
                <a:srgbClr val="00B0F0"/>
              </a:solidFill>
            </a:endParaRPr>
          </a:p>
        </p:txBody>
      </p:sp>
      <p:sp>
        <p:nvSpPr>
          <p:cNvPr id="2054" name="AutoShape 6" descr="http://upload.wikimedia.org/wikipedia/commons/e/e9/Ethene_structural.svg"/>
          <p:cNvSpPr>
            <a:spLocks noChangeAspect="1" noChangeArrowheads="1"/>
          </p:cNvSpPr>
          <p:nvPr/>
        </p:nvSpPr>
        <p:spPr bwMode="auto">
          <a:xfrm>
            <a:off x="155575" y="-914400"/>
            <a:ext cx="2028825" cy="19050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6" name="AutoShape 8" descr="http://upload.wikimedia.org/wikipedia/commons/e/e9/Ethene_structural.svg"/>
          <p:cNvSpPr>
            <a:spLocks noChangeAspect="1" noChangeArrowheads="1"/>
          </p:cNvSpPr>
          <p:nvPr/>
        </p:nvSpPr>
        <p:spPr bwMode="auto">
          <a:xfrm>
            <a:off x="155575" y="-914400"/>
            <a:ext cx="2028825" cy="19050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8" name="AutoShape 10" descr="http://upload.wikimedia.org/wikipedia/commons/e/e9/Ethene_structural.svg"/>
          <p:cNvSpPr>
            <a:spLocks noChangeAspect="1" noChangeArrowheads="1"/>
          </p:cNvSpPr>
          <p:nvPr/>
        </p:nvSpPr>
        <p:spPr bwMode="auto">
          <a:xfrm>
            <a:off x="155575" y="-914400"/>
            <a:ext cx="2028825" cy="19050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828800" y="6059269"/>
            <a:ext cx="6324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hlinkClick r:id="rId2"/>
              </a:rPr>
              <a:t>http://www.britannica.com/EBchecked/media/121408/Schematic-diagram-of-the-emulsion-polymerization-method</a:t>
            </a:r>
            <a:endParaRPr lang="en-US" dirty="0"/>
          </a:p>
        </p:txBody>
      </p:sp>
      <p:pic>
        <p:nvPicPr>
          <p:cNvPr id="74761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1219200"/>
            <a:ext cx="8444792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18187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487362"/>
          </a:xfrm>
        </p:spPr>
        <p:txBody>
          <a:bodyPr/>
          <a:lstStyle/>
          <a:p>
            <a:r>
              <a:rPr lang="en-US" sz="3200" b="1" dirty="0" smtClean="0">
                <a:solidFill>
                  <a:srgbClr val="00B0F0"/>
                </a:solidFill>
              </a:rPr>
              <a:t>Emulsion Polymerization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90600"/>
            <a:ext cx="9296400" cy="5257800"/>
          </a:xfrm>
        </p:spPr>
        <p:txBody>
          <a:bodyPr/>
          <a:lstStyle/>
          <a:p>
            <a:r>
              <a:rPr lang="en-US" sz="2400" dirty="0" smtClean="0"/>
              <a:t>Essential ingredients are water 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insoluble monomer</a:t>
            </a:r>
            <a:r>
              <a:rPr lang="en-US" sz="2400" dirty="0" smtClean="0"/>
              <a:t>, 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water soluble initiator (H</a:t>
            </a:r>
            <a:r>
              <a:rPr lang="en-US" sz="2400" baseline="-25000" dirty="0" smtClean="0">
                <a:solidFill>
                  <a:schemeClr val="accent6">
                    <a:lumMod val="75000"/>
                  </a:schemeClr>
                </a:solidFill>
              </a:rPr>
              <a:t>2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O</a:t>
            </a:r>
            <a:r>
              <a:rPr lang="en-US" sz="2400" baseline="-25000" dirty="0" smtClean="0">
                <a:solidFill>
                  <a:schemeClr val="accent6">
                    <a:lumMod val="75000"/>
                  </a:schemeClr>
                </a:solidFill>
              </a:rPr>
              <a:t>2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) </a:t>
            </a:r>
            <a:r>
              <a:rPr lang="en-US" sz="2400" dirty="0" smtClean="0"/>
              <a:t>and surface active agents-soaps or detergents</a:t>
            </a:r>
          </a:p>
          <a:p>
            <a:r>
              <a:rPr lang="en-US" sz="2400" dirty="0" smtClean="0"/>
              <a:t>Water insoluble monomer is dispersed in water not as discrete droplets but as uniform emulsion</a:t>
            </a:r>
          </a:p>
          <a:p>
            <a:r>
              <a:rPr lang="en-US" sz="2400" dirty="0" smtClean="0"/>
              <a:t>Emulsion is stabilized by adding surface active agents</a:t>
            </a:r>
          </a:p>
          <a:p>
            <a:r>
              <a:rPr lang="en-US" sz="2400" dirty="0" smtClean="0"/>
              <a:t>After adding the initiator, the system is kept agitated in absence of oxygen at 70</a:t>
            </a:r>
            <a:r>
              <a:rPr lang="en-US" sz="2400" baseline="30000" dirty="0" smtClean="0"/>
              <a:t>0</a:t>
            </a:r>
            <a:r>
              <a:rPr lang="en-US" sz="2400" dirty="0" smtClean="0"/>
              <a:t>C</a:t>
            </a:r>
          </a:p>
          <a:p>
            <a:r>
              <a:rPr lang="en-US" sz="2400" dirty="0" smtClean="0"/>
              <a:t>Surfactants such as soap or detergents, etc are add which hold the monomers &amp; initiators (H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O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 or per sulphate) in the form of a 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micelles</a:t>
            </a:r>
          </a:p>
          <a:p>
            <a:r>
              <a:rPr lang="en-US" sz="2400" dirty="0" smtClean="0"/>
              <a:t>Polymerization takes place inside the micelle on exposing  to heat or radiation</a:t>
            </a:r>
          </a:p>
          <a:p>
            <a:r>
              <a:rPr lang="en-US" sz="2400" dirty="0" smtClean="0"/>
              <a:t>Filtration &amp; </a:t>
            </a:r>
            <a:r>
              <a:rPr lang="en-US" sz="2400" dirty="0" err="1" smtClean="0"/>
              <a:t>deemulsifying</a:t>
            </a:r>
            <a:r>
              <a:rPr lang="en-US" sz="2400" dirty="0" smtClean="0"/>
              <a:t> agents can isolate the obtained polymer.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73794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639762"/>
          </a:xfrm>
        </p:spPr>
        <p:txBody>
          <a:bodyPr/>
          <a:lstStyle/>
          <a:p>
            <a:r>
              <a:rPr lang="en-US" sz="3200" b="1" dirty="0" smtClean="0">
                <a:solidFill>
                  <a:srgbClr val="00B0F0"/>
                </a:solidFill>
              </a:rPr>
              <a:t>Emulsion Polymerization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9448800" cy="5562600"/>
          </a:xfrm>
        </p:spPr>
        <p:txBody>
          <a:bodyPr/>
          <a:lstStyle/>
          <a:p>
            <a:pPr>
              <a:buNone/>
            </a:pPr>
            <a:endParaRPr lang="en-US" sz="24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None/>
            </a:pPr>
            <a:endParaRPr lang="en-US" sz="24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None/>
            </a:pPr>
            <a:endParaRPr lang="en-US" sz="24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None/>
            </a:pPr>
            <a:endParaRPr lang="en-US" sz="24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None/>
            </a:pPr>
            <a:endParaRPr lang="en-US" sz="24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None/>
            </a:pPr>
            <a:endParaRPr lang="en-US" sz="24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Advantages:</a:t>
            </a:r>
          </a:p>
          <a:p>
            <a:r>
              <a:rPr lang="en-US" sz="2400" dirty="0" smtClean="0"/>
              <a:t>Rate of polymerization is high</a:t>
            </a:r>
          </a:p>
          <a:p>
            <a:r>
              <a:rPr lang="en-US" sz="2400" dirty="0" smtClean="0"/>
              <a:t> Viscosity build up is negligible</a:t>
            </a:r>
          </a:p>
          <a:p>
            <a:r>
              <a:rPr lang="en-US" sz="2400" dirty="0" smtClean="0"/>
              <a:t> Better heat transfer can be achieved</a:t>
            </a:r>
          </a:p>
          <a:p>
            <a:r>
              <a:rPr lang="en-US" sz="2400" dirty="0" smtClean="0"/>
              <a:t> High purity product is obtained   isolation is easy</a:t>
            </a:r>
          </a:p>
          <a:p>
            <a:r>
              <a:rPr lang="en-US" sz="2400" dirty="0" smtClean="0"/>
              <a:t>Method is used to prepare PVC, adhesive etc.</a:t>
            </a:r>
            <a:endParaRPr lang="en-US" sz="2400" dirty="0"/>
          </a:p>
        </p:txBody>
      </p:sp>
      <p:pic>
        <p:nvPicPr>
          <p:cNvPr id="4710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87711" y="990600"/>
            <a:ext cx="6674193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863848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5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789" y="1219200"/>
            <a:ext cx="9859211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4495800" y="2057400"/>
            <a:ext cx="5410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Type and size of the particles in which polymerization occurs and kind of initiator employed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200400" y="6248400"/>
            <a:ext cx="23378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Droplets (10-1000µm) 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096000" y="4343400"/>
            <a:ext cx="36195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Hydrophobic monomer droplets, of diameter in the range of 0.5 -10 µm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4343400"/>
            <a:ext cx="21487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 Monomer + Initiator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362200" y="4343400"/>
            <a:ext cx="214398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Monomer + initiator 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dissolved solvent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3400" y="381000"/>
            <a:ext cx="8991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00B0F0"/>
                </a:solidFill>
              </a:rPr>
              <a:t>Polymerization Techniques</a:t>
            </a:r>
            <a:endParaRPr lang="en-US" sz="3200" b="1" dirty="0">
              <a:solidFill>
                <a:srgbClr val="00B0F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743200" y="5638800"/>
            <a:ext cx="34498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Hydrophobic monomer + Initiator </a:t>
            </a:r>
          </a:p>
          <a:p>
            <a:pPr algn="ctr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in water 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248400" y="5867400"/>
            <a:ext cx="3505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Hydrophobic Monomer + </a:t>
            </a:r>
            <a:r>
              <a:rPr lang="en-US" b="1" smtClean="0">
                <a:solidFill>
                  <a:schemeClr val="accent6">
                    <a:lumMod val="75000"/>
                  </a:schemeClr>
                </a:solidFill>
              </a:rPr>
              <a:t>Initiator surfactant 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in water 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0707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379" name="Line 3"/>
          <p:cNvSpPr>
            <a:spLocks noChangeShapeType="1"/>
          </p:cNvSpPr>
          <p:nvPr/>
        </p:nvSpPr>
        <p:spPr bwMode="auto">
          <a:xfrm>
            <a:off x="2895600" y="2057400"/>
            <a:ext cx="45720" cy="1181100"/>
          </a:xfrm>
          <a:prstGeom prst="line">
            <a:avLst/>
          </a:prstGeom>
          <a:noFill/>
          <a:ln w="9525">
            <a:solidFill>
              <a:srgbClr val="000000"/>
            </a:solidFill>
            <a:prstDash val="lgDash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3185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8800" y="685800"/>
            <a:ext cx="5867400" cy="36065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Rectangle 1"/>
          <p:cNvSpPr/>
          <p:nvPr/>
        </p:nvSpPr>
        <p:spPr>
          <a:xfrm>
            <a:off x="533400" y="4292366"/>
            <a:ext cx="89916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None/>
            </a:pPr>
            <a:r>
              <a:rPr lang="en-US" sz="2400" i="1" dirty="0">
                <a:solidFill>
                  <a:schemeClr val="accent6">
                    <a:lumMod val="75000"/>
                  </a:schemeClr>
                </a:solidFill>
              </a:rPr>
              <a:t>Definition</a:t>
            </a:r>
          </a:p>
          <a:p>
            <a:pPr algn="just"/>
            <a:r>
              <a:rPr lang="en-US" sz="2400" i="1" dirty="0"/>
              <a:t>Glass temperature is the temperature at which a polymer transforms from the glassy (hard) to the rubbery state (soft)</a:t>
            </a:r>
            <a:endParaRPr lang="en-US" sz="2400" dirty="0"/>
          </a:p>
          <a:p>
            <a:pPr algn="just">
              <a:buNone/>
            </a:pPr>
            <a:r>
              <a:rPr lang="en-US" sz="2400" i="1" dirty="0"/>
              <a:t>			Glassy state  →</a:t>
            </a:r>
            <a:r>
              <a:rPr lang="en-US" sz="2400" i="1" u="sng" dirty="0"/>
              <a:t> Tg</a:t>
            </a:r>
            <a:r>
              <a:rPr lang="en-US" sz="2400" i="1" dirty="0"/>
              <a:t> → Rubbery state.</a:t>
            </a:r>
          </a:p>
        </p:txBody>
      </p:sp>
    </p:spTree>
    <p:extLst>
      <p:ext uri="{BB962C8B-B14F-4D97-AF65-F5344CB8AC3E}">
        <p14:creationId xmlns:p14="http://schemas.microsoft.com/office/powerpoint/2010/main" val="3959174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715962"/>
          </a:xfrm>
        </p:spPr>
        <p:txBody>
          <a:bodyPr/>
          <a:lstStyle/>
          <a:p>
            <a:r>
              <a:rPr lang="en-US" sz="3200" b="1" dirty="0" smtClean="0">
                <a:solidFill>
                  <a:srgbClr val="00B0F0"/>
                </a:solidFill>
              </a:rPr>
              <a:t>Significance of Glass Transition Temperature: </a:t>
            </a:r>
            <a:br>
              <a:rPr lang="en-US" sz="3200" b="1" dirty="0" smtClean="0">
                <a:solidFill>
                  <a:srgbClr val="00B0F0"/>
                </a:solidFill>
              </a:rPr>
            </a:br>
            <a:endParaRPr lang="en-US" b="1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915400" cy="5105400"/>
          </a:xfrm>
        </p:spPr>
        <p:txBody>
          <a:bodyPr/>
          <a:lstStyle/>
          <a:p>
            <a:pPr algn="just"/>
            <a:r>
              <a:rPr lang="en-US" sz="2400" dirty="0" smtClean="0"/>
              <a:t>T</a:t>
            </a:r>
            <a:r>
              <a:rPr lang="en-US" sz="2400" baseline="-25000" dirty="0" smtClean="0"/>
              <a:t>g </a:t>
            </a:r>
            <a:r>
              <a:rPr lang="en-US" sz="2400" dirty="0" smtClean="0"/>
              <a:t>value is an important parameter of polymers</a:t>
            </a:r>
          </a:p>
          <a:p>
            <a:pPr algn="just"/>
            <a:endParaRPr lang="en-US" sz="2400" dirty="0" smtClean="0"/>
          </a:p>
          <a:p>
            <a:pPr algn="just"/>
            <a:r>
              <a:rPr lang="en-US" sz="2400" dirty="0" smtClean="0"/>
              <a:t>Decides whether the polymer at a particular temperature behaves like rubber and plastic</a:t>
            </a:r>
          </a:p>
          <a:p>
            <a:pPr algn="just"/>
            <a:endParaRPr lang="en-US" sz="2400" dirty="0" smtClean="0"/>
          </a:p>
          <a:p>
            <a:pPr algn="just"/>
            <a:r>
              <a:rPr lang="en-US" sz="2400" dirty="0" smtClean="0"/>
              <a:t>T</a:t>
            </a:r>
            <a:r>
              <a:rPr lang="en-US" sz="2400" baseline="-25000" dirty="0" smtClean="0"/>
              <a:t>g</a:t>
            </a:r>
            <a:r>
              <a:rPr lang="en-US" sz="2400" dirty="0" smtClean="0"/>
              <a:t> value measures the flexibility of the polymer</a:t>
            </a:r>
          </a:p>
          <a:p>
            <a:pPr algn="just"/>
            <a:endParaRPr lang="en-US" sz="2400" dirty="0" smtClean="0"/>
          </a:p>
          <a:p>
            <a:pPr algn="just"/>
            <a:r>
              <a:rPr lang="en-US" sz="2400" dirty="0" smtClean="0"/>
              <a:t>Helps in predicting the response of a polymer to mechanical stress and also in predicting the coefficient of thermal expansion, heat capacity, refractive index, modulus of elasticity and electrical properties</a:t>
            </a:r>
          </a:p>
          <a:p>
            <a:pPr algn="just"/>
            <a:r>
              <a:rPr lang="en-US" sz="2400" dirty="0" smtClean="0"/>
              <a:t>Useful in deciding the use of polymer over a range of temperature</a:t>
            </a:r>
          </a:p>
        </p:txBody>
      </p:sp>
    </p:spTree>
    <p:extLst>
      <p:ext uri="{BB962C8B-B14F-4D97-AF65-F5344CB8AC3E}">
        <p14:creationId xmlns:p14="http://schemas.microsoft.com/office/powerpoint/2010/main" val="1337460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715962"/>
          </a:xfrm>
        </p:spPr>
        <p:txBody>
          <a:bodyPr/>
          <a:lstStyle/>
          <a:p>
            <a:r>
              <a:rPr lang="en-US" sz="3200" b="1" dirty="0" smtClean="0">
                <a:solidFill>
                  <a:srgbClr val="00B0F0"/>
                </a:solidFill>
              </a:rPr>
              <a:t>Significance of Glass Transition Temperature: </a:t>
            </a:r>
            <a:br>
              <a:rPr lang="en-US" sz="3200" b="1" dirty="0" smtClean="0">
                <a:solidFill>
                  <a:srgbClr val="00B0F0"/>
                </a:solidFill>
              </a:rPr>
            </a:br>
            <a:endParaRPr lang="en-US" b="1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915400" cy="4525963"/>
          </a:xfrm>
        </p:spPr>
        <p:txBody>
          <a:bodyPr/>
          <a:lstStyle/>
          <a:p>
            <a:pPr algn="just"/>
            <a:r>
              <a:rPr lang="en-US" sz="2400" dirty="0" smtClean="0"/>
              <a:t>Helps in determining the suitability of a polymer for a particular application</a:t>
            </a:r>
          </a:p>
          <a:p>
            <a:pPr algn="just"/>
            <a:endParaRPr lang="en-US" sz="2400" dirty="0" smtClean="0"/>
          </a:p>
          <a:p>
            <a:pPr algn="just"/>
            <a:r>
              <a:rPr lang="en-US" sz="2400" dirty="0" smtClean="0"/>
              <a:t>Useful in choosing appropriate temperature range for processing operations such as molding, extrusion of polymer, etc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99575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915400" cy="762000"/>
          </a:xfrm>
        </p:spPr>
        <p:txBody>
          <a:bodyPr/>
          <a:lstStyle/>
          <a:p>
            <a:r>
              <a:rPr lang="en-US" sz="3200" b="1" dirty="0" smtClean="0">
                <a:solidFill>
                  <a:srgbClr val="00B0F0"/>
                </a:solidFill>
              </a:rPr>
              <a:t>Parameters affecting </a:t>
            </a:r>
            <a:r>
              <a:rPr lang="en-US" sz="3200" b="1" dirty="0" err="1" smtClean="0">
                <a:solidFill>
                  <a:srgbClr val="00B0F0"/>
                </a:solidFill>
              </a:rPr>
              <a:t>T</a:t>
            </a:r>
            <a:r>
              <a:rPr lang="en-US" sz="3200" b="1" baseline="-25000" dirty="0" err="1" smtClean="0">
                <a:solidFill>
                  <a:srgbClr val="00B0F0"/>
                </a:solidFill>
              </a:rPr>
              <a:t>g</a:t>
            </a:r>
            <a:r>
              <a:rPr lang="en-US" sz="3200" b="1" dirty="0" smtClean="0">
                <a:solidFill>
                  <a:srgbClr val="00B0F0"/>
                </a:solidFill>
              </a:rPr>
              <a:t> </a:t>
            </a:r>
            <a:endParaRPr lang="en-US" sz="3200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Crystallinity </a:t>
            </a:r>
          </a:p>
          <a:p>
            <a:endParaRPr lang="en-US" b="1" dirty="0" smtClean="0"/>
          </a:p>
          <a:p>
            <a:r>
              <a:rPr lang="en-US" b="1" dirty="0" smtClean="0"/>
              <a:t>Molecular weight</a:t>
            </a:r>
          </a:p>
          <a:p>
            <a:endParaRPr lang="en-US" b="1" dirty="0" smtClean="0"/>
          </a:p>
          <a:p>
            <a:r>
              <a:rPr lang="en-US" b="1" dirty="0" smtClean="0"/>
              <a:t>Effect of side group</a:t>
            </a:r>
          </a:p>
          <a:p>
            <a:endParaRPr lang="en-US" dirty="0" smtClean="0"/>
          </a:p>
          <a:p>
            <a:r>
              <a:rPr lang="en-US" b="1" dirty="0" smtClean="0"/>
              <a:t>Intermolecular forces</a:t>
            </a:r>
          </a:p>
          <a:p>
            <a:endParaRPr lang="en-US" b="1" dirty="0" smtClean="0"/>
          </a:p>
          <a:p>
            <a:r>
              <a:rPr lang="en-US" b="1" dirty="0" smtClean="0"/>
              <a:t>Presence of plasticizers</a:t>
            </a:r>
          </a:p>
          <a:p>
            <a:endParaRPr lang="en-US" b="1" dirty="0" smtClean="0"/>
          </a:p>
          <a:p>
            <a:r>
              <a:rPr lang="en-US" b="1" dirty="0" err="1" smtClean="0"/>
              <a:t>Stereoregularity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8133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00B0F0"/>
                </a:solidFill>
              </a:rPr>
              <a:t>Parameters affecting </a:t>
            </a:r>
            <a:r>
              <a:rPr lang="en-US" sz="3200" b="1" dirty="0" err="1" smtClean="0">
                <a:solidFill>
                  <a:srgbClr val="00B0F0"/>
                </a:solidFill>
              </a:rPr>
              <a:t>T</a:t>
            </a:r>
            <a:r>
              <a:rPr lang="en-US" sz="3200" b="1" baseline="-25000" dirty="0" err="1" smtClean="0">
                <a:solidFill>
                  <a:srgbClr val="00B0F0"/>
                </a:solidFill>
              </a:rPr>
              <a:t>g</a:t>
            </a:r>
            <a:r>
              <a:rPr lang="en-US" sz="3200" b="1" dirty="0" smtClean="0">
                <a:solidFill>
                  <a:srgbClr val="00B0F0"/>
                </a:solidFill>
              </a:rPr>
              <a:t> </a:t>
            </a:r>
            <a:endParaRPr lang="en-US" sz="3200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066800"/>
            <a:ext cx="8915400" cy="46783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</a:rPr>
              <a:t>Crystallinity</a:t>
            </a:r>
            <a:endParaRPr lang="en-US" sz="2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2400" b="1" dirty="0" smtClean="0"/>
          </a:p>
          <a:p>
            <a:pPr lvl="0" algn="just"/>
            <a:r>
              <a:rPr lang="en-US" sz="2400" dirty="0" smtClean="0"/>
              <a:t>Higher the </a:t>
            </a:r>
            <a:r>
              <a:rPr lang="en-US" sz="2400" dirty="0" err="1" smtClean="0"/>
              <a:t>crystallinity</a:t>
            </a:r>
            <a:r>
              <a:rPr lang="en-US" sz="2400" dirty="0" smtClean="0"/>
              <a:t>, higher is the </a:t>
            </a:r>
            <a:r>
              <a:rPr lang="en-US" sz="2400" dirty="0" err="1" smtClean="0"/>
              <a:t>T</a:t>
            </a:r>
            <a:r>
              <a:rPr lang="en-US" sz="2400" baseline="-25000" dirty="0" err="1" smtClean="0"/>
              <a:t>g</a:t>
            </a:r>
            <a:r>
              <a:rPr lang="en-US" sz="2400" dirty="0" smtClean="0"/>
              <a:t> value of a polymer </a:t>
            </a:r>
          </a:p>
          <a:p>
            <a:pPr lvl="0" algn="just"/>
            <a:endParaRPr lang="en-US" sz="2400" dirty="0" smtClean="0"/>
          </a:p>
          <a:p>
            <a:pPr algn="just">
              <a:buNone/>
            </a:pPr>
            <a:r>
              <a:rPr lang="en-US" sz="2400" dirty="0" err="1" smtClean="0"/>
              <a:t>Eg</a:t>
            </a:r>
            <a:r>
              <a:rPr lang="en-US" sz="2400" dirty="0" smtClean="0"/>
              <a:t>: polyethylene has low </a:t>
            </a:r>
            <a:r>
              <a:rPr lang="en-US" sz="2400" dirty="0" err="1" smtClean="0"/>
              <a:t>T</a:t>
            </a:r>
            <a:r>
              <a:rPr lang="en-US" sz="2400" baseline="-25000" dirty="0" err="1" smtClean="0"/>
              <a:t>g</a:t>
            </a:r>
            <a:r>
              <a:rPr lang="en-US" sz="2400" dirty="0" smtClean="0"/>
              <a:t> compared to that of nylon 6, 6</a:t>
            </a:r>
            <a:endParaRPr lang="en-US" sz="2400" b="1" dirty="0" smtClean="0"/>
          </a:p>
          <a:p>
            <a:endParaRPr lang="en-US" sz="2400" b="1" dirty="0" smtClean="0"/>
          </a:p>
        </p:txBody>
      </p:sp>
      <p:pic>
        <p:nvPicPr>
          <p:cNvPr id="4" name="Picture 6" descr="http://www.anticopumps.co.in/blog/wp-content/uploads/2010/05/PP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3611563"/>
            <a:ext cx="2952063" cy="21336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1524000" y="5821363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Tg</a:t>
            </a:r>
            <a:r>
              <a:rPr lang="en-US" dirty="0" smtClean="0"/>
              <a:t> = - 18</a:t>
            </a:r>
            <a:r>
              <a:rPr lang="en-US" baseline="30000" dirty="0" smtClean="0"/>
              <a:t> 0</a:t>
            </a:r>
            <a:r>
              <a:rPr lang="en-US" dirty="0" smtClean="0"/>
              <a:t>C</a:t>
            </a:r>
            <a:endParaRPr lang="en-US" dirty="0"/>
          </a:p>
        </p:txBody>
      </p:sp>
      <p:pic>
        <p:nvPicPr>
          <p:cNvPr id="6" name="Picture 8" descr="http://www.transtutors.com/Uploadfile/CMS_Images/19001_image01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00600" y="3611562"/>
            <a:ext cx="3867150" cy="2133601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5791200" y="5985431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Tg</a:t>
            </a:r>
            <a:r>
              <a:rPr lang="en-US" dirty="0" smtClean="0"/>
              <a:t> =  57</a:t>
            </a:r>
            <a:r>
              <a:rPr lang="en-US" baseline="30000" dirty="0" smtClean="0"/>
              <a:t> 0</a:t>
            </a:r>
            <a:r>
              <a:rPr lang="en-US" dirty="0" smtClean="0"/>
              <a:t>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932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868362"/>
          </a:xfrm>
        </p:spPr>
        <p:txBody>
          <a:bodyPr/>
          <a:lstStyle/>
          <a:p>
            <a:r>
              <a:rPr lang="en-US" sz="3200" b="1" dirty="0" smtClean="0">
                <a:solidFill>
                  <a:srgbClr val="00B0F0"/>
                </a:solidFill>
              </a:rPr>
              <a:t>Factors affecting </a:t>
            </a:r>
            <a:r>
              <a:rPr lang="en-US" sz="3200" b="1" dirty="0" err="1" smtClean="0">
                <a:solidFill>
                  <a:srgbClr val="00B0F0"/>
                </a:solidFill>
              </a:rPr>
              <a:t>T</a:t>
            </a:r>
            <a:r>
              <a:rPr lang="en-US" sz="3200" b="1" baseline="-25000" dirty="0" err="1" smtClean="0">
                <a:solidFill>
                  <a:srgbClr val="00B0F0"/>
                </a:solidFill>
              </a:rPr>
              <a:t>g</a:t>
            </a:r>
            <a:r>
              <a:rPr lang="en-US" sz="3200" b="1" dirty="0" smtClean="0">
                <a:solidFill>
                  <a:srgbClr val="00B0F0"/>
                </a:solidFill>
              </a:rPr>
              <a:t> </a:t>
            </a:r>
            <a:endParaRPr lang="en-US" sz="3200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1"/>
            <a:ext cx="9105900" cy="498316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Molecular weight</a:t>
            </a:r>
          </a:p>
          <a:p>
            <a:endParaRPr lang="en-US" sz="2400" b="1" dirty="0" smtClean="0"/>
          </a:p>
          <a:p>
            <a:r>
              <a:rPr lang="en-US" sz="2400" dirty="0" smtClean="0"/>
              <a:t>In general, increase in</a:t>
            </a:r>
          </a:p>
          <a:p>
            <a:pPr lvl="0">
              <a:buNone/>
            </a:pPr>
            <a:r>
              <a:rPr lang="en-US" sz="2400" dirty="0" smtClean="0"/>
              <a:t>	molecular weight, the T</a:t>
            </a:r>
            <a:r>
              <a:rPr lang="en-US" sz="2400" baseline="-25000" dirty="0" smtClean="0"/>
              <a:t>g</a:t>
            </a:r>
            <a:r>
              <a:rPr lang="en-US" sz="2400" dirty="0" smtClean="0"/>
              <a:t> </a:t>
            </a:r>
          </a:p>
          <a:p>
            <a:pPr lvl="0">
              <a:buNone/>
            </a:pPr>
            <a:r>
              <a:rPr lang="en-US" sz="2400" dirty="0" smtClean="0"/>
              <a:t>	of polymers also increases</a:t>
            </a:r>
          </a:p>
          <a:p>
            <a:r>
              <a:rPr lang="en-US" sz="2400" dirty="0" smtClean="0"/>
              <a:t>High molecular </a:t>
            </a:r>
            <a:r>
              <a:rPr lang="en-US" sz="2400" dirty="0"/>
              <a:t>mass restricts </a:t>
            </a:r>
            <a:endParaRPr lang="en-US" sz="2400" dirty="0" smtClean="0"/>
          </a:p>
          <a:p>
            <a:pPr lvl="0">
              <a:buNone/>
            </a:pPr>
            <a:r>
              <a:rPr lang="en-US" sz="2400" dirty="0" smtClean="0"/>
              <a:t>	rotation </a:t>
            </a:r>
            <a:r>
              <a:rPr lang="en-US" sz="2400" dirty="0"/>
              <a:t>about the C - C chain</a:t>
            </a:r>
            <a:endParaRPr lang="en-US" sz="2400" dirty="0" smtClean="0"/>
          </a:p>
          <a:p>
            <a:endParaRPr lang="en-US" sz="2400" b="1" dirty="0" smtClean="0"/>
          </a:p>
        </p:txBody>
      </p:sp>
      <p:pic>
        <p:nvPicPr>
          <p:cNvPr id="4" name="Content Placeholder 3" descr="props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800" y="1295400"/>
            <a:ext cx="4402754" cy="413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778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46038"/>
            <a:ext cx="8915400" cy="639762"/>
          </a:xfrm>
        </p:spPr>
        <p:txBody>
          <a:bodyPr/>
          <a:lstStyle/>
          <a:p>
            <a:r>
              <a:rPr lang="en-US" sz="3200" b="1" dirty="0" smtClean="0">
                <a:solidFill>
                  <a:srgbClr val="00B0F0"/>
                </a:solidFill>
              </a:rPr>
              <a:t>Methods of Production</a:t>
            </a:r>
            <a:endParaRPr lang="en-US" sz="3200" b="1" dirty="0">
              <a:solidFill>
                <a:srgbClr val="00B0F0"/>
              </a:solidFill>
            </a:endParaRPr>
          </a:p>
        </p:txBody>
      </p:sp>
      <p:sp>
        <p:nvSpPr>
          <p:cNvPr id="2054" name="AutoShape 6" descr="http://upload.wikimedia.org/wikipedia/commons/e/e9/Ethene_structural.svg"/>
          <p:cNvSpPr>
            <a:spLocks noChangeAspect="1" noChangeArrowheads="1"/>
          </p:cNvSpPr>
          <p:nvPr/>
        </p:nvSpPr>
        <p:spPr bwMode="auto">
          <a:xfrm>
            <a:off x="155575" y="-914400"/>
            <a:ext cx="2028825" cy="19050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6" name="AutoShape 8" descr="http://upload.wikimedia.org/wikipedia/commons/e/e9/Ethene_structural.svg"/>
          <p:cNvSpPr>
            <a:spLocks noChangeAspect="1" noChangeArrowheads="1"/>
          </p:cNvSpPr>
          <p:nvPr/>
        </p:nvSpPr>
        <p:spPr bwMode="auto">
          <a:xfrm>
            <a:off x="155575" y="-914400"/>
            <a:ext cx="2028825" cy="19050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8" name="AutoShape 10" descr="http://upload.wikimedia.org/wikipedia/commons/e/e9/Ethene_structural.svg"/>
          <p:cNvSpPr>
            <a:spLocks noChangeAspect="1" noChangeArrowheads="1"/>
          </p:cNvSpPr>
          <p:nvPr/>
        </p:nvSpPr>
        <p:spPr bwMode="auto">
          <a:xfrm>
            <a:off x="155575" y="-914400"/>
            <a:ext cx="2028825" cy="19050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77960" y="1295400"/>
            <a:ext cx="889464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Generally used techniques for polymerization are </a:t>
            </a:r>
          </a:p>
          <a:p>
            <a:endParaRPr lang="en-US" sz="2400" dirty="0"/>
          </a:p>
          <a:p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Bulk Polymerization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Solution polymerization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Suspension polymerization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Emulsion polymerization</a:t>
            </a:r>
          </a:p>
          <a:p>
            <a:endParaRPr lang="en-US" sz="2400" dirty="0" smtClean="0"/>
          </a:p>
          <a:p>
            <a:pPr marL="693738" lvl="1" indent="-236538"/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744217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2400" dirty="0" smtClean="0"/>
              <a:t>Beyond degree of polymerization of 250, the increase in T</a:t>
            </a:r>
            <a:r>
              <a:rPr lang="en-US" sz="2400" baseline="-25000" dirty="0" smtClean="0"/>
              <a:t>g</a:t>
            </a:r>
            <a:r>
              <a:rPr lang="en-US" sz="2400" dirty="0" smtClean="0"/>
              <a:t> is not significant</a:t>
            </a:r>
          </a:p>
          <a:p>
            <a:pPr algn="just">
              <a:lnSpc>
                <a:spcPct val="150000"/>
              </a:lnSpc>
            </a:pPr>
            <a:r>
              <a:rPr lang="en-US" sz="2400" i="1" dirty="0" smtClean="0"/>
              <a:t>Additives</a:t>
            </a:r>
            <a:r>
              <a:rPr lang="en-US" sz="2400" dirty="0" smtClean="0"/>
              <a:t>: A polymer with plasticizer has a lower </a:t>
            </a:r>
            <a:r>
              <a:rPr lang="en-US" sz="2400" dirty="0" err="1" smtClean="0"/>
              <a:t>T</a:t>
            </a:r>
            <a:r>
              <a:rPr lang="en-US" sz="2400" baseline="-25000" dirty="0" err="1" smtClean="0"/>
              <a:t>g</a:t>
            </a:r>
            <a:r>
              <a:rPr lang="en-US" sz="2400" dirty="0" smtClean="0"/>
              <a:t> because of the flexibility offered by the plasticizer</a:t>
            </a:r>
          </a:p>
          <a:p>
            <a:pPr algn="just">
              <a:lnSpc>
                <a:spcPct val="150000"/>
              </a:lnSpc>
            </a:pPr>
            <a:r>
              <a:rPr lang="en-US" sz="2400" dirty="0" smtClean="0"/>
              <a:t>PVC has a </a:t>
            </a:r>
            <a:r>
              <a:rPr lang="en-US" sz="2400" dirty="0" err="1" smtClean="0"/>
              <a:t>T</a:t>
            </a:r>
            <a:r>
              <a:rPr lang="en-US" sz="2400" baseline="-25000" dirty="0" err="1" smtClean="0"/>
              <a:t>g</a:t>
            </a:r>
            <a:r>
              <a:rPr lang="en-US" sz="2400" baseline="-25000" dirty="0" smtClean="0"/>
              <a:t> </a:t>
            </a:r>
            <a:r>
              <a:rPr lang="en-US" sz="2400" dirty="0" smtClean="0"/>
              <a:t>of 80</a:t>
            </a:r>
            <a:r>
              <a:rPr lang="en-US" sz="2400" baseline="30000" dirty="0" smtClean="0"/>
              <a:t>0</a:t>
            </a:r>
            <a:r>
              <a:rPr lang="en-US" sz="2400" dirty="0" smtClean="0"/>
              <a:t>C and addition of </a:t>
            </a:r>
            <a:r>
              <a:rPr lang="en-US" sz="2400" dirty="0" err="1" smtClean="0"/>
              <a:t>diisooctyl</a:t>
            </a:r>
            <a:r>
              <a:rPr lang="en-US" sz="2400" dirty="0" smtClean="0"/>
              <a:t> phthalate (a plasticizer) reduces the </a:t>
            </a:r>
            <a:r>
              <a:rPr lang="en-US" sz="2400" dirty="0" err="1" smtClean="0"/>
              <a:t>T</a:t>
            </a:r>
            <a:r>
              <a:rPr lang="en-US" sz="2400" baseline="-25000" dirty="0" err="1" smtClean="0"/>
              <a:t>g</a:t>
            </a:r>
            <a:r>
              <a:rPr lang="en-US" sz="2400" baseline="-25000" dirty="0" smtClean="0"/>
              <a:t> </a:t>
            </a:r>
            <a:r>
              <a:rPr lang="en-US" sz="2400" dirty="0" smtClean="0"/>
              <a:t>to 20</a:t>
            </a:r>
            <a:r>
              <a:rPr lang="en-US" sz="2400" baseline="30000" dirty="0" smtClean="0"/>
              <a:t>0</a:t>
            </a:r>
            <a:r>
              <a:rPr lang="en-US" sz="2400" dirty="0" smtClean="0"/>
              <a:t>C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95300" y="228600"/>
            <a:ext cx="8915400" cy="639762"/>
          </a:xfrm>
        </p:spPr>
        <p:txBody>
          <a:bodyPr/>
          <a:lstStyle/>
          <a:p>
            <a:r>
              <a:rPr lang="en-US" sz="3200" b="1" dirty="0" smtClean="0">
                <a:solidFill>
                  <a:srgbClr val="00B0F0"/>
                </a:solidFill>
              </a:rPr>
              <a:t>Factors affecting Glass Transition Temperature</a:t>
            </a:r>
            <a:endParaRPr lang="en-US" sz="32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9883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4800" y="1143000"/>
            <a:ext cx="8915400" cy="4525963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Effect of side group</a:t>
            </a:r>
          </a:p>
          <a:p>
            <a:pPr lvl="0" algn="just">
              <a:lnSpc>
                <a:spcPct val="150000"/>
              </a:lnSpc>
            </a:pPr>
            <a:r>
              <a:rPr lang="en-US" sz="2400" dirty="0" smtClean="0"/>
              <a:t>Poly [</a:t>
            </a:r>
            <a:r>
              <a:rPr lang="en-US" sz="2400" dirty="0" smtClean="0">
                <a:sym typeface="Symbol"/>
              </a:rPr>
              <a:t></a:t>
            </a:r>
            <a:r>
              <a:rPr lang="en-US" sz="2400" dirty="0" smtClean="0"/>
              <a:t>- methyl styrene] has higher </a:t>
            </a:r>
            <a:r>
              <a:rPr lang="en-US" sz="2400" dirty="0" err="1" smtClean="0"/>
              <a:t>T</a:t>
            </a:r>
            <a:r>
              <a:rPr lang="en-US" sz="2400" baseline="-25000" dirty="0" err="1" smtClean="0"/>
              <a:t>g</a:t>
            </a:r>
            <a:r>
              <a:rPr lang="en-US" sz="2400" dirty="0" smtClean="0"/>
              <a:t> value while polystyrene has lower </a:t>
            </a:r>
            <a:r>
              <a:rPr lang="en-US" sz="2400" dirty="0" err="1" smtClean="0"/>
              <a:t>T</a:t>
            </a:r>
            <a:r>
              <a:rPr lang="en-US" sz="2400" baseline="-25000" dirty="0" err="1" smtClean="0"/>
              <a:t>g</a:t>
            </a:r>
            <a:r>
              <a:rPr lang="en-US" sz="2400" dirty="0" smtClean="0"/>
              <a:t> value, is due to the presence of effective methyl side group which </a:t>
            </a:r>
            <a:r>
              <a:rPr lang="en-US" sz="2400" dirty="0" smtClean="0">
                <a:solidFill>
                  <a:srgbClr val="FFC000"/>
                </a:solidFill>
              </a:rPr>
              <a:t>hinders the free rotation about carbon-carbon bond</a:t>
            </a:r>
            <a:r>
              <a:rPr lang="en-US" sz="2400" dirty="0" smtClean="0"/>
              <a:t> of chain back bone, and restricts the chain mobility, thereby 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increase </a:t>
            </a:r>
            <a:r>
              <a:rPr lang="en-US" sz="2400" dirty="0" err="1" smtClean="0">
                <a:solidFill>
                  <a:schemeClr val="accent6">
                    <a:lumMod val="75000"/>
                  </a:schemeClr>
                </a:solidFill>
              </a:rPr>
              <a:t>T</a:t>
            </a:r>
            <a:r>
              <a:rPr lang="en-US" sz="2400" baseline="-25000" dirty="0" err="1" smtClean="0">
                <a:solidFill>
                  <a:schemeClr val="accent6">
                    <a:lumMod val="75000"/>
                  </a:schemeClr>
                </a:solidFill>
              </a:rPr>
              <a:t>g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400" dirty="0" smtClean="0"/>
              <a:t>value</a:t>
            </a:r>
          </a:p>
          <a:p>
            <a:endParaRPr lang="en-US" sz="2400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95300" y="253536"/>
            <a:ext cx="8915400" cy="813264"/>
          </a:xfrm>
        </p:spPr>
        <p:txBody>
          <a:bodyPr/>
          <a:lstStyle/>
          <a:p>
            <a:r>
              <a:rPr lang="en-US" sz="3200" b="1" dirty="0" smtClean="0">
                <a:solidFill>
                  <a:srgbClr val="00B0F0"/>
                </a:solidFill>
              </a:rPr>
              <a:t>Factors affecting </a:t>
            </a:r>
            <a:r>
              <a:rPr lang="en-US" sz="3200" b="1" dirty="0" err="1" smtClean="0">
                <a:solidFill>
                  <a:srgbClr val="00B0F0"/>
                </a:solidFill>
              </a:rPr>
              <a:t>T</a:t>
            </a:r>
            <a:r>
              <a:rPr lang="en-US" sz="3200" b="1" baseline="-25000" dirty="0" err="1" smtClean="0">
                <a:solidFill>
                  <a:srgbClr val="00B0F0"/>
                </a:solidFill>
              </a:rPr>
              <a:t>g</a:t>
            </a:r>
            <a:r>
              <a:rPr lang="en-US" sz="3200" b="1" dirty="0" smtClean="0">
                <a:solidFill>
                  <a:srgbClr val="00B0F0"/>
                </a:solidFill>
              </a:rPr>
              <a:t> </a:t>
            </a:r>
            <a:endParaRPr lang="en-US" sz="32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2091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95400"/>
            <a:ext cx="8915400" cy="4525963"/>
          </a:xfrm>
        </p:spPr>
        <p:txBody>
          <a:bodyPr/>
          <a:lstStyle/>
          <a:p>
            <a:pPr algn="just"/>
            <a:r>
              <a:rPr lang="en-US" sz="2400" dirty="0" smtClean="0"/>
              <a:t>Polymers with electrostatic attraction (such as hydrogen bonds) between the polymer molecules offer resistance to molecular rotation and hence have a high </a:t>
            </a:r>
            <a:r>
              <a:rPr lang="en-US" sz="2400" dirty="0" err="1" smtClean="0"/>
              <a:t>T</a:t>
            </a:r>
            <a:r>
              <a:rPr lang="en-US" sz="2400" baseline="-25000" dirty="0" err="1" smtClean="0"/>
              <a:t>g</a:t>
            </a:r>
            <a:endParaRPr lang="en-US" sz="24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95300" y="228600"/>
            <a:ext cx="8915400" cy="639762"/>
          </a:xfrm>
        </p:spPr>
        <p:txBody>
          <a:bodyPr/>
          <a:lstStyle/>
          <a:p>
            <a:r>
              <a:rPr lang="en-US" sz="3200" b="1" dirty="0" smtClean="0">
                <a:solidFill>
                  <a:srgbClr val="00B0F0"/>
                </a:solidFill>
              </a:rPr>
              <a:t>Factors affecting </a:t>
            </a:r>
            <a:r>
              <a:rPr lang="en-US" sz="3200" b="1" dirty="0" err="1" smtClean="0">
                <a:solidFill>
                  <a:srgbClr val="00B0F0"/>
                </a:solidFill>
              </a:rPr>
              <a:t>T</a:t>
            </a:r>
            <a:r>
              <a:rPr lang="en-US" sz="3200" b="1" baseline="-25000" dirty="0" err="1" smtClean="0">
                <a:solidFill>
                  <a:srgbClr val="00B0F0"/>
                </a:solidFill>
              </a:rPr>
              <a:t>g</a:t>
            </a:r>
            <a:endParaRPr lang="en-US" sz="3200" b="1" baseline="-25000" dirty="0">
              <a:solidFill>
                <a:srgbClr val="00B0F0"/>
              </a:solidFill>
            </a:endParaRPr>
          </a:p>
        </p:txBody>
      </p:sp>
      <p:sp>
        <p:nvSpPr>
          <p:cNvPr id="656386" name="AutoShape 2" descr="https://encrypted-tbn2.gstatic.com/images?q=tbn:ANd9GcSSMB2lXRdtVc0iXuF7rUVhYif3Lfz6JhuSWi5H-TuexF5F9M2X8Q_ZKejI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56390" name="Picture 6" descr="http://www.anticopumps.co.in/blog/wp-content/uploads/2010/05/PP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2895600"/>
            <a:ext cx="2952063" cy="2133600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1752600" y="51054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Tg</a:t>
            </a:r>
            <a:r>
              <a:rPr lang="en-US" dirty="0" smtClean="0"/>
              <a:t> = - 18</a:t>
            </a:r>
            <a:r>
              <a:rPr lang="en-US" baseline="30000" dirty="0" smtClean="0"/>
              <a:t> 0</a:t>
            </a:r>
            <a:r>
              <a:rPr lang="en-US" dirty="0" smtClean="0"/>
              <a:t>C</a:t>
            </a:r>
            <a:endParaRPr lang="en-US" dirty="0"/>
          </a:p>
        </p:txBody>
      </p:sp>
      <p:pic>
        <p:nvPicPr>
          <p:cNvPr id="656392" name="Picture 8" descr="http://www.transtutors.com/Uploadfile/CMS_Images/19001_image01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29200" y="2895599"/>
            <a:ext cx="3867150" cy="2133601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6019800" y="5269468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Tg</a:t>
            </a:r>
            <a:r>
              <a:rPr lang="en-US" dirty="0" smtClean="0"/>
              <a:t> =  57</a:t>
            </a:r>
            <a:r>
              <a:rPr lang="en-US" baseline="30000" dirty="0" smtClean="0"/>
              <a:t> 0</a:t>
            </a:r>
            <a:r>
              <a:rPr lang="en-US" dirty="0" smtClean="0"/>
              <a:t>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121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00B0F0"/>
                </a:solidFill>
              </a:rPr>
              <a:t>Factors affecting </a:t>
            </a:r>
            <a:r>
              <a:rPr lang="en-US" sz="3200" b="1" dirty="0" err="1" smtClean="0">
                <a:solidFill>
                  <a:srgbClr val="00B0F0"/>
                </a:solidFill>
              </a:rPr>
              <a:t>T</a:t>
            </a:r>
            <a:r>
              <a:rPr lang="en-US" sz="3200" b="1" baseline="-25000" dirty="0" err="1" smtClean="0">
                <a:solidFill>
                  <a:srgbClr val="00B0F0"/>
                </a:solidFill>
              </a:rPr>
              <a:t>g</a:t>
            </a:r>
            <a:r>
              <a:rPr lang="en-US" sz="3200" b="1" dirty="0" smtClean="0">
                <a:solidFill>
                  <a:srgbClr val="00B0F0"/>
                </a:solidFill>
              </a:rPr>
              <a:t> </a:t>
            </a:r>
            <a:endParaRPr lang="en-US" sz="3200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90600"/>
            <a:ext cx="9220200" cy="5333999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Intermolecular forces</a:t>
            </a:r>
          </a:p>
          <a:p>
            <a:pPr algn="just">
              <a:lnSpc>
                <a:spcPct val="150000"/>
              </a:lnSpc>
            </a:pPr>
            <a:r>
              <a:rPr lang="en-US" sz="2400" dirty="0" smtClean="0"/>
              <a:t>Presence of large number of polar groups in the molecular chain lead to </a:t>
            </a:r>
            <a:r>
              <a:rPr lang="en-US" sz="2400" dirty="0" smtClean="0">
                <a:solidFill>
                  <a:srgbClr val="FFC000"/>
                </a:solidFill>
              </a:rPr>
              <a:t>strong intermolecular cohesive forces </a:t>
            </a:r>
            <a:r>
              <a:rPr lang="en-US" sz="2400" dirty="0" smtClean="0"/>
              <a:t>which </a:t>
            </a:r>
            <a:r>
              <a:rPr lang="en-US" sz="2400" dirty="0" smtClean="0">
                <a:solidFill>
                  <a:srgbClr val="00B0F0"/>
                </a:solidFill>
              </a:rPr>
              <a:t>restrict the molecular mobility </a:t>
            </a:r>
            <a:r>
              <a:rPr lang="en-US" sz="2400" dirty="0" smtClean="0"/>
              <a:t>leading to an increase in T</a:t>
            </a:r>
            <a:r>
              <a:rPr lang="en-US" sz="2400" baseline="-25000" dirty="0" smtClean="0"/>
              <a:t>g</a:t>
            </a:r>
          </a:p>
          <a:p>
            <a:pPr algn="just">
              <a:lnSpc>
                <a:spcPct val="150000"/>
              </a:lnSpc>
            </a:pPr>
            <a:endParaRPr lang="en-US" sz="2400" b="1" dirty="0" smtClean="0">
              <a:solidFill>
                <a:srgbClr val="FFC000"/>
              </a:solidFill>
            </a:endParaRPr>
          </a:p>
          <a:p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Effect of Plasticizer:</a:t>
            </a:r>
          </a:p>
          <a:p>
            <a:r>
              <a:rPr lang="en-US" sz="2400" dirty="0" smtClean="0"/>
              <a:t>Plasticizer is the molecule that increase </a:t>
            </a:r>
            <a:r>
              <a:rPr lang="en-US" sz="2400" dirty="0"/>
              <a:t>the plasticity or fluidity of a </a:t>
            </a:r>
            <a:r>
              <a:rPr lang="en-US" sz="2400" dirty="0" smtClean="0"/>
              <a:t>material</a:t>
            </a:r>
            <a:endParaRPr lang="en-US" sz="2400" dirty="0"/>
          </a:p>
          <a:p>
            <a:r>
              <a:rPr lang="en-US" sz="2400" dirty="0" smtClean="0"/>
              <a:t>Addition </a:t>
            </a:r>
            <a:r>
              <a:rPr lang="en-US" sz="2400" dirty="0"/>
              <a:t>of plasticizers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reduces the T</a:t>
            </a:r>
            <a:r>
              <a:rPr lang="en-US" sz="2400" baseline="-25000" dirty="0">
                <a:solidFill>
                  <a:schemeClr val="accent6">
                    <a:lumMod val="75000"/>
                  </a:schemeClr>
                </a:solidFill>
              </a:rPr>
              <a:t>g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400" dirty="0" smtClean="0"/>
              <a:t>value</a:t>
            </a:r>
            <a:endParaRPr lang="en-US" sz="2400" dirty="0"/>
          </a:p>
          <a:p>
            <a:endParaRPr lang="en-US" sz="2400" dirty="0"/>
          </a:p>
          <a:p>
            <a:pPr>
              <a:buNone/>
            </a:pPr>
            <a:r>
              <a:rPr lang="en-US" sz="2400" dirty="0" err="1"/>
              <a:t>Eg</a:t>
            </a:r>
            <a:r>
              <a:rPr lang="en-US" sz="2400" dirty="0"/>
              <a:t>: </a:t>
            </a:r>
            <a:r>
              <a:rPr lang="en-US" sz="2400" dirty="0" err="1"/>
              <a:t>Diisooctyl</a:t>
            </a:r>
            <a:r>
              <a:rPr lang="en-US" sz="2400" dirty="0"/>
              <a:t> phthalate, which is added to PVC reduces its </a:t>
            </a:r>
            <a:r>
              <a:rPr lang="en-US" sz="2400" dirty="0" smtClean="0"/>
              <a:t>T</a:t>
            </a:r>
            <a:r>
              <a:rPr lang="en-US" sz="2400" baseline="-25000" dirty="0" smtClean="0"/>
              <a:t>g </a:t>
            </a:r>
            <a:r>
              <a:rPr lang="en-US" sz="2400" dirty="0" smtClean="0"/>
              <a:t>(from 80°C to 20</a:t>
            </a:r>
            <a:r>
              <a:rPr lang="en-US" sz="2400" dirty="0"/>
              <a:t>°</a:t>
            </a:r>
            <a:r>
              <a:rPr lang="en-US" sz="2400" dirty="0" smtClean="0"/>
              <a:t>C)</a:t>
            </a:r>
            <a:endParaRPr lang="en-US" sz="2400" baseline="30000" dirty="0"/>
          </a:p>
          <a:p>
            <a:endParaRPr lang="en-US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3033683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AutoShape 6" descr="http://upload.wikimedia.org/wikipedia/commons/e/e9/Ethene_structural.svg"/>
          <p:cNvSpPr>
            <a:spLocks noChangeAspect="1" noChangeArrowheads="1"/>
          </p:cNvSpPr>
          <p:nvPr/>
        </p:nvSpPr>
        <p:spPr bwMode="auto">
          <a:xfrm>
            <a:off x="155575" y="-914400"/>
            <a:ext cx="2028825" cy="19050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6" name="AutoShape 8" descr="http://upload.wikimedia.org/wikipedia/commons/e/e9/Ethene_structural.svg"/>
          <p:cNvSpPr>
            <a:spLocks noChangeAspect="1" noChangeArrowheads="1"/>
          </p:cNvSpPr>
          <p:nvPr/>
        </p:nvSpPr>
        <p:spPr bwMode="auto">
          <a:xfrm>
            <a:off x="155575" y="-914400"/>
            <a:ext cx="2028825" cy="19050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8" name="AutoShape 10" descr="http://upload.wikimedia.org/wikipedia/commons/e/e9/Ethene_structural.svg"/>
          <p:cNvSpPr>
            <a:spLocks noChangeAspect="1" noChangeArrowheads="1"/>
          </p:cNvSpPr>
          <p:nvPr/>
        </p:nvSpPr>
        <p:spPr bwMode="auto">
          <a:xfrm>
            <a:off x="155575" y="-914400"/>
            <a:ext cx="2028825" cy="19050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81000" y="762854"/>
            <a:ext cx="9296400" cy="6617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schemeClr val="accent6">
                    <a:lumMod val="75000"/>
                  </a:schemeClr>
                </a:solidFill>
              </a:rPr>
              <a:t>Bulk Polymerization</a:t>
            </a:r>
            <a:r>
              <a:rPr lang="en-US" sz="2200" dirty="0" smtClean="0">
                <a:solidFill>
                  <a:schemeClr val="accent6">
                    <a:lumMod val="75000"/>
                  </a:schemeClr>
                </a:solidFill>
              </a:rPr>
              <a:t>:</a:t>
            </a:r>
          </a:p>
          <a:p>
            <a:pPr marL="693738" lvl="1" indent="-236538">
              <a:buFont typeface="Arial" pitchFamily="34" charset="0"/>
              <a:buChar char="•"/>
            </a:pPr>
            <a:r>
              <a:rPr lang="en-US" sz="2200" dirty="0" smtClean="0">
                <a:sym typeface="Wingdings"/>
              </a:rPr>
              <a:t>Simple equipment required, Viscosity increases, difficult to control heat generation</a:t>
            </a:r>
          </a:p>
          <a:p>
            <a:r>
              <a:rPr lang="en-US" sz="2200" b="1" dirty="0" smtClean="0">
                <a:solidFill>
                  <a:schemeClr val="accent6">
                    <a:lumMod val="75000"/>
                  </a:schemeClr>
                </a:solidFill>
              </a:rPr>
              <a:t>Solution polymerization</a:t>
            </a:r>
            <a:r>
              <a:rPr lang="en-US" sz="2200" dirty="0" smtClean="0">
                <a:solidFill>
                  <a:schemeClr val="accent6">
                    <a:lumMod val="75000"/>
                  </a:schemeClr>
                </a:solidFill>
              </a:rPr>
              <a:t>:</a:t>
            </a:r>
          </a:p>
          <a:p>
            <a:pPr marL="693738" lvl="1" indent="-236538">
              <a:buFont typeface="Arial" pitchFamily="34" charset="0"/>
              <a:buChar char="•"/>
            </a:pPr>
            <a:r>
              <a:rPr lang="en-US" sz="2200" dirty="0" smtClean="0">
                <a:sym typeface="Wingdings"/>
              </a:rPr>
              <a:t>Reaction can be controlled, expensive, large quantities of solvents are required</a:t>
            </a:r>
          </a:p>
          <a:p>
            <a:r>
              <a:rPr lang="en-US" sz="2200" b="1" dirty="0" smtClean="0">
                <a:solidFill>
                  <a:schemeClr val="accent6">
                    <a:lumMod val="75000"/>
                  </a:schemeClr>
                </a:solidFill>
              </a:rPr>
              <a:t>Suspension polymerization</a:t>
            </a:r>
            <a:r>
              <a:rPr lang="en-US" sz="2200" dirty="0" smtClean="0">
                <a:solidFill>
                  <a:schemeClr val="accent6">
                    <a:lumMod val="75000"/>
                  </a:schemeClr>
                </a:solidFill>
              </a:rPr>
              <a:t>:</a:t>
            </a:r>
          </a:p>
          <a:p>
            <a:pPr marL="693738" lvl="1" indent="-236538">
              <a:buFont typeface="Arial" pitchFamily="34" charset="0"/>
              <a:buChar char="•"/>
            </a:pPr>
            <a:r>
              <a:rPr lang="en-US" sz="2200" dirty="0" smtClean="0">
                <a:sym typeface="Wingdings"/>
              </a:rPr>
              <a:t>Very cheap, product isolation easy, useful for water-insoluble monomers, polymer size cannot be controlled</a:t>
            </a:r>
          </a:p>
          <a:p>
            <a:pPr marL="236538" indent="-236538"/>
            <a:r>
              <a:rPr lang="en-US" sz="2200" dirty="0">
                <a:solidFill>
                  <a:schemeClr val="accent6">
                    <a:lumMod val="75000"/>
                  </a:schemeClr>
                </a:solidFill>
              </a:rPr>
              <a:t>Emulsion polymerization</a:t>
            </a:r>
          </a:p>
          <a:p>
            <a:pPr marL="693738" lvl="1" indent="-236538">
              <a:buFont typeface="Arial" pitchFamily="34" charset="0"/>
              <a:buChar char="•"/>
            </a:pPr>
            <a:r>
              <a:rPr lang="en-US" sz="2200" dirty="0">
                <a:sym typeface="Wingdings"/>
              </a:rPr>
              <a:t>Product isolation easy, useful for water-insoluble monomers, polymer size can be </a:t>
            </a:r>
            <a:r>
              <a:rPr lang="en-US" sz="2200" dirty="0" smtClean="0">
                <a:sym typeface="Wingdings"/>
              </a:rPr>
              <a:t>controlled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200" dirty="0" err="1" smtClean="0"/>
              <a:t>T</a:t>
            </a:r>
            <a:r>
              <a:rPr lang="en-US" sz="2200" baseline="-25000" dirty="0" err="1" smtClean="0"/>
              <a:t>g</a:t>
            </a:r>
            <a:r>
              <a:rPr lang="en-US" sz="2200" dirty="0" smtClean="0"/>
              <a:t>: Temperature</a:t>
            </a:r>
            <a:r>
              <a:rPr lang="en-US" sz="2200" dirty="0"/>
              <a:t>, below which a polymer is </a:t>
            </a:r>
            <a:r>
              <a:rPr lang="en-US" sz="2200" dirty="0">
                <a:solidFill>
                  <a:schemeClr val="accent6">
                    <a:lumMod val="75000"/>
                  </a:schemeClr>
                </a:solidFill>
              </a:rPr>
              <a:t>hard </a:t>
            </a:r>
            <a:r>
              <a:rPr lang="en-US" sz="2200" dirty="0"/>
              <a:t>and above which it is </a:t>
            </a:r>
            <a:r>
              <a:rPr lang="en-US" sz="2200" dirty="0">
                <a:solidFill>
                  <a:schemeClr val="accent6">
                    <a:lumMod val="75000"/>
                  </a:schemeClr>
                </a:solidFill>
              </a:rPr>
              <a:t>soft and </a:t>
            </a:r>
            <a:r>
              <a:rPr lang="en-US" sz="2200" dirty="0" smtClean="0">
                <a:solidFill>
                  <a:schemeClr val="accent6">
                    <a:lumMod val="75000"/>
                  </a:schemeClr>
                </a:solidFill>
              </a:rPr>
              <a:t>flexible</a:t>
            </a:r>
            <a:endParaRPr lang="en-US" sz="22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2200" dirty="0" smtClean="0"/>
              <a:t>Factors </a:t>
            </a:r>
            <a:r>
              <a:rPr lang="en-US" sz="2200" dirty="0"/>
              <a:t>effecting </a:t>
            </a:r>
            <a:r>
              <a:rPr lang="en-US" sz="2200" dirty="0" err="1" smtClean="0"/>
              <a:t>T</a:t>
            </a:r>
            <a:r>
              <a:rPr lang="en-US" sz="2200" baseline="-25000" dirty="0" err="1" smtClean="0"/>
              <a:t>g</a:t>
            </a:r>
            <a:r>
              <a:rPr lang="en-US" sz="2200" dirty="0" smtClean="0"/>
              <a:t> : Crystallinity</a:t>
            </a:r>
            <a:r>
              <a:rPr lang="en-US" sz="2200" dirty="0"/>
              <a:t>, Molecular weight, Effect of side group, Intermolecular forces, Presence of plasticizers</a:t>
            </a:r>
            <a:r>
              <a:rPr lang="en-US" sz="2200"/>
              <a:t>, </a:t>
            </a:r>
            <a:r>
              <a:rPr lang="en-US" sz="2200" smtClean="0"/>
              <a:t>Stereo regularity</a:t>
            </a:r>
            <a:endParaRPr lang="en-US" sz="2200" dirty="0"/>
          </a:p>
          <a:p>
            <a:pPr marL="693738" lvl="1" indent="-236538">
              <a:buFont typeface="Arial" pitchFamily="34" charset="0"/>
              <a:buChar char="•"/>
            </a:pPr>
            <a:endParaRPr lang="en-US" sz="2400" dirty="0">
              <a:sym typeface="Wingdings"/>
            </a:endParaRPr>
          </a:p>
          <a:p>
            <a:pPr marL="693738" lvl="1" indent="-236538">
              <a:buFont typeface="Arial" pitchFamily="34" charset="0"/>
              <a:buChar char="•"/>
            </a:pPr>
            <a:endParaRPr lang="en-US" sz="2400" dirty="0" smtClean="0">
              <a:sym typeface="Wingdings"/>
            </a:endParaRPr>
          </a:p>
          <a:p>
            <a:pPr marL="693738" lvl="1" indent="-236538"/>
            <a:endParaRPr lang="en-US" sz="2400" dirty="0" smtClean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04092" y="152400"/>
            <a:ext cx="8915400" cy="639762"/>
          </a:xfrm>
        </p:spPr>
        <p:txBody>
          <a:bodyPr/>
          <a:lstStyle/>
          <a:p>
            <a:r>
              <a:rPr lang="en-US" sz="3200" b="1" dirty="0" smtClean="0">
                <a:solidFill>
                  <a:srgbClr val="00B0F0"/>
                </a:solidFill>
              </a:rPr>
              <a:t>Summary</a:t>
            </a:r>
            <a:endParaRPr lang="en-US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7053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22238"/>
            <a:ext cx="8915400" cy="563562"/>
          </a:xfrm>
        </p:spPr>
        <p:txBody>
          <a:bodyPr/>
          <a:lstStyle/>
          <a:p>
            <a:r>
              <a:rPr lang="en-US" sz="3200" b="1" dirty="0" smtClean="0">
                <a:solidFill>
                  <a:srgbClr val="00B0F0"/>
                </a:solidFill>
              </a:rPr>
              <a:t>Bulk polymerization</a:t>
            </a:r>
            <a:endParaRPr lang="en-US" sz="3200" b="1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2738" y="914400"/>
            <a:ext cx="9525000" cy="2971800"/>
          </a:xfrm>
        </p:spPr>
        <p:txBody>
          <a:bodyPr/>
          <a:lstStyle/>
          <a:p>
            <a:r>
              <a:rPr lang="en-US" sz="2400" dirty="0" smtClean="0"/>
              <a:t>Used for liquid monomers,  Initiators are dissolved in the liquid monomers and form a homogeneous phase </a:t>
            </a:r>
          </a:p>
          <a:p>
            <a:r>
              <a:rPr lang="en-US" sz="2400" dirty="0" smtClean="0"/>
              <a:t>Heating or exposing to the sunlight initiates the polymerization reaction</a:t>
            </a:r>
          </a:p>
          <a:p>
            <a:r>
              <a:rPr lang="en-US" sz="2400" dirty="0" smtClean="0"/>
              <a:t>Reaction is </a:t>
            </a:r>
            <a:r>
              <a:rPr lang="en-US" sz="2400" dirty="0" smtClean="0">
                <a:solidFill>
                  <a:srgbClr val="FF0000"/>
                </a:solidFill>
              </a:rPr>
              <a:t>exothermic </a:t>
            </a:r>
            <a:r>
              <a:rPr lang="en-US" sz="2400" dirty="0" smtClean="0"/>
              <a:t>and viscosity of medium increases as the reaction proceeds</a:t>
            </a:r>
          </a:p>
          <a:p>
            <a:r>
              <a:rPr lang="en-US" sz="2400" dirty="0" smtClean="0"/>
              <a:t>Reaction mixture is </a:t>
            </a:r>
            <a:r>
              <a:rPr lang="en-US" sz="2400" dirty="0" smtClean="0">
                <a:solidFill>
                  <a:srgbClr val="FF0000"/>
                </a:solidFill>
              </a:rPr>
              <a:t>stirred </a:t>
            </a:r>
            <a:r>
              <a:rPr lang="en-US" sz="2400" dirty="0" smtClean="0"/>
              <a:t>constantly to disperse the heat liberated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8800" y="3733800"/>
            <a:ext cx="6027143" cy="2971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769881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944562"/>
          </a:xfrm>
        </p:spPr>
        <p:txBody>
          <a:bodyPr/>
          <a:lstStyle/>
          <a:p>
            <a:r>
              <a:rPr lang="en-US" sz="3200" b="1" dirty="0" smtClean="0">
                <a:solidFill>
                  <a:srgbClr val="00B0F0"/>
                </a:solidFill>
              </a:rPr>
              <a:t>Bulk polymerization</a:t>
            </a:r>
            <a:endParaRPr lang="en-US" sz="32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Advantages:</a:t>
            </a:r>
          </a:p>
          <a:p>
            <a:r>
              <a:rPr lang="en-US" sz="2400" dirty="0" smtClean="0"/>
              <a:t>Method is simple, products don’t require purification or isolation.</a:t>
            </a:r>
          </a:p>
          <a:p>
            <a:r>
              <a:rPr lang="en-US" sz="2400" dirty="0" smtClean="0"/>
              <a:t>Products have high optical clarity, The purity of the products is high</a:t>
            </a:r>
          </a:p>
          <a:p>
            <a:pPr>
              <a:buNone/>
            </a:pP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Disadvantages: </a:t>
            </a:r>
          </a:p>
          <a:p>
            <a:r>
              <a:rPr lang="en-US" sz="2400" dirty="0" smtClean="0"/>
              <a:t> Agitation becomes difficult due to viscosity build up</a:t>
            </a:r>
          </a:p>
          <a:p>
            <a:r>
              <a:rPr lang="en-US" sz="2400" dirty="0" smtClean="0"/>
              <a:t>Heat control is more difficult </a:t>
            </a:r>
          </a:p>
          <a:p>
            <a:pPr algn="just">
              <a:buNone/>
            </a:pP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Applications: </a:t>
            </a:r>
            <a:r>
              <a:rPr lang="en-US" sz="2400" dirty="0" smtClean="0"/>
              <a:t>Method is used for making polymers such as PVC, PMMA, and PS etc.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92347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152400"/>
            <a:ext cx="8915400" cy="563562"/>
          </a:xfrm>
        </p:spPr>
        <p:txBody>
          <a:bodyPr/>
          <a:lstStyle/>
          <a:p>
            <a:r>
              <a:rPr lang="en-US" sz="3200" b="1" dirty="0" smtClean="0">
                <a:solidFill>
                  <a:srgbClr val="00B0F0"/>
                </a:solidFill>
              </a:rPr>
              <a:t>Solution polymerization</a:t>
            </a:r>
            <a:endParaRPr lang="en-US" sz="3200" b="1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85800"/>
            <a:ext cx="9677400" cy="5943600"/>
          </a:xfrm>
        </p:spPr>
        <p:txBody>
          <a:bodyPr/>
          <a:lstStyle/>
          <a:p>
            <a:r>
              <a:rPr lang="en-US" sz="2400" dirty="0" smtClean="0"/>
              <a:t>Polymerization occurs in homogenous system</a:t>
            </a:r>
          </a:p>
          <a:p>
            <a:r>
              <a:rPr lang="en-US" sz="2400" dirty="0" smtClean="0"/>
              <a:t>Monomers &amp; initiators dissolved in a 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suitable inert solvent </a:t>
            </a:r>
            <a:r>
              <a:rPr lang="en-US" sz="2400" dirty="0" smtClean="0"/>
              <a:t>and stirred</a:t>
            </a:r>
          </a:p>
          <a:p>
            <a:r>
              <a:rPr lang="en-US" sz="2400" dirty="0" smtClean="0"/>
              <a:t>Inert solvent reduces the viscosity build up during the reaction progress &amp; facilitates heat &amp; mass transfer</a:t>
            </a:r>
          </a:p>
          <a:p>
            <a:r>
              <a:rPr lang="en-US" sz="2400" dirty="0" smtClean="0"/>
              <a:t>In this method the obtained polymer can be easily separated from the solvent by evaporating the solution or it can be directly used for coating &amp; adhesive purposes</a:t>
            </a:r>
          </a:p>
          <a:p>
            <a:pPr>
              <a:buNone/>
            </a:pPr>
            <a:endParaRPr lang="en-US" sz="2400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0" y="3581399"/>
            <a:ext cx="6096000" cy="30430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993175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639762"/>
          </a:xfrm>
        </p:spPr>
        <p:txBody>
          <a:bodyPr/>
          <a:lstStyle/>
          <a:p>
            <a:r>
              <a:rPr lang="en-US" sz="3200" b="1" dirty="0" smtClean="0">
                <a:solidFill>
                  <a:srgbClr val="00B0F0"/>
                </a:solidFill>
              </a:rPr>
              <a:t>Solution polymerization</a:t>
            </a:r>
            <a:endParaRPr lang="en-US" sz="32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2971800"/>
            <a:ext cx="8915400" cy="3352800"/>
          </a:xfrm>
        </p:spPr>
        <p:txBody>
          <a:bodyPr/>
          <a:lstStyle/>
          <a:p>
            <a:pPr>
              <a:buNone/>
            </a:pP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Advantages</a:t>
            </a:r>
          </a:p>
          <a:p>
            <a:r>
              <a:rPr lang="en-US" sz="2400" dirty="0" smtClean="0"/>
              <a:t>Viscosity produced in the reaction is negligible.</a:t>
            </a:r>
          </a:p>
          <a:p>
            <a:r>
              <a:rPr lang="en-US" sz="2400" dirty="0" smtClean="0"/>
              <a:t> Better heat transfer can be achieved.</a:t>
            </a:r>
          </a:p>
          <a:p>
            <a:r>
              <a:rPr lang="en-US" sz="2400" dirty="0" smtClean="0"/>
              <a:t> In solution face the polymer can be directly used as paintings, coating, &amp; adhesive purposes</a:t>
            </a:r>
          </a:p>
          <a:p>
            <a:r>
              <a:rPr lang="en-US" sz="2400" dirty="0" smtClean="0"/>
              <a:t> This method is used for preparation of polythene, </a:t>
            </a:r>
            <a:r>
              <a:rPr lang="en-US" sz="2400" dirty="0" err="1" smtClean="0"/>
              <a:t>pvc</a:t>
            </a:r>
            <a:r>
              <a:rPr lang="en-US" sz="2400" dirty="0" smtClean="0"/>
              <a:t>, </a:t>
            </a:r>
            <a:r>
              <a:rPr lang="en-US" sz="2400" dirty="0" err="1" smtClean="0"/>
              <a:t>polyacrylonitrile</a:t>
            </a:r>
            <a:r>
              <a:rPr lang="en-US" sz="2400" dirty="0" smtClean="0"/>
              <a:t>, etc</a:t>
            </a:r>
            <a:endParaRPr lang="en-US" sz="2400" dirty="0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1143000"/>
            <a:ext cx="5931242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334843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4638"/>
            <a:ext cx="8915400" cy="715962"/>
          </a:xfrm>
        </p:spPr>
        <p:txBody>
          <a:bodyPr/>
          <a:lstStyle/>
          <a:p>
            <a:r>
              <a:rPr lang="en-US" sz="3200" b="1" dirty="0" smtClean="0">
                <a:solidFill>
                  <a:srgbClr val="00B0F0"/>
                </a:solidFill>
              </a:rPr>
              <a:t>Suspension Polymerization</a:t>
            </a:r>
            <a:endParaRPr lang="en-US" sz="3200" b="1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90600"/>
            <a:ext cx="9601200" cy="5562600"/>
          </a:xfrm>
        </p:spPr>
        <p:txBody>
          <a:bodyPr/>
          <a:lstStyle/>
          <a:p>
            <a:r>
              <a:rPr lang="en-US" sz="2400" dirty="0" smtClean="0"/>
              <a:t>In this method water 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insoluble monomers </a:t>
            </a:r>
            <a:r>
              <a:rPr lang="en-US" sz="2400" dirty="0" smtClean="0"/>
              <a:t>are suspended in water as tiny droplets by continuously agitating (shaking).</a:t>
            </a:r>
          </a:p>
          <a:p>
            <a:r>
              <a:rPr lang="en-US" sz="2400" dirty="0" smtClean="0"/>
              <a:t>Initiators are soluble in monomers, monomers and initiator forms heterogeneous mixture with the water</a:t>
            </a:r>
          </a:p>
          <a:p>
            <a:r>
              <a:rPr lang="en-US" sz="2400" dirty="0" smtClean="0"/>
              <a:t>Polymerization is initiated by heating or exposing to radiation</a:t>
            </a:r>
          </a:p>
          <a:p>
            <a:r>
              <a:rPr lang="en-US" sz="2400" dirty="0" smtClean="0"/>
              <a:t>The polymerization takes place within the tiny droplets the polymer is</a:t>
            </a:r>
          </a:p>
          <a:p>
            <a:pPr>
              <a:buNone/>
            </a:pPr>
            <a:r>
              <a:rPr lang="en-US" sz="2400" dirty="0" smtClean="0"/>
              <a:t>     obtained as spherical pearls or beads hence it is also called as 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pearl</a:t>
            </a:r>
          </a:p>
          <a:p>
            <a:pPr>
              <a:buNone/>
            </a:pP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	polymerization methods</a:t>
            </a:r>
          </a:p>
          <a:p>
            <a:r>
              <a:rPr lang="en-US" sz="2400" dirty="0" smtClean="0"/>
              <a:t> Since the product is insoluble in water</a:t>
            </a:r>
          </a:p>
          <a:p>
            <a:r>
              <a:rPr lang="en-US" sz="2400" dirty="0" smtClean="0"/>
              <a:t>It can be easily separated just by filtration and the product needs no further purification.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06057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639762"/>
          </a:xfrm>
        </p:spPr>
        <p:txBody>
          <a:bodyPr/>
          <a:lstStyle/>
          <a:p>
            <a:r>
              <a:rPr lang="en-US" sz="3200" b="1" dirty="0" smtClean="0">
                <a:solidFill>
                  <a:srgbClr val="00B0F0"/>
                </a:solidFill>
              </a:rPr>
              <a:t>Suspension Polymerization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85800"/>
            <a:ext cx="9982200" cy="6172200"/>
          </a:xfrm>
        </p:spPr>
        <p:txBody>
          <a:bodyPr/>
          <a:lstStyle/>
          <a:p>
            <a:pPr>
              <a:buNone/>
            </a:pPr>
            <a:endParaRPr lang="en-US" sz="24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None/>
            </a:pPr>
            <a:endParaRPr lang="en-US" sz="24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None/>
            </a:pPr>
            <a:endParaRPr lang="en-US" sz="24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None/>
            </a:pPr>
            <a:endParaRPr lang="en-US" sz="24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None/>
            </a:pPr>
            <a:endParaRPr lang="en-US" sz="24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None/>
            </a:pPr>
            <a:endParaRPr lang="en-US" sz="24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Advantages:</a:t>
            </a:r>
          </a:p>
          <a:p>
            <a:r>
              <a:rPr lang="en-US" sz="2400" dirty="0" smtClean="0"/>
              <a:t> Viscosity build up is negligible</a:t>
            </a:r>
          </a:p>
          <a:p>
            <a:r>
              <a:rPr lang="en-US" sz="2400" dirty="0" smtClean="0"/>
              <a:t> Better heat transfer can be achieved</a:t>
            </a:r>
          </a:p>
          <a:p>
            <a:r>
              <a:rPr lang="en-US" sz="2400" dirty="0" smtClean="0"/>
              <a:t> High purity product is obtained</a:t>
            </a:r>
          </a:p>
          <a:p>
            <a:r>
              <a:rPr lang="en-US" sz="2400" dirty="0" smtClean="0"/>
              <a:t> Isolation of the product is easy and it does not require any purification</a:t>
            </a:r>
          </a:p>
          <a:p>
            <a:pPr>
              <a:buNone/>
            </a:pP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Uses: </a:t>
            </a:r>
            <a:r>
              <a:rPr lang="en-US" sz="2400" dirty="0" smtClean="0"/>
              <a:t>This method is used for preparing PVC, PVA (Polyvinyl acetate), styrene, </a:t>
            </a:r>
            <a:r>
              <a:rPr lang="en-US" sz="2400" dirty="0" err="1" smtClean="0"/>
              <a:t>divinyl</a:t>
            </a:r>
            <a:r>
              <a:rPr lang="en-US" sz="2400" dirty="0" smtClean="0"/>
              <a:t> benzene (ion exchanger)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95601" y="838200"/>
            <a:ext cx="4038600" cy="2629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579494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915400" cy="639762"/>
          </a:xfrm>
        </p:spPr>
        <p:txBody>
          <a:bodyPr/>
          <a:lstStyle/>
          <a:p>
            <a:r>
              <a:rPr lang="en-US" sz="3200" b="1" dirty="0" smtClean="0">
                <a:solidFill>
                  <a:srgbClr val="00B0F0"/>
                </a:solidFill>
              </a:rPr>
              <a:t>Emulsion Polymerization</a:t>
            </a:r>
            <a:endParaRPr lang="en-US" sz="3200" b="1" dirty="0">
              <a:solidFill>
                <a:srgbClr val="00B0F0"/>
              </a:solidFill>
            </a:endParaRPr>
          </a:p>
        </p:txBody>
      </p:sp>
      <p:sp>
        <p:nvSpPr>
          <p:cNvPr id="2056" name="AutoShape 8" descr="http://upload.wikimedia.org/wikipedia/commons/e/e9/Ethene_structural.svg"/>
          <p:cNvSpPr>
            <a:spLocks noChangeAspect="1" noChangeArrowheads="1"/>
          </p:cNvSpPr>
          <p:nvPr/>
        </p:nvSpPr>
        <p:spPr bwMode="auto">
          <a:xfrm>
            <a:off x="155575" y="-914400"/>
            <a:ext cx="2028825" cy="19050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8" name="AutoShape 10" descr="http://upload.wikimedia.org/wikipedia/commons/e/e9/Ethene_structural.svg"/>
          <p:cNvSpPr>
            <a:spLocks noChangeAspect="1" noChangeArrowheads="1"/>
          </p:cNvSpPr>
          <p:nvPr/>
        </p:nvSpPr>
        <p:spPr bwMode="auto">
          <a:xfrm>
            <a:off x="155575" y="-914400"/>
            <a:ext cx="2028825" cy="19050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4757" name="Picture 5" descr="http://www.gem-chem.net/soap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43200" y="2124075"/>
            <a:ext cx="3771900" cy="771525"/>
          </a:xfrm>
          <a:prstGeom prst="rect">
            <a:avLst/>
          </a:prstGeom>
          <a:noFill/>
        </p:spPr>
      </p:pic>
      <p:pic>
        <p:nvPicPr>
          <p:cNvPr id="74758" name="Picture 6" descr="http://www.gem-chem.net/emulsion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67000" y="3276600"/>
            <a:ext cx="4048125" cy="1352550"/>
          </a:xfrm>
          <a:prstGeom prst="rect">
            <a:avLst/>
          </a:prstGeom>
          <a:noFill/>
        </p:spPr>
      </p:pic>
      <p:sp>
        <p:nvSpPr>
          <p:cNvPr id="9" name="Rectangle 8"/>
          <p:cNvSpPr/>
          <p:nvPr/>
        </p:nvSpPr>
        <p:spPr>
          <a:xfrm>
            <a:off x="228600" y="762000"/>
            <a:ext cx="8382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36538" indent="-236538"/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Emulsion polymerization</a:t>
            </a:r>
          </a:p>
          <a:p>
            <a:pPr marL="731520" lvl="1" indent="-274320" algn="just">
              <a:buFont typeface="Arial" pitchFamily="34" charset="0"/>
              <a:buChar char="•"/>
            </a:pPr>
            <a:r>
              <a:rPr lang="en-US" sz="2400" dirty="0" smtClean="0">
                <a:sym typeface="Wingdings"/>
              </a:rPr>
              <a:t>Avoids most of the disadvantages of the other methods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525647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SH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ICY504 Session 6A</Template>
  <TotalTime>12718</TotalTime>
  <Words>1177</Words>
  <Application>Microsoft Office PowerPoint</Application>
  <PresentationFormat>A4 Paper (210x297 mm)</PresentationFormat>
  <Paragraphs>179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Symbol</vt:lpstr>
      <vt:lpstr>Wingdings</vt:lpstr>
      <vt:lpstr>FSH</vt:lpstr>
      <vt:lpstr>Lecture No. 39 Polymers     </vt:lpstr>
      <vt:lpstr>Methods of Production</vt:lpstr>
      <vt:lpstr>Bulk polymerization</vt:lpstr>
      <vt:lpstr>Bulk polymerization</vt:lpstr>
      <vt:lpstr>Solution polymerization</vt:lpstr>
      <vt:lpstr>Solution polymerization</vt:lpstr>
      <vt:lpstr>Suspension Polymerization</vt:lpstr>
      <vt:lpstr>Suspension Polymerization</vt:lpstr>
      <vt:lpstr>Emulsion Polymerization</vt:lpstr>
      <vt:lpstr>Emulsion Polymerization</vt:lpstr>
      <vt:lpstr>Emulsion Polymerization</vt:lpstr>
      <vt:lpstr>Emulsion Polymerization</vt:lpstr>
      <vt:lpstr>PowerPoint Presentation</vt:lpstr>
      <vt:lpstr>PowerPoint Presentation</vt:lpstr>
      <vt:lpstr>Significance of Glass Transition Temperature:  </vt:lpstr>
      <vt:lpstr>Significance of Glass Transition Temperature:  </vt:lpstr>
      <vt:lpstr>Parameters affecting Tg </vt:lpstr>
      <vt:lpstr>Parameters affecting Tg </vt:lpstr>
      <vt:lpstr>Factors affecting Tg </vt:lpstr>
      <vt:lpstr>Factors affecting Glass Transition Temperature</vt:lpstr>
      <vt:lpstr>Factors affecting Tg </vt:lpstr>
      <vt:lpstr>Factors affecting Tg</vt:lpstr>
      <vt:lpstr>Factors affecting Tg </vt:lpstr>
      <vt:lpstr>Summary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anil</dc:creator>
  <cp:lastModifiedBy>Manikanda</cp:lastModifiedBy>
  <cp:revision>1644</cp:revision>
  <dcterms:created xsi:type="dcterms:W3CDTF">2006-08-16T00:00:00Z</dcterms:created>
  <dcterms:modified xsi:type="dcterms:W3CDTF">2017-07-17T12:02:49Z</dcterms:modified>
</cp:coreProperties>
</file>