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D2ED1-F76C-4742-95A8-AB401D9C115E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5045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Lecture No. 40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IN" sz="2400" dirty="0" smtClean="0"/>
              <a:t>At the end of this lecture, students will be able to:</a:t>
            </a:r>
          </a:p>
          <a:p>
            <a:pPr lvl="1">
              <a:buNone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Explain the structure property relationship of Polymers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Discuss the advantages and applications of biodegradable polymers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Structure-Property Relationships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601200" cy="59436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Elasticity: </a:t>
            </a:r>
            <a:r>
              <a:rPr lang="en-US" sz="2400" dirty="0" smtClean="0"/>
              <a:t>A polymers should have good elastic property </a:t>
            </a:r>
          </a:p>
          <a:p>
            <a:r>
              <a:rPr lang="en-US" sz="2400" dirty="0" smtClean="0"/>
              <a:t>The elasticity is due to uncoiling &amp; recoiling of the molecular chain on the application of force</a:t>
            </a:r>
          </a:p>
          <a:p>
            <a:r>
              <a:rPr lang="en-US" sz="2400" dirty="0" smtClean="0"/>
              <a:t>It should not break on prolonged stretching</a:t>
            </a:r>
          </a:p>
          <a:p>
            <a:r>
              <a:rPr lang="en-US" sz="2400" dirty="0" smtClean="0"/>
              <a:t> The elasticity of a polymer can be improved</a:t>
            </a:r>
          </a:p>
          <a:p>
            <a:pPr lvl="1"/>
            <a:r>
              <a:rPr lang="en-US" sz="2400" dirty="0" smtClean="0"/>
              <a:t>By introducing cross linkages at suitable positions</a:t>
            </a:r>
          </a:p>
          <a:p>
            <a:pPr lvl="1"/>
            <a:r>
              <a:rPr lang="en-US" sz="2400" dirty="0" smtClean="0"/>
              <a:t> Avoiding side group such as aromatic and cyclic structures</a:t>
            </a:r>
          </a:p>
          <a:p>
            <a:pPr lvl="1"/>
            <a:r>
              <a:rPr lang="en-US" sz="2400" dirty="0" smtClean="0"/>
              <a:t> By introducing more non polar groups on the chain so that the chain does not separate on stretching</a:t>
            </a:r>
          </a:p>
          <a:p>
            <a:pPr lvl="1"/>
            <a:r>
              <a:rPr lang="en-US" sz="2400" dirty="0" smtClean="0"/>
              <a:t>By introducing internal plasticizers during polymerization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4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Chemical Resistance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4191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Chemical Resistance: </a:t>
            </a:r>
            <a:r>
              <a:rPr lang="en-US" sz="2400" dirty="0" smtClean="0"/>
              <a:t>Polymer should have more resistivity to chemical attack and should not become soft, swelling, or loosing its strength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The chemical resistivity of a polymer depends mainly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/>
              <a:t>on </a:t>
            </a:r>
            <a:r>
              <a:rPr lang="en-US" sz="2400" smtClean="0"/>
              <a:t>p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resence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of polar &amp; non polar groups in the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polymer chain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Presence of </a:t>
            </a:r>
            <a:r>
              <a:rPr lang="en-US" sz="2400" dirty="0" smtClean="0">
                <a:solidFill>
                  <a:srgbClr val="FF00FF"/>
                </a:solidFill>
              </a:rPr>
              <a:t>polar groups </a:t>
            </a:r>
            <a:r>
              <a:rPr lang="en-US" sz="2400" dirty="0" smtClean="0"/>
              <a:t>such as –OH, -COOH, are less resistance to chemical attack</a:t>
            </a:r>
          </a:p>
          <a:p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FF00FF"/>
                </a:solidFill>
              </a:rPr>
              <a:t>non-polar groups </a:t>
            </a:r>
            <a:r>
              <a:rPr lang="en-US" sz="2400" dirty="0" smtClean="0"/>
              <a:t>such as –CH3, -C6H5, NHCO, etc., more resistance to chemical attack</a:t>
            </a:r>
          </a:p>
          <a:p>
            <a:r>
              <a:rPr lang="en-US" sz="2400" dirty="0" smtClean="0"/>
              <a:t>Ex: PVC, ABS, PS, etc., have high resistance towards chemicals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5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sz="2400" dirty="0"/>
              <a:t>Polymers comprised of monomers linked to one another through functional groups and have unstable links in the </a:t>
            </a:r>
            <a:r>
              <a:rPr lang="en-US" sz="2400" dirty="0" smtClean="0"/>
              <a:t>backbone</a:t>
            </a:r>
          </a:p>
          <a:p>
            <a:pPr algn="just">
              <a:buFont typeface="Arial" charset="0"/>
              <a:buChar char="•"/>
              <a:defRPr/>
            </a:pPr>
            <a:endParaRPr lang="en-US" sz="2400" dirty="0"/>
          </a:p>
          <a:p>
            <a:pPr algn="just">
              <a:buFont typeface="Arial" charset="0"/>
              <a:buChar char="•"/>
              <a:defRPr/>
            </a:pPr>
            <a:r>
              <a:rPr lang="en-US" sz="2400" dirty="0"/>
              <a:t>Broken down into biologically acceptable molecules that are metabolized and removed from the body via normal metabolic </a:t>
            </a:r>
            <a:r>
              <a:rPr lang="en-US" sz="2400" dirty="0" smtClean="0"/>
              <a:t>pathways</a:t>
            </a:r>
          </a:p>
          <a:p>
            <a:pPr algn="just">
              <a:buFont typeface="Arial" charset="0"/>
              <a:buChar char="•"/>
              <a:defRPr/>
            </a:pPr>
            <a:endParaRPr lang="en-US" sz="2400" dirty="0" smtClean="0"/>
          </a:p>
          <a:p>
            <a:pPr algn="just">
              <a:buFont typeface="Arial" charset="0"/>
              <a:buChar char="•"/>
              <a:defRPr/>
            </a:pPr>
            <a:r>
              <a:rPr lang="en-US" altLang="en-US" sz="2400" dirty="0" err="1" smtClean="0"/>
              <a:t>Eg</a:t>
            </a:r>
            <a:r>
              <a:rPr lang="en-US" altLang="en-US" sz="2400" dirty="0"/>
              <a:t>: collagen, poly glycolic </a:t>
            </a:r>
            <a:r>
              <a:rPr lang="en-US" altLang="en-US" sz="2400" dirty="0" smtClean="0"/>
              <a:t>acid, starch, chitosan, </a:t>
            </a:r>
            <a:r>
              <a:rPr lang="en-US" altLang="en-US" sz="2400" dirty="0"/>
              <a:t>etc</a:t>
            </a:r>
            <a:r>
              <a:rPr lang="en-US" altLang="en-US" sz="2400" dirty="0" smtClean="0"/>
              <a:t>.,</a:t>
            </a:r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Biodegradable Polymers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9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Classification of biodegradable polymers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4" y="1066800"/>
            <a:ext cx="8299512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838200" y="274639"/>
            <a:ext cx="8229600" cy="7159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Polymer degradation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631825" y="1125538"/>
            <a:ext cx="8713788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/>
              <a:t>Polymer degradation is a change in the properties – tensile strength, </a:t>
            </a:r>
            <a:r>
              <a:rPr lang="en-US" altLang="en-US" sz="2400" dirty="0" err="1" smtClean="0"/>
              <a:t>colour</a:t>
            </a:r>
            <a:r>
              <a:rPr lang="en-US" altLang="en-US" sz="2400" dirty="0" smtClean="0"/>
              <a:t>, shape,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 of a polymer or polymer based product under the influence of one or more environmental factors such as heat, light or chemicals</a:t>
            </a:r>
          </a:p>
          <a:p>
            <a:pPr algn="just" eaLnBrk="1" hangingPunct="1"/>
            <a:r>
              <a:rPr lang="en-US" altLang="en-US" sz="2400" dirty="0" smtClean="0"/>
              <a:t>The term 'biodegradation' is limited to the description of chemical processes (chemical changes that alter either the molecular weight or solubility of the polymer) </a:t>
            </a:r>
          </a:p>
          <a:p>
            <a:pPr algn="just" eaLnBrk="1" hangingPunct="1"/>
            <a:r>
              <a:rPr lang="en-US" altLang="en-US" sz="2400" dirty="0" err="1" smtClean="0"/>
              <a:t>Bioerosion</a:t>
            </a:r>
            <a:r>
              <a:rPr lang="en-US" altLang="en-US" sz="2400" dirty="0" smtClean="0"/>
              <a:t> may be restricted to refer to physical processes that result in weight loss of a polymer device</a:t>
            </a:r>
          </a:p>
          <a:p>
            <a:pPr algn="just" eaLnBrk="1" hangingPunct="1"/>
            <a:r>
              <a:rPr lang="en-US" altLang="en-US" sz="2400" dirty="0" smtClean="0"/>
              <a:t>The </a:t>
            </a:r>
            <a:r>
              <a:rPr lang="en-US" altLang="en-US" sz="2400" dirty="0" err="1" smtClean="0"/>
              <a:t>bioerosion</a:t>
            </a:r>
            <a:r>
              <a:rPr lang="en-US" altLang="en-US" sz="2400" dirty="0" smtClean="0"/>
              <a:t> of polymers is basically of two types :- </a:t>
            </a:r>
          </a:p>
          <a:p>
            <a:pPr lvl="1" algn="just" eaLnBrk="1" hangingPunct="1"/>
            <a:r>
              <a:rPr lang="en-US" altLang="en-US" sz="2400" dirty="0" smtClean="0"/>
              <a:t>1) Bulk erosion 2) Surface erosion</a:t>
            </a:r>
          </a:p>
        </p:txBody>
      </p:sp>
    </p:spTree>
    <p:extLst>
      <p:ext uri="{BB962C8B-B14F-4D97-AF65-F5344CB8AC3E}">
        <p14:creationId xmlns:p14="http://schemas.microsoft.com/office/powerpoint/2010/main" val="80439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Mechanism Of Biodegradable Polymers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052514"/>
            <a:ext cx="8070850" cy="4719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8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Types of </a:t>
            </a:r>
            <a:r>
              <a:rPr lang="en-US" altLang="en-US" sz="3200" b="1" dirty="0" err="1" smtClean="0">
                <a:solidFill>
                  <a:srgbClr val="00B0F0"/>
                </a:solidFill>
              </a:rPr>
              <a:t>Bioerosion</a:t>
            </a:r>
            <a:endParaRPr lang="en-US" altLang="en-US" sz="3200" b="1" dirty="0" smtClean="0">
              <a:solidFill>
                <a:srgbClr val="00B0F0"/>
              </a:solidFill>
            </a:endParaRPr>
          </a:p>
        </p:txBody>
      </p:sp>
      <p:pic>
        <p:nvPicPr>
          <p:cNvPr id="225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1268413"/>
            <a:ext cx="3525838" cy="4902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8951" y="1268414"/>
            <a:ext cx="5364163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1) Bulk erosion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Degradation takes place throughout the whole of the sample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Ingress of water is faster than the rate of degradation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Eg</a:t>
            </a:r>
            <a:r>
              <a:rPr lang="en-US" sz="2400" dirty="0"/>
              <a:t> : </a:t>
            </a:r>
            <a:r>
              <a:rPr lang="en-US" sz="2400" dirty="0" err="1"/>
              <a:t>Polylactic</a:t>
            </a:r>
            <a:r>
              <a:rPr lang="en-US" sz="2400" dirty="0"/>
              <a:t> acid (PLA) </a:t>
            </a:r>
            <a:r>
              <a:rPr lang="en-US" sz="2400" dirty="0" err="1"/>
              <a:t>Polyglycolic</a:t>
            </a:r>
            <a:r>
              <a:rPr lang="en-US" sz="2400" dirty="0"/>
              <a:t> acid (PGA) </a:t>
            </a: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2) Surface erosion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Sample is eroded from the surface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Mass loss is faster than the ingress of water into the bulk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Eg:Polyanhydrides</a:t>
            </a:r>
            <a:r>
              <a:rPr lang="en-US" sz="2400" dirty="0"/>
              <a:t> , </a:t>
            </a:r>
            <a:r>
              <a:rPr lang="en-US" sz="2400" dirty="0" err="1"/>
              <a:t>polyorthoesters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83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Enzymatic or Chemical Degradation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xfrm>
            <a:off x="631825" y="10525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dirty="0" smtClean="0"/>
              <a:t>Chemical or enzymatic degradation – It is mediated by water, enzymes, microorganisms</a:t>
            </a:r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168525"/>
            <a:ext cx="72009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2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Classification of biodegradable polymers based on the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9" y="1773239"/>
            <a:ext cx="4537075" cy="39592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Synthetic </a:t>
            </a:r>
            <a:r>
              <a:rPr lang="en-US" sz="2400" dirty="0"/>
              <a:t>biodegradable polymers: 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Example: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Aliphatic </a:t>
            </a:r>
            <a:r>
              <a:rPr lang="en-US" sz="2400" dirty="0"/>
              <a:t>poly(esters</a:t>
            </a:r>
            <a:r>
              <a:rPr lang="en-US" sz="2400" dirty="0" smtClean="0"/>
              <a:t>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err="1" smtClean="0"/>
              <a:t>Polyanhydrides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err="1" smtClean="0"/>
              <a:t>Polyphosphazenes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err="1" smtClean="0"/>
              <a:t>Polyaminoacids</a:t>
            </a: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400" dirty="0" smtClean="0"/>
              <a:t>Poly </a:t>
            </a:r>
            <a:r>
              <a:rPr lang="en-US" sz="2400" dirty="0" err="1"/>
              <a:t>orthoesters</a:t>
            </a:r>
            <a:r>
              <a:rPr lang="en-US" sz="2400" dirty="0"/>
              <a:t> etc.,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97463" y="1773238"/>
            <a:ext cx="4608512" cy="30464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Natural biodegradable polymers: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Albumin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Collagen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Dextran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Gelatin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 Pectin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starch etc.</a:t>
            </a:r>
          </a:p>
        </p:txBody>
      </p:sp>
    </p:spTree>
    <p:extLst>
      <p:ext uri="{BB962C8B-B14F-4D97-AF65-F5344CB8AC3E}">
        <p14:creationId xmlns:p14="http://schemas.microsoft.com/office/powerpoint/2010/main" val="187664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78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00B0F0"/>
                </a:solidFill>
              </a:rPr>
              <a:t>Biodegradable Polymers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28700" y="1380332"/>
            <a:ext cx="8375650" cy="503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dirty="0" err="1" smtClean="0"/>
              <a:t>Acetal</a:t>
            </a:r>
            <a:r>
              <a:rPr lang="en-US" altLang="zh-CN" sz="2400" dirty="0" smtClean="0"/>
              <a:t>: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Hemiacetal: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Ether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Nitrile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Phosphonate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/>
            <a:r>
              <a:rPr lang="en-US" altLang="zh-CN" sz="2400" dirty="0" err="1" smtClean="0"/>
              <a:t>Polycyanocrylate</a:t>
            </a:r>
            <a:endParaRPr lang="en-US" altLang="zh-CN" sz="2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781426" y="838200"/>
            <a:ext cx="5407024" cy="5832474"/>
            <a:chOff x="3781426" y="981076"/>
            <a:chExt cx="5407024" cy="5832474"/>
          </a:xfrm>
        </p:grpSpPr>
        <p:graphicFrame>
          <p:nvGraphicFramePr>
            <p:cNvPr id="25604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781426" y="981076"/>
            <a:ext cx="4981575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hemSketch" r:id="rId4" imgW="4980432" imgH="798576" progId="ACD.ChemSketch.20">
                    <p:embed/>
                  </p:oleObj>
                </mc:Choice>
                <mc:Fallback>
                  <p:oleObj name="ChemSketch" r:id="rId4" imgW="4980432" imgH="798576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426" y="981076"/>
                          <a:ext cx="4981575" cy="798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05" name="Group 77"/>
            <p:cNvGrpSpPr>
              <a:grpSpLocks/>
            </p:cNvGrpSpPr>
            <p:nvPr/>
          </p:nvGrpSpPr>
          <p:grpSpPr bwMode="auto">
            <a:xfrm>
              <a:off x="3800475" y="1773238"/>
              <a:ext cx="4681538" cy="1338262"/>
              <a:chOff x="2235" y="1152"/>
              <a:chExt cx="2949" cy="843"/>
            </a:xfrm>
          </p:grpSpPr>
          <p:sp>
            <p:nvSpPr>
              <p:cNvPr id="25611" name="Line 8"/>
              <p:cNvSpPr>
                <a:spLocks noChangeShapeType="1"/>
              </p:cNvSpPr>
              <p:nvPr/>
            </p:nvSpPr>
            <p:spPr bwMode="auto">
              <a:xfrm>
                <a:off x="2496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2" name="Text Box 9"/>
              <p:cNvSpPr txBox="1">
                <a:spLocks noChangeArrowheads="1"/>
              </p:cNvSpPr>
              <p:nvPr/>
            </p:nvSpPr>
            <p:spPr bwMode="auto">
              <a:xfrm>
                <a:off x="2695" y="1315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5613" name="Freeform 10"/>
              <p:cNvSpPr>
                <a:spLocks/>
              </p:cNvSpPr>
              <p:nvPr/>
            </p:nvSpPr>
            <p:spPr bwMode="auto">
              <a:xfrm>
                <a:off x="2331" y="1393"/>
                <a:ext cx="118" cy="145"/>
              </a:xfrm>
              <a:custGeom>
                <a:avLst/>
                <a:gdLst>
                  <a:gd name="T0" fmla="*/ 118 w 118"/>
                  <a:gd name="T1" fmla="*/ 0 h 145"/>
                  <a:gd name="T2" fmla="*/ 0 w 118"/>
                  <a:gd name="T3" fmla="*/ 145 h 14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45">
                    <a:moveTo>
                      <a:pt x="118" y="0"/>
                    </a:moveTo>
                    <a:lnTo>
                      <a:pt x="0" y="14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4" name="Freeform 11"/>
              <p:cNvSpPr>
                <a:spLocks/>
              </p:cNvSpPr>
              <p:nvPr/>
            </p:nvSpPr>
            <p:spPr bwMode="auto">
              <a:xfrm>
                <a:off x="2352" y="1579"/>
                <a:ext cx="103" cy="135"/>
              </a:xfrm>
              <a:custGeom>
                <a:avLst/>
                <a:gdLst>
                  <a:gd name="T0" fmla="*/ 0 w 103"/>
                  <a:gd name="T1" fmla="*/ 0 h 135"/>
                  <a:gd name="T2" fmla="*/ 103 w 103"/>
                  <a:gd name="T3" fmla="*/ 135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3" h="135">
                    <a:moveTo>
                      <a:pt x="0" y="0"/>
                    </a:moveTo>
                    <a:lnTo>
                      <a:pt x="103" y="1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5" name="Line 12"/>
              <p:cNvSpPr>
                <a:spLocks noChangeShapeType="1"/>
              </p:cNvSpPr>
              <p:nvPr/>
            </p:nvSpPr>
            <p:spPr bwMode="auto">
              <a:xfrm>
                <a:off x="2515" y="1721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6" name="Freeform 13"/>
              <p:cNvSpPr>
                <a:spLocks/>
              </p:cNvSpPr>
              <p:nvPr/>
            </p:nvSpPr>
            <p:spPr bwMode="auto">
              <a:xfrm>
                <a:off x="2829" y="1591"/>
                <a:ext cx="99" cy="121"/>
              </a:xfrm>
              <a:custGeom>
                <a:avLst/>
                <a:gdLst>
                  <a:gd name="T0" fmla="*/ 99 w 99"/>
                  <a:gd name="T1" fmla="*/ 0 h 121"/>
                  <a:gd name="T2" fmla="*/ 0 w 99"/>
                  <a:gd name="T3" fmla="*/ 121 h 12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9" h="121">
                    <a:moveTo>
                      <a:pt x="99" y="0"/>
                    </a:moveTo>
                    <a:lnTo>
                      <a:pt x="0" y="12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Freeform 14"/>
              <p:cNvSpPr>
                <a:spLocks/>
              </p:cNvSpPr>
              <p:nvPr/>
            </p:nvSpPr>
            <p:spPr bwMode="auto">
              <a:xfrm>
                <a:off x="2819" y="1401"/>
                <a:ext cx="103" cy="135"/>
              </a:xfrm>
              <a:custGeom>
                <a:avLst/>
                <a:gdLst>
                  <a:gd name="T0" fmla="*/ 0 w 103"/>
                  <a:gd name="T1" fmla="*/ 0 h 135"/>
                  <a:gd name="T2" fmla="*/ 103 w 103"/>
                  <a:gd name="T3" fmla="*/ 135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3" h="135">
                    <a:moveTo>
                      <a:pt x="0" y="0"/>
                    </a:moveTo>
                    <a:lnTo>
                      <a:pt x="103" y="1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Text Box 15"/>
              <p:cNvSpPr txBox="1">
                <a:spLocks noChangeArrowheads="1"/>
              </p:cNvSpPr>
              <p:nvPr/>
            </p:nvSpPr>
            <p:spPr bwMode="auto">
              <a:xfrm>
                <a:off x="2385" y="130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19" name="Text Box 16"/>
              <p:cNvSpPr txBox="1">
                <a:spLocks noChangeArrowheads="1"/>
              </p:cNvSpPr>
              <p:nvPr/>
            </p:nvSpPr>
            <p:spPr bwMode="auto">
              <a:xfrm>
                <a:off x="2235" y="1480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20" name="Text Box 17"/>
              <p:cNvSpPr txBox="1">
                <a:spLocks noChangeArrowheads="1"/>
              </p:cNvSpPr>
              <p:nvPr/>
            </p:nvSpPr>
            <p:spPr bwMode="auto">
              <a:xfrm>
                <a:off x="2400" y="1631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2693" y="1630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22" name="Text Box 19"/>
              <p:cNvSpPr txBox="1">
                <a:spLocks noChangeArrowheads="1"/>
              </p:cNvSpPr>
              <p:nvPr/>
            </p:nvSpPr>
            <p:spPr bwMode="auto">
              <a:xfrm>
                <a:off x="2885" y="147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23" name="Text Box 23"/>
              <p:cNvSpPr txBox="1">
                <a:spLocks noChangeArrowheads="1"/>
              </p:cNvSpPr>
              <p:nvPr/>
            </p:nvSpPr>
            <p:spPr bwMode="auto">
              <a:xfrm>
                <a:off x="2700" y="1786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2400" y="1468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25" name="Line 27"/>
              <p:cNvSpPr>
                <a:spLocks noChangeShapeType="1"/>
              </p:cNvSpPr>
              <p:nvPr/>
            </p:nvSpPr>
            <p:spPr bwMode="auto">
              <a:xfrm>
                <a:off x="2468" y="1269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8"/>
              <p:cNvSpPr>
                <a:spLocks noChangeShapeType="1"/>
              </p:cNvSpPr>
              <p:nvPr/>
            </p:nvSpPr>
            <p:spPr bwMode="auto">
              <a:xfrm>
                <a:off x="2317" y="1594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Text Box 29"/>
              <p:cNvSpPr txBox="1">
                <a:spLocks noChangeArrowheads="1"/>
              </p:cNvSpPr>
              <p:nvPr/>
            </p:nvSpPr>
            <p:spPr bwMode="auto">
              <a:xfrm>
                <a:off x="2235" y="1639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28" name="Text Box 30"/>
              <p:cNvSpPr txBox="1">
                <a:spLocks noChangeArrowheads="1"/>
              </p:cNvSpPr>
              <p:nvPr/>
            </p:nvSpPr>
            <p:spPr bwMode="auto">
              <a:xfrm>
                <a:off x="2387" y="1158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29" name="Line 31"/>
              <p:cNvSpPr>
                <a:spLocks noChangeShapeType="1"/>
              </p:cNvSpPr>
              <p:nvPr/>
            </p:nvSpPr>
            <p:spPr bwMode="auto">
              <a:xfrm>
                <a:off x="2480" y="1594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2"/>
              <p:cNvSpPr>
                <a:spLocks noChangeShapeType="1"/>
              </p:cNvSpPr>
              <p:nvPr/>
            </p:nvSpPr>
            <p:spPr bwMode="auto">
              <a:xfrm>
                <a:off x="2784" y="1739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Line 33"/>
              <p:cNvSpPr>
                <a:spLocks noChangeShapeType="1"/>
              </p:cNvSpPr>
              <p:nvPr/>
            </p:nvSpPr>
            <p:spPr bwMode="auto">
              <a:xfrm>
                <a:off x="2969" y="144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Text Box 34"/>
              <p:cNvSpPr txBox="1">
                <a:spLocks noChangeArrowheads="1"/>
              </p:cNvSpPr>
              <p:nvPr/>
            </p:nvSpPr>
            <p:spPr bwMode="auto">
              <a:xfrm>
                <a:off x="2873" y="1337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33" name="Line 35"/>
              <p:cNvSpPr>
                <a:spLocks noChangeShapeType="1"/>
              </p:cNvSpPr>
              <p:nvPr/>
            </p:nvSpPr>
            <p:spPr bwMode="auto">
              <a:xfrm>
                <a:off x="2483" y="1753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36"/>
              <p:cNvSpPr>
                <a:spLocks noChangeShapeType="1"/>
              </p:cNvSpPr>
              <p:nvPr/>
            </p:nvSpPr>
            <p:spPr bwMode="auto">
              <a:xfrm>
                <a:off x="2785" y="1597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5" name="Line 37"/>
              <p:cNvSpPr>
                <a:spLocks noChangeShapeType="1"/>
              </p:cNvSpPr>
              <p:nvPr/>
            </p:nvSpPr>
            <p:spPr bwMode="auto">
              <a:xfrm>
                <a:off x="2317" y="144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38"/>
              <p:cNvSpPr>
                <a:spLocks noChangeShapeType="1"/>
              </p:cNvSpPr>
              <p:nvPr/>
            </p:nvSpPr>
            <p:spPr bwMode="auto">
              <a:xfrm>
                <a:off x="2969" y="1583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39"/>
              <p:cNvSpPr>
                <a:spLocks noChangeShapeType="1"/>
              </p:cNvSpPr>
              <p:nvPr/>
            </p:nvSpPr>
            <p:spPr bwMode="auto">
              <a:xfrm>
                <a:off x="2475" y="139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40"/>
              <p:cNvSpPr>
                <a:spLocks noChangeShapeType="1"/>
              </p:cNvSpPr>
              <p:nvPr/>
            </p:nvSpPr>
            <p:spPr bwMode="auto">
              <a:xfrm>
                <a:off x="3977" y="138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Text Box 41"/>
              <p:cNvSpPr txBox="1">
                <a:spLocks noChangeArrowheads="1"/>
              </p:cNvSpPr>
              <p:nvPr/>
            </p:nvSpPr>
            <p:spPr bwMode="auto">
              <a:xfrm>
                <a:off x="4176" y="1309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40" name="Freeform 42"/>
              <p:cNvSpPr>
                <a:spLocks/>
              </p:cNvSpPr>
              <p:nvPr/>
            </p:nvSpPr>
            <p:spPr bwMode="auto">
              <a:xfrm>
                <a:off x="3812" y="1387"/>
                <a:ext cx="118" cy="145"/>
              </a:xfrm>
              <a:custGeom>
                <a:avLst/>
                <a:gdLst>
                  <a:gd name="T0" fmla="*/ 118 w 118"/>
                  <a:gd name="T1" fmla="*/ 0 h 145"/>
                  <a:gd name="T2" fmla="*/ 0 w 118"/>
                  <a:gd name="T3" fmla="*/ 145 h 14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145">
                    <a:moveTo>
                      <a:pt x="118" y="0"/>
                    </a:moveTo>
                    <a:lnTo>
                      <a:pt x="0" y="14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Freeform 43"/>
              <p:cNvSpPr>
                <a:spLocks/>
              </p:cNvSpPr>
              <p:nvPr/>
            </p:nvSpPr>
            <p:spPr bwMode="auto">
              <a:xfrm>
                <a:off x="3833" y="1573"/>
                <a:ext cx="103" cy="135"/>
              </a:xfrm>
              <a:custGeom>
                <a:avLst/>
                <a:gdLst>
                  <a:gd name="T0" fmla="*/ 0 w 103"/>
                  <a:gd name="T1" fmla="*/ 0 h 135"/>
                  <a:gd name="T2" fmla="*/ 103 w 103"/>
                  <a:gd name="T3" fmla="*/ 135 h 1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3" h="135">
                    <a:moveTo>
                      <a:pt x="0" y="0"/>
                    </a:moveTo>
                    <a:lnTo>
                      <a:pt x="103" y="1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44"/>
              <p:cNvSpPr>
                <a:spLocks noChangeShapeType="1"/>
              </p:cNvSpPr>
              <p:nvPr/>
            </p:nvSpPr>
            <p:spPr bwMode="auto">
              <a:xfrm>
                <a:off x="3996" y="1715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7"/>
              <p:cNvSpPr txBox="1">
                <a:spLocks noChangeArrowheads="1"/>
              </p:cNvSpPr>
              <p:nvPr/>
            </p:nvSpPr>
            <p:spPr bwMode="auto">
              <a:xfrm>
                <a:off x="3866" y="1302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44" name="Text Box 48"/>
              <p:cNvSpPr txBox="1">
                <a:spLocks noChangeArrowheads="1"/>
              </p:cNvSpPr>
              <p:nvPr/>
            </p:nvSpPr>
            <p:spPr bwMode="auto">
              <a:xfrm>
                <a:off x="3716" y="147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45" name="Text Box 49"/>
              <p:cNvSpPr txBox="1">
                <a:spLocks noChangeArrowheads="1"/>
              </p:cNvSpPr>
              <p:nvPr/>
            </p:nvSpPr>
            <p:spPr bwMode="auto">
              <a:xfrm>
                <a:off x="3881" y="1625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46" name="Text Box 50"/>
              <p:cNvSpPr txBox="1">
                <a:spLocks noChangeArrowheads="1"/>
              </p:cNvSpPr>
              <p:nvPr/>
            </p:nvSpPr>
            <p:spPr bwMode="auto">
              <a:xfrm>
                <a:off x="4174" y="162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5647" name="Text Box 52"/>
              <p:cNvSpPr txBox="1">
                <a:spLocks noChangeArrowheads="1"/>
              </p:cNvSpPr>
              <p:nvPr/>
            </p:nvSpPr>
            <p:spPr bwMode="auto">
              <a:xfrm>
                <a:off x="4181" y="1780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48" name="Text Box 53"/>
              <p:cNvSpPr txBox="1">
                <a:spLocks noChangeArrowheads="1"/>
              </p:cNvSpPr>
              <p:nvPr/>
            </p:nvSpPr>
            <p:spPr bwMode="auto">
              <a:xfrm>
                <a:off x="3881" y="1462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49" name="Line 54"/>
              <p:cNvSpPr>
                <a:spLocks noChangeShapeType="1"/>
              </p:cNvSpPr>
              <p:nvPr/>
            </p:nvSpPr>
            <p:spPr bwMode="auto">
              <a:xfrm>
                <a:off x="3949" y="1263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55"/>
              <p:cNvSpPr>
                <a:spLocks noChangeShapeType="1"/>
              </p:cNvSpPr>
              <p:nvPr/>
            </p:nvSpPr>
            <p:spPr bwMode="auto">
              <a:xfrm>
                <a:off x="3798" y="158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Text Box 56"/>
              <p:cNvSpPr txBox="1">
                <a:spLocks noChangeArrowheads="1"/>
              </p:cNvSpPr>
              <p:nvPr/>
            </p:nvSpPr>
            <p:spPr bwMode="auto">
              <a:xfrm>
                <a:off x="3716" y="1633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52" name="Text Box 57"/>
              <p:cNvSpPr txBox="1">
                <a:spLocks noChangeArrowheads="1"/>
              </p:cNvSpPr>
              <p:nvPr/>
            </p:nvSpPr>
            <p:spPr bwMode="auto">
              <a:xfrm>
                <a:off x="3868" y="1152"/>
                <a:ext cx="25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OH</a:t>
                </a:r>
              </a:p>
            </p:txBody>
          </p:sp>
          <p:sp>
            <p:nvSpPr>
              <p:cNvPr id="25653" name="Line 58"/>
              <p:cNvSpPr>
                <a:spLocks noChangeShapeType="1"/>
              </p:cNvSpPr>
              <p:nvPr/>
            </p:nvSpPr>
            <p:spPr bwMode="auto">
              <a:xfrm>
                <a:off x="3961" y="158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4" name="Line 59"/>
              <p:cNvSpPr>
                <a:spLocks noChangeShapeType="1"/>
              </p:cNvSpPr>
              <p:nvPr/>
            </p:nvSpPr>
            <p:spPr bwMode="auto">
              <a:xfrm>
                <a:off x="4265" y="1733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5" name="Line 62"/>
              <p:cNvSpPr>
                <a:spLocks noChangeShapeType="1"/>
              </p:cNvSpPr>
              <p:nvPr/>
            </p:nvSpPr>
            <p:spPr bwMode="auto">
              <a:xfrm>
                <a:off x="3964" y="1747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6" name="Line 63"/>
              <p:cNvSpPr>
                <a:spLocks noChangeShapeType="1"/>
              </p:cNvSpPr>
              <p:nvPr/>
            </p:nvSpPr>
            <p:spPr bwMode="auto">
              <a:xfrm>
                <a:off x="4266" y="1591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7" name="Line 64"/>
              <p:cNvSpPr>
                <a:spLocks noChangeShapeType="1"/>
              </p:cNvSpPr>
              <p:nvPr/>
            </p:nvSpPr>
            <p:spPr bwMode="auto">
              <a:xfrm>
                <a:off x="3798" y="1434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8" name="Line 66"/>
              <p:cNvSpPr>
                <a:spLocks noChangeShapeType="1"/>
              </p:cNvSpPr>
              <p:nvPr/>
            </p:nvSpPr>
            <p:spPr bwMode="auto">
              <a:xfrm>
                <a:off x="3956" y="1386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9" name="Line 67"/>
              <p:cNvSpPr>
                <a:spLocks noChangeShapeType="1"/>
              </p:cNvSpPr>
              <p:nvPr/>
            </p:nvSpPr>
            <p:spPr bwMode="auto">
              <a:xfrm>
                <a:off x="4306" y="171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0" name="AutoShape 68"/>
              <p:cNvSpPr>
                <a:spLocks noChangeArrowheads="1"/>
              </p:cNvSpPr>
              <p:nvPr/>
            </p:nvSpPr>
            <p:spPr bwMode="auto">
              <a:xfrm>
                <a:off x="3168" y="1536"/>
                <a:ext cx="528" cy="48"/>
              </a:xfrm>
              <a:prstGeom prst="rightArrow">
                <a:avLst>
                  <a:gd name="adj1" fmla="val 50000"/>
                  <a:gd name="adj2" fmla="val 27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1" name="Text Box 69"/>
              <p:cNvSpPr txBox="1">
                <a:spLocks noChangeArrowheads="1"/>
              </p:cNvSpPr>
              <p:nvPr/>
            </p:nvSpPr>
            <p:spPr bwMode="auto">
              <a:xfrm>
                <a:off x="3298" y="1392"/>
                <a:ext cx="28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5662" name="Text Box 70"/>
              <p:cNvSpPr txBox="1">
                <a:spLocks noChangeArrowheads="1"/>
              </p:cNvSpPr>
              <p:nvPr/>
            </p:nvSpPr>
            <p:spPr bwMode="auto">
              <a:xfrm>
                <a:off x="4773" y="1488"/>
                <a:ext cx="171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5663" name="Text Box 71"/>
              <p:cNvSpPr txBox="1">
                <a:spLocks noChangeArrowheads="1"/>
              </p:cNvSpPr>
              <p:nvPr/>
            </p:nvSpPr>
            <p:spPr bwMode="auto">
              <a:xfrm>
                <a:off x="4498" y="1632"/>
                <a:ext cx="35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C==O</a:t>
                </a:r>
              </a:p>
            </p:txBody>
          </p:sp>
          <p:sp>
            <p:nvSpPr>
              <p:cNvPr id="25664" name="Text Box 72"/>
              <p:cNvSpPr txBox="1">
                <a:spLocks noChangeArrowheads="1"/>
              </p:cNvSpPr>
              <p:nvPr/>
            </p:nvSpPr>
            <p:spPr bwMode="auto">
              <a:xfrm>
                <a:off x="4499" y="1822"/>
                <a:ext cx="18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5665" name="Line 73"/>
              <p:cNvSpPr>
                <a:spLocks noChangeShapeType="1"/>
              </p:cNvSpPr>
              <p:nvPr/>
            </p:nvSpPr>
            <p:spPr bwMode="auto">
              <a:xfrm>
                <a:off x="4583" y="1775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66" name="Text Box 76"/>
              <p:cNvSpPr txBox="1">
                <a:spLocks noChangeArrowheads="1"/>
              </p:cNvSpPr>
              <p:nvPr/>
            </p:nvSpPr>
            <p:spPr bwMode="auto">
              <a:xfrm>
                <a:off x="4898" y="1488"/>
                <a:ext cx="28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200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  <p:graphicFrame>
          <p:nvGraphicFramePr>
            <p:cNvPr id="25606" name="Object 78"/>
            <p:cNvGraphicFramePr>
              <a:graphicFrameLocks noChangeAspect="1"/>
            </p:cNvGraphicFramePr>
            <p:nvPr>
              <p:extLst/>
            </p:nvPr>
          </p:nvGraphicFramePr>
          <p:xfrm>
            <a:off x="3886201" y="3073400"/>
            <a:ext cx="4849813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hemSketch" r:id="rId6" imgW="4849368" imgH="890016" progId="ACD.ChemSketch.20">
                    <p:embed/>
                  </p:oleObj>
                </mc:Choice>
                <mc:Fallback>
                  <p:oleObj name="ChemSketch" r:id="rId6" imgW="4849368" imgH="890016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1" y="3073400"/>
                          <a:ext cx="4849813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79"/>
            <p:cNvGraphicFramePr>
              <a:graphicFrameLocks noChangeAspect="1"/>
            </p:cNvGraphicFramePr>
            <p:nvPr>
              <p:extLst/>
            </p:nvPr>
          </p:nvGraphicFramePr>
          <p:xfrm>
            <a:off x="3810000" y="4046538"/>
            <a:ext cx="4891088" cy="89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hemSketch" r:id="rId8" imgW="4892040" imgH="896112" progId="ACD.ChemSketch.20">
                    <p:embed/>
                  </p:oleObj>
                </mc:Choice>
                <mc:Fallback>
                  <p:oleObj name="ChemSketch" r:id="rId8" imgW="4892040" imgH="896112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4046538"/>
                          <a:ext cx="4891088" cy="895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80"/>
            <p:cNvGraphicFramePr>
              <a:graphicFrameLocks noChangeAspect="1"/>
            </p:cNvGraphicFramePr>
            <p:nvPr>
              <p:extLst/>
            </p:nvPr>
          </p:nvGraphicFramePr>
          <p:xfrm>
            <a:off x="3867150" y="4938713"/>
            <a:ext cx="4972050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hemSketch" r:id="rId10" imgW="4971288" imgH="722376" progId="ACD.ChemSketch.20">
                    <p:embed/>
                  </p:oleObj>
                </mc:Choice>
                <mc:Fallback>
                  <p:oleObj name="ChemSketch" r:id="rId10" imgW="4971288" imgH="722376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7150" y="4938713"/>
                          <a:ext cx="4972050" cy="722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82"/>
            <p:cNvGraphicFramePr>
              <a:graphicFrameLocks noChangeAspect="1"/>
            </p:cNvGraphicFramePr>
            <p:nvPr>
              <p:extLst/>
            </p:nvPr>
          </p:nvGraphicFramePr>
          <p:xfrm>
            <a:off x="3886200" y="5729288"/>
            <a:ext cx="5302250" cy="1084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ChemSketch" r:id="rId12" imgW="5300472" imgH="1085088" progId="ACD.ChemSketch.20">
                    <p:embed/>
                  </p:oleObj>
                </mc:Choice>
                <mc:Fallback>
                  <p:oleObj name="ChemSketch" r:id="rId12" imgW="5300472" imgH="1085088" progId="ACD.ChemSketch.20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5729288"/>
                          <a:ext cx="5302250" cy="1084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83"/>
          <p:cNvSpPr>
            <a:spLocks noChangeArrowheads="1"/>
          </p:cNvSpPr>
          <p:nvPr/>
        </p:nvSpPr>
        <p:spPr bwMode="auto">
          <a:xfrm>
            <a:off x="6172200" y="5029200"/>
            <a:ext cx="762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Structure-Property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9154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structure of a polymer </a:t>
            </a:r>
            <a:r>
              <a:rPr lang="en-US" sz="2400" dirty="0" smtClean="0"/>
              <a:t>has major influence on some of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properties of polymers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properties such as </a:t>
            </a:r>
            <a:r>
              <a:rPr lang="en-US" sz="2400" dirty="0" err="1" smtClean="0"/>
              <a:t>crystallinity</a:t>
            </a:r>
            <a:r>
              <a:rPr lang="en-US" sz="2400" dirty="0" smtClean="0"/>
              <a:t>, tensile strength, elastic nature and chemical resistance are largely dependent on the structure of the polymer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43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Uses of Polylactic Acids: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 bwMode="auto">
          <a:xfrm>
            <a:off x="560389" y="1241425"/>
            <a:ext cx="5113337" cy="5011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smtClean="0"/>
              <a:t>Mulch film made of PLA-blend PLA cups bio-flex</a:t>
            </a:r>
          </a:p>
          <a:p>
            <a:pPr>
              <a:spcBef>
                <a:spcPts val="600"/>
              </a:spcBef>
            </a:pPr>
            <a:endParaRPr lang="en-US" altLang="en-US" sz="2400" dirty="0" smtClean="0"/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Biodegradable PLA cups in use at an eatery </a:t>
            </a:r>
          </a:p>
          <a:p>
            <a:pPr>
              <a:spcBef>
                <a:spcPts val="600"/>
              </a:spcBef>
            </a:pPr>
            <a:endParaRPr lang="en-US" altLang="en-US" sz="2400" dirty="0" smtClean="0"/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Due to PLAs relatively low glass transition temperature, PLA cups cannot hold hot liquids</a:t>
            </a:r>
          </a:p>
          <a:p>
            <a:pPr>
              <a:spcBef>
                <a:spcPts val="600"/>
              </a:spcBef>
            </a:pPr>
            <a:endParaRPr lang="en-US" altLang="en-US" sz="2400" dirty="0" smtClean="0"/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However, much research is devoted to developing a heat resistant PLA</a:t>
            </a: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220788"/>
            <a:ext cx="2692400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4" y="4005263"/>
            <a:ext cx="293528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21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 bwMode="auto">
          <a:xfrm>
            <a:off x="838200" y="274639"/>
            <a:ext cx="8229600" cy="922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Advantages Of Biodegradable Polymers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dirty="0" smtClean="0"/>
              <a:t>Localized delivery of drug </a:t>
            </a:r>
          </a:p>
          <a:p>
            <a:pPr eaLnBrk="1" hangingPunct="1"/>
            <a:r>
              <a:rPr lang="en-US" altLang="en-US" sz="2400" dirty="0" smtClean="0"/>
              <a:t>Sustained delivery of drug </a:t>
            </a:r>
          </a:p>
          <a:p>
            <a:pPr eaLnBrk="1" hangingPunct="1"/>
            <a:r>
              <a:rPr lang="en-US" altLang="en-US" sz="2400" dirty="0" smtClean="0"/>
              <a:t>Stabilization of drug </a:t>
            </a:r>
          </a:p>
          <a:p>
            <a:pPr eaLnBrk="1" hangingPunct="1"/>
            <a:r>
              <a:rPr lang="en-US" altLang="en-US" sz="2400" dirty="0" smtClean="0"/>
              <a:t>Decrease in dosing frequency </a:t>
            </a:r>
          </a:p>
          <a:p>
            <a:pPr eaLnBrk="1" hangingPunct="1"/>
            <a:r>
              <a:rPr lang="en-US" altLang="en-US" sz="2400" dirty="0" smtClean="0"/>
              <a:t>Reduce side effects </a:t>
            </a:r>
          </a:p>
          <a:p>
            <a:pPr eaLnBrk="1" hangingPunct="1"/>
            <a:r>
              <a:rPr lang="en-US" altLang="en-US" sz="2400" dirty="0" smtClean="0"/>
              <a:t>Improved patient compliance </a:t>
            </a:r>
          </a:p>
          <a:p>
            <a:pPr eaLnBrk="1" hangingPunct="1"/>
            <a:r>
              <a:rPr lang="en-US" altLang="en-US" sz="2400" dirty="0" smtClean="0"/>
              <a:t>Controllable degradation rate</a:t>
            </a:r>
          </a:p>
        </p:txBody>
      </p:sp>
    </p:spTree>
    <p:extLst>
      <p:ext uri="{BB962C8B-B14F-4D97-AF65-F5344CB8AC3E}">
        <p14:creationId xmlns:p14="http://schemas.microsoft.com/office/powerpoint/2010/main" val="147330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xfrm>
            <a:off x="838201" y="274638"/>
            <a:ext cx="8543925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 smtClean="0">
                <a:solidFill>
                  <a:srgbClr val="00B0F0"/>
                </a:solidFill>
              </a:rPr>
              <a:t>Applications Of Biodegradable Polymers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 bwMode="auto">
          <a:xfrm>
            <a:off x="523875" y="1417638"/>
            <a:ext cx="8858250" cy="3960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dirty="0" smtClean="0"/>
              <a:t>Polymer system for gene therapy</a:t>
            </a:r>
          </a:p>
          <a:p>
            <a:pPr eaLnBrk="1" hangingPunct="1"/>
            <a:r>
              <a:rPr lang="en-US" altLang="en-US" sz="2400" dirty="0" smtClean="0"/>
              <a:t>Biodegradable polymer for ocular, tissue engineering, vascular, orthopedic, skin adhesive &amp; surgical glues</a:t>
            </a:r>
          </a:p>
          <a:p>
            <a:pPr eaLnBrk="1" hangingPunct="1"/>
            <a:r>
              <a:rPr lang="en-US" altLang="en-US" sz="2400" dirty="0" smtClean="0"/>
              <a:t>Bio degradable drug system for therapeutic agents such as anti tumor, antipsychotic agent, anti-inflammatory agent</a:t>
            </a:r>
          </a:p>
          <a:p>
            <a:pPr eaLnBrk="1" hangingPunct="1"/>
            <a:r>
              <a:rPr lang="en-US" altLang="en-US" sz="2400" dirty="0" smtClean="0"/>
              <a:t>Polymeric materials are used in and on soil to improve aeration, and promote plant growth and health</a:t>
            </a:r>
          </a:p>
          <a:p>
            <a:pPr eaLnBrk="1" hangingPunct="1"/>
            <a:r>
              <a:rPr lang="en-US" altLang="en-US" sz="2400" dirty="0" smtClean="0"/>
              <a:t>Many biomaterials, especially heart valve replacements and blood vessels, are made of polymers like Dacron, Teflon and polyurethane</a:t>
            </a:r>
          </a:p>
        </p:txBody>
      </p:sp>
    </p:spTree>
    <p:extLst>
      <p:ext uri="{BB962C8B-B14F-4D97-AF65-F5344CB8AC3E}">
        <p14:creationId xmlns:p14="http://schemas.microsoft.com/office/powerpoint/2010/main" val="389065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2" y="914400"/>
            <a:ext cx="9671538" cy="5257800"/>
          </a:xfrm>
        </p:spPr>
        <p:txBody>
          <a:bodyPr/>
          <a:lstStyle/>
          <a:p>
            <a:pPr lvl="1">
              <a:buNone/>
            </a:pPr>
            <a:endParaRPr lang="en-IN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Structure property relationship of Polymers:</a:t>
            </a:r>
          </a:p>
          <a:p>
            <a:pPr lvl="2"/>
            <a:r>
              <a:rPr lang="en-US" dirty="0"/>
              <a:t>Tensile strength is </a:t>
            </a:r>
            <a:r>
              <a:rPr lang="en-US" dirty="0">
                <a:solidFill>
                  <a:srgbClr val="FFC000"/>
                </a:solidFill>
              </a:rPr>
              <a:t>increases with </a:t>
            </a:r>
            <a:r>
              <a:rPr lang="en-US" i="1" dirty="0">
                <a:solidFill>
                  <a:srgbClr val="FFC000"/>
                </a:solidFill>
              </a:rPr>
              <a:t>molecular </a:t>
            </a:r>
            <a:r>
              <a:rPr lang="en-US" i="1" dirty="0" smtClean="0">
                <a:solidFill>
                  <a:srgbClr val="FFC000"/>
                </a:solidFill>
              </a:rPr>
              <a:t>mass</a:t>
            </a:r>
          </a:p>
          <a:p>
            <a:pPr lvl="2"/>
            <a:r>
              <a:rPr lang="en-US" dirty="0"/>
              <a:t>Linear polymers without bulky groups &amp;hydrogen bonding are more crystalline than branched &amp; polymers have bulky </a:t>
            </a:r>
            <a:r>
              <a:rPr lang="en-US" dirty="0" smtClean="0"/>
              <a:t>groups</a:t>
            </a:r>
          </a:p>
          <a:p>
            <a:pPr lvl="2"/>
            <a:r>
              <a:rPr lang="en-US" dirty="0" smtClean="0"/>
              <a:t>Presence </a:t>
            </a:r>
            <a:r>
              <a:rPr lang="en-US" dirty="0"/>
              <a:t>of </a:t>
            </a:r>
            <a:r>
              <a:rPr lang="en-US" dirty="0">
                <a:solidFill>
                  <a:srgbClr val="FF00FF"/>
                </a:solidFill>
              </a:rPr>
              <a:t>polar groups </a:t>
            </a:r>
            <a:r>
              <a:rPr lang="en-US" dirty="0"/>
              <a:t>such as –OH, -COOH, are less resistance to chemical </a:t>
            </a:r>
            <a:r>
              <a:rPr lang="en-US" dirty="0" smtClean="0"/>
              <a:t>attack</a:t>
            </a:r>
          </a:p>
          <a:p>
            <a:pPr lvl="2"/>
            <a:r>
              <a:rPr lang="en-US" dirty="0" smtClean="0"/>
              <a:t>But </a:t>
            </a:r>
            <a:r>
              <a:rPr lang="en-US" dirty="0">
                <a:solidFill>
                  <a:srgbClr val="FF00FF"/>
                </a:solidFill>
              </a:rPr>
              <a:t>non-polar groups </a:t>
            </a:r>
            <a:r>
              <a:rPr lang="en-US" dirty="0"/>
              <a:t>such as –CH</a:t>
            </a:r>
            <a:r>
              <a:rPr lang="en-US" baseline="-25000" dirty="0"/>
              <a:t>3</a:t>
            </a:r>
            <a:r>
              <a:rPr lang="en-US" dirty="0"/>
              <a:t>, -C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5</a:t>
            </a:r>
            <a:r>
              <a:rPr lang="en-US" dirty="0"/>
              <a:t>, NHCO, etc., more resistance to chemical attack</a:t>
            </a:r>
          </a:p>
          <a:p>
            <a:pPr lvl="1">
              <a:buFont typeface="Arial" pitchFamily="34" charset="0"/>
              <a:buChar char="•"/>
            </a:pPr>
            <a:r>
              <a:rPr lang="en-IN" sz="2400" dirty="0" err="1" smtClean="0"/>
              <a:t>Biodegrable</a:t>
            </a:r>
            <a:r>
              <a:rPr lang="en-IN" sz="2400" dirty="0" smtClean="0"/>
              <a:t> polymers: Polymers which can degraded </a:t>
            </a:r>
            <a:r>
              <a:rPr lang="en-IN" sz="2400" dirty="0" err="1" smtClean="0"/>
              <a:t>biologicaly</a:t>
            </a:r>
            <a:endParaRPr lang="en-IN" sz="2400" dirty="0" smtClean="0"/>
          </a:p>
          <a:p>
            <a:pPr lvl="2"/>
            <a:r>
              <a:rPr lang="en-IN" dirty="0" smtClean="0"/>
              <a:t>Its advantages and application </a:t>
            </a:r>
          </a:p>
          <a:p>
            <a:pPr lvl="1">
              <a:buFont typeface="Arial" pitchFamily="34" charset="0"/>
              <a:buChar char="•"/>
            </a:pPr>
            <a:endParaRPr lang="en-IN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8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Structure-Property Relationships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915400" cy="4830768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Tensile strength:</a:t>
            </a:r>
          </a:p>
          <a:p>
            <a:pPr algn="just"/>
            <a:r>
              <a:rPr lang="en-US" sz="2800" dirty="0" smtClean="0"/>
              <a:t>Density, melt viscosity and tensile strength are a few important mechanical properties of a polymer</a:t>
            </a:r>
          </a:p>
          <a:p>
            <a:pPr algn="just"/>
            <a:r>
              <a:rPr lang="en-US" sz="2800" dirty="0" smtClean="0"/>
              <a:t>These are highly influenced by molecular weight of polymers</a:t>
            </a:r>
          </a:p>
          <a:p>
            <a:pPr algn="just"/>
            <a:r>
              <a:rPr lang="en-US" sz="2800" dirty="0" smtClean="0"/>
              <a:t>Tensile strength is </a:t>
            </a:r>
            <a:r>
              <a:rPr lang="en-US" sz="2800" dirty="0" smtClean="0">
                <a:solidFill>
                  <a:srgbClr val="FFC000"/>
                </a:solidFill>
              </a:rPr>
              <a:t>increases with </a:t>
            </a:r>
            <a:r>
              <a:rPr lang="en-US" sz="2800" i="1" dirty="0" smtClean="0">
                <a:solidFill>
                  <a:srgbClr val="FFC000"/>
                </a:solidFill>
              </a:rPr>
              <a:t>molecular mass</a:t>
            </a:r>
            <a:r>
              <a:rPr lang="en-US" sz="2800" dirty="0" smtClean="0"/>
              <a:t> of the polymer up to 20000. Beyond that the increase is negligible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8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5781"/>
            <a:ext cx="8991600" cy="605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708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Tensile strength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149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019" y="1447800"/>
            <a:ext cx="866826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477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Tensile strength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150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8610600" cy="56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443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Structure-Property Relationships (</a:t>
            </a:r>
            <a:r>
              <a:rPr lang="en-US" sz="3200" dirty="0" smtClean="0">
                <a:solidFill>
                  <a:srgbClr val="00B0F0"/>
                </a:solidFill>
              </a:rPr>
              <a:t>Crystallinity</a:t>
            </a:r>
            <a:r>
              <a:rPr lang="en-US" sz="3200" b="1" dirty="0" smtClean="0">
                <a:solidFill>
                  <a:srgbClr val="00B0F0"/>
                </a:solidFill>
              </a:rPr>
              <a:t>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601200" cy="5943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Crystallinity: </a:t>
            </a:r>
          </a:p>
          <a:p>
            <a:r>
              <a:rPr lang="en-US" sz="2400" dirty="0" smtClean="0"/>
              <a:t>The degree of crystallinity of polymer depends on its </a:t>
            </a:r>
            <a:r>
              <a:rPr lang="en-US" sz="2400" i="1" dirty="0" smtClean="0"/>
              <a:t>structure</a:t>
            </a:r>
            <a:r>
              <a:rPr lang="en-US" sz="2400" dirty="0" smtClean="0"/>
              <a:t> and </a:t>
            </a:r>
            <a:r>
              <a:rPr lang="en-US" sz="2400" i="1" dirty="0" smtClean="0"/>
              <a:t>stereo </a:t>
            </a:r>
            <a:r>
              <a:rPr lang="en-US" sz="2400" dirty="0" smtClean="0"/>
              <a:t>r</a:t>
            </a:r>
            <a:r>
              <a:rPr lang="en-US" sz="2400" i="1" dirty="0" smtClean="0"/>
              <a:t>egularity</a:t>
            </a:r>
            <a:r>
              <a:rPr lang="en-US" sz="2400" dirty="0" smtClean="0"/>
              <a:t>..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Structure of polymers: </a:t>
            </a:r>
            <a:r>
              <a:rPr lang="en-US" sz="2400" dirty="0" smtClean="0"/>
              <a:t>Linear polymers without bulky groups &amp;hydrogen bonding are more crystalline than branched &amp; polymers have bulky groups.</a:t>
            </a:r>
          </a:p>
          <a:p>
            <a:r>
              <a:rPr lang="en-US" sz="2400" dirty="0" smtClean="0"/>
              <a:t>Ex: HDPE High density polyethylene has high degree Crystallinity than </a:t>
            </a:r>
            <a:r>
              <a:rPr lang="en-US" sz="2400" dirty="0" err="1" smtClean="0"/>
              <a:t>polyvinylactetate</a:t>
            </a:r>
            <a:endParaRPr lang="en-US" sz="240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71313"/>
            <a:ext cx="7772400" cy="26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4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Structure-Property Relationships (</a:t>
            </a:r>
            <a:r>
              <a:rPr lang="en-US" sz="3200" dirty="0" smtClean="0">
                <a:solidFill>
                  <a:srgbClr val="00B0F0"/>
                </a:solidFill>
              </a:rPr>
              <a:t>Crystallinity</a:t>
            </a:r>
            <a:r>
              <a:rPr lang="en-US" sz="3200" b="1" dirty="0" smtClean="0">
                <a:solidFill>
                  <a:srgbClr val="00B0F0"/>
                </a:solidFill>
              </a:rPr>
              <a:t>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9601200" cy="59436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Stereo regularity of the polymer</a:t>
            </a:r>
            <a:r>
              <a:rPr lang="en-US" sz="2400" dirty="0" smtClean="0"/>
              <a:t>: </a:t>
            </a:r>
            <a:r>
              <a:rPr lang="en-US" sz="2400" dirty="0" err="1" smtClean="0"/>
              <a:t>Isotactic</a:t>
            </a:r>
            <a:r>
              <a:rPr lang="en-US" sz="2400" dirty="0" smtClean="0"/>
              <a:t> polymers are more crystalline</a:t>
            </a:r>
          </a:p>
          <a:p>
            <a:pPr>
              <a:buNone/>
            </a:pPr>
            <a:r>
              <a:rPr lang="en-US" sz="2400" dirty="0" smtClean="0"/>
              <a:t>	than </a:t>
            </a:r>
            <a:r>
              <a:rPr lang="en-US" sz="2400" dirty="0" err="1" smtClean="0"/>
              <a:t>atactic</a:t>
            </a:r>
            <a:r>
              <a:rPr lang="en-US" sz="2400" dirty="0" smtClean="0"/>
              <a:t> polymers</a:t>
            </a:r>
          </a:p>
          <a:p>
            <a:r>
              <a:rPr lang="en-US" sz="2400" dirty="0" smtClean="0"/>
              <a:t>Ex; </a:t>
            </a:r>
            <a:r>
              <a:rPr lang="en-US" sz="2400" dirty="0" err="1" smtClean="0"/>
              <a:t>Isotactic</a:t>
            </a:r>
            <a:r>
              <a:rPr lang="en-US" sz="2400" dirty="0" smtClean="0"/>
              <a:t> polyvinyl chloride is more crystalline than </a:t>
            </a:r>
            <a:r>
              <a:rPr lang="en-US" sz="2400" dirty="0" err="1" smtClean="0"/>
              <a:t>Atactic</a:t>
            </a:r>
            <a:r>
              <a:rPr lang="en-US" sz="2400" dirty="0" smtClean="0"/>
              <a:t> polyvinyl</a:t>
            </a:r>
          </a:p>
          <a:p>
            <a:pPr>
              <a:buNone/>
            </a:pPr>
            <a:r>
              <a:rPr lang="en-US" sz="2400" dirty="0" smtClean="0"/>
              <a:t>	Chloride (random arrangements of groups)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also depends on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polar groups &amp; hydrogen bonding</a:t>
            </a:r>
          </a:p>
          <a:p>
            <a:r>
              <a:rPr lang="en-US" sz="2400" dirty="0" smtClean="0"/>
              <a:t>Polymers having polar groups &amp; hydrogen bonding have high degree of Crystallinity.</a:t>
            </a:r>
            <a:endParaRPr lang="en-US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10572"/>
            <a:ext cx="8763000" cy="173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30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15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Structure-Property Relationships </a:t>
            </a:r>
            <a:r>
              <a:rPr lang="en-US" sz="3200" dirty="0" smtClean="0">
                <a:solidFill>
                  <a:srgbClr val="00B0F0"/>
                </a:solidFill>
              </a:rPr>
              <a:t>(Crystallinity)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661506" name="Picture 2" descr="http://www.chemtube3d.com/polymer/images/polystyren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91029"/>
            <a:ext cx="4572000" cy="479145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7620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Stereo regularity of the polymer</a:t>
            </a:r>
            <a:r>
              <a:rPr lang="en-US" sz="2400" dirty="0" smtClean="0"/>
              <a:t>: </a:t>
            </a:r>
          </a:p>
          <a:p>
            <a:pPr>
              <a:buNone/>
            </a:pPr>
            <a:r>
              <a:rPr lang="en-US" sz="2400" dirty="0" err="1" smtClean="0"/>
              <a:t>Isotactic</a:t>
            </a:r>
            <a:r>
              <a:rPr lang="en-US" sz="2400" dirty="0" smtClean="0"/>
              <a:t> polymers are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more crystalline </a:t>
            </a:r>
            <a:r>
              <a:rPr lang="en-US" sz="2400" dirty="0" smtClean="0"/>
              <a:t>than </a:t>
            </a:r>
            <a:r>
              <a:rPr lang="en-US" sz="2400" dirty="0" err="1" smtClean="0"/>
              <a:t>atactic</a:t>
            </a:r>
            <a:r>
              <a:rPr lang="en-US" sz="2400" dirty="0" smtClean="0"/>
              <a:t> polymers</a:t>
            </a:r>
          </a:p>
        </p:txBody>
      </p:sp>
    </p:spTree>
    <p:extLst>
      <p:ext uri="{BB962C8B-B14F-4D97-AF65-F5344CB8AC3E}">
        <p14:creationId xmlns:p14="http://schemas.microsoft.com/office/powerpoint/2010/main" val="37507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964</Words>
  <Application>Microsoft Office PowerPoint</Application>
  <PresentationFormat>A4 Paper (210x297 mm)</PresentationFormat>
  <Paragraphs>162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Times New Roman</vt:lpstr>
      <vt:lpstr>FSH</vt:lpstr>
      <vt:lpstr>ChemSketch</vt:lpstr>
      <vt:lpstr>Lecture No. 40</vt:lpstr>
      <vt:lpstr>Structure-Property Relationships</vt:lpstr>
      <vt:lpstr>Structure-Property Relationships</vt:lpstr>
      <vt:lpstr>PowerPoint Presentation</vt:lpstr>
      <vt:lpstr>Tensile strength </vt:lpstr>
      <vt:lpstr>Tensile strength </vt:lpstr>
      <vt:lpstr>Structure-Property Relationships (Crystallinity)</vt:lpstr>
      <vt:lpstr>Structure-Property Relationships (Crystallinity)</vt:lpstr>
      <vt:lpstr>Structure-Property Relationships (Crystallinity)</vt:lpstr>
      <vt:lpstr>Structure-Property Relationships</vt:lpstr>
      <vt:lpstr>Chemical Resistance</vt:lpstr>
      <vt:lpstr>Biodegradable Polymers</vt:lpstr>
      <vt:lpstr>Classification of biodegradable polymers</vt:lpstr>
      <vt:lpstr>Polymer degradation</vt:lpstr>
      <vt:lpstr>Mechanism Of Biodegradable Polymers</vt:lpstr>
      <vt:lpstr>Types of Bioerosion</vt:lpstr>
      <vt:lpstr>Enzymatic or Chemical Degradation</vt:lpstr>
      <vt:lpstr>Classification of biodegradable polymers based on the source </vt:lpstr>
      <vt:lpstr>Biodegradable Polymers</vt:lpstr>
      <vt:lpstr>Uses of Polylactic Acids:</vt:lpstr>
      <vt:lpstr>Advantages Of Biodegradable Polymers</vt:lpstr>
      <vt:lpstr>Applications Of Biodegradable Polymers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1645</cp:revision>
  <dcterms:created xsi:type="dcterms:W3CDTF">2006-08-16T00:00:00Z</dcterms:created>
  <dcterms:modified xsi:type="dcterms:W3CDTF">2017-07-17T12:03:42Z</dcterms:modified>
</cp:coreProperties>
</file>