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30"/>
  </p:notesMasterIdLst>
  <p:handoutMasterIdLst>
    <p:handoutMasterId r:id="rId3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A00"/>
    <a:srgbClr val="0000FF"/>
    <a:srgbClr val="F3A10D"/>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3" autoAdjust="0"/>
    <p:restoredTop sz="85804" autoAdjust="0"/>
  </p:normalViewPr>
  <p:slideViewPr>
    <p:cSldViewPr>
      <p:cViewPr varScale="1">
        <p:scale>
          <a:sx n="64" d="100"/>
          <a:sy n="64" d="100"/>
        </p:scale>
        <p:origin x="1692"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1A58766-E128-4BD9-A1EE-C837C6758CFF}" type="datetimeFigureOut">
              <a:rPr lang="en-US"/>
              <a:pPr>
                <a:defRPr/>
              </a:pPr>
              <a:t>7/17/2017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7E15637-98F7-494C-9CBB-7FD8883CDBDA}" type="slidenum">
              <a:rPr lang="en-US"/>
              <a:pPr>
                <a:defRPr/>
              </a:pPr>
              <a:t>‹#›</a:t>
            </a:fld>
            <a:endParaRPr lang="en-US" dirty="0"/>
          </a:p>
        </p:txBody>
      </p:sp>
    </p:spTree>
    <p:extLst>
      <p:ext uri="{BB962C8B-B14F-4D97-AF65-F5344CB8AC3E}">
        <p14:creationId xmlns:p14="http://schemas.microsoft.com/office/powerpoint/2010/main" val="2344980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F785C58-A3F2-4270-8F90-CDFDA621C729}" type="datetimeFigureOut">
              <a:rPr lang="en-US"/>
              <a:pPr>
                <a:defRPr/>
              </a:pPr>
              <a:t>7/17/2017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F2A616-5863-4497-A503-97BD13528AD8}" type="slidenum">
              <a:rPr lang="en-US"/>
              <a:pPr>
                <a:defRPr/>
              </a:pPr>
              <a:t>‹#›</a:t>
            </a:fld>
            <a:endParaRPr lang="en-US" dirty="0"/>
          </a:p>
        </p:txBody>
      </p:sp>
    </p:spTree>
    <p:extLst>
      <p:ext uri="{BB962C8B-B14F-4D97-AF65-F5344CB8AC3E}">
        <p14:creationId xmlns:p14="http://schemas.microsoft.com/office/powerpoint/2010/main" val="4142544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29D9C8F-68BA-4A83-B206-56916273A33F}"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146264C7-C983-49DA-95E2-9C2A9F300485}" type="slidenum">
              <a:rPr lang="en-US" smtClean="0"/>
              <a:pPr>
                <a:defRPr/>
              </a:pPr>
              <a:t>‹#›</a:t>
            </a:fld>
            <a:endParaRPr lang="en-US" dirty="0"/>
          </a:p>
        </p:txBody>
      </p:sp>
    </p:spTree>
    <p:extLst>
      <p:ext uri="{BB962C8B-B14F-4D97-AF65-F5344CB8AC3E}">
        <p14:creationId xmlns:p14="http://schemas.microsoft.com/office/powerpoint/2010/main" val="113418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B919820-38D9-421D-881B-22A60CF3AF5B}"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6CE46EDA-C087-47BF-81DA-0F8DAE36C76E}" type="slidenum">
              <a:rPr lang="en-US" smtClean="0"/>
              <a:pPr>
                <a:defRPr/>
              </a:pPr>
              <a:t>‹#›</a:t>
            </a:fld>
            <a:endParaRPr lang="en-US" dirty="0"/>
          </a:p>
        </p:txBody>
      </p:sp>
    </p:spTree>
    <p:extLst>
      <p:ext uri="{BB962C8B-B14F-4D97-AF65-F5344CB8AC3E}">
        <p14:creationId xmlns:p14="http://schemas.microsoft.com/office/powerpoint/2010/main" val="122629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501D5C1D-0000-44E3-A4A3-27E659E09EF0}"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39EDF93C-A8E3-4597-BA71-1582E9F75D28}" type="slidenum">
              <a:rPr lang="en-US" smtClean="0"/>
              <a:pPr>
                <a:defRPr/>
              </a:pPr>
              <a:t>‹#›</a:t>
            </a:fld>
            <a:endParaRPr lang="en-US" dirty="0"/>
          </a:p>
        </p:txBody>
      </p:sp>
    </p:spTree>
    <p:extLst>
      <p:ext uri="{BB962C8B-B14F-4D97-AF65-F5344CB8AC3E}">
        <p14:creationId xmlns:p14="http://schemas.microsoft.com/office/powerpoint/2010/main" val="421672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3"/>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5" name="Rectangle 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30DA7081-F16C-4152-8D6E-ADFE983685E5}"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DC81A714-7D3A-4A24-9FC1-EB83DC8A1CA2}"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5D19F909-8DAD-4B7D-B4AD-618B2A582AAD}" type="slidenum">
              <a:rPr lang="en-US" smtClean="0"/>
              <a:pPr>
                <a:defRPr/>
              </a:pPr>
              <a:t>‹#›</a:t>
            </a:fld>
            <a:endParaRPr lang="en-US" dirty="0"/>
          </a:p>
        </p:txBody>
      </p:sp>
    </p:spTree>
    <p:extLst>
      <p:ext uri="{BB962C8B-B14F-4D97-AF65-F5344CB8AC3E}">
        <p14:creationId xmlns:p14="http://schemas.microsoft.com/office/powerpoint/2010/main" val="4612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7A10F037-1E77-449E-BB07-D0C80D3A2771}"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C0FECE93-CC22-4A64-BBD1-334C9CFBF3F2}" type="slidenum">
              <a:rPr lang="en-US" smtClean="0"/>
              <a:pPr>
                <a:defRPr/>
              </a:pPr>
              <a:t>‹#›</a:t>
            </a:fld>
            <a:endParaRPr lang="en-US" dirty="0"/>
          </a:p>
        </p:txBody>
      </p:sp>
    </p:spTree>
    <p:extLst>
      <p:ext uri="{BB962C8B-B14F-4D97-AF65-F5344CB8AC3E}">
        <p14:creationId xmlns:p14="http://schemas.microsoft.com/office/powerpoint/2010/main" val="306140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16E0963E-D3A6-4213-A721-DFC154D2B9E8}"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C2DCFDD0-FFE3-40A2-9155-2647746DB505}" type="slidenum">
              <a:rPr lang="en-US" smtClean="0"/>
              <a:pPr>
                <a:defRPr/>
              </a:pPr>
              <a:t>‹#›</a:t>
            </a:fld>
            <a:endParaRPr lang="en-US" dirty="0"/>
          </a:p>
        </p:txBody>
      </p:sp>
    </p:spTree>
    <p:extLst>
      <p:ext uri="{BB962C8B-B14F-4D97-AF65-F5344CB8AC3E}">
        <p14:creationId xmlns:p14="http://schemas.microsoft.com/office/powerpoint/2010/main" val="99371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pPr>
              <a:defRPr/>
            </a:pPr>
            <a:fld id="{B6F20CB9-1E55-406F-93B0-8397169AEA88}" type="datetimeFigureOut">
              <a:rPr lang="en-US" smtClean="0"/>
              <a:pPr>
                <a:defRPr/>
              </a:pPr>
              <a:t>7/17/2017</a:t>
            </a:fld>
            <a:endParaRPr lang="en-US" dirty="0"/>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pPr>
              <a:defRPr/>
            </a:pPr>
            <a:fld id="{0B69DDED-92E9-4D54-8A0C-B0C30DD7D240}" type="slidenum">
              <a:rPr lang="en-US" smtClean="0"/>
              <a:pPr>
                <a:defRPr/>
              </a:pPr>
              <a:t>‹#›</a:t>
            </a:fld>
            <a:endParaRPr lang="en-US" dirty="0"/>
          </a:p>
        </p:txBody>
      </p:sp>
    </p:spTree>
    <p:extLst>
      <p:ext uri="{BB962C8B-B14F-4D97-AF65-F5344CB8AC3E}">
        <p14:creationId xmlns:p14="http://schemas.microsoft.com/office/powerpoint/2010/main" val="12543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pPr>
              <a:defRPr/>
            </a:pPr>
            <a:fld id="{08FDAB21-3F5E-4368-A37C-7D5B0C4E6A9B}" type="datetimeFigureOut">
              <a:rPr lang="en-US" smtClean="0"/>
              <a:pPr>
                <a:defRPr/>
              </a:pPr>
              <a:t>7/17/2017</a:t>
            </a:fld>
            <a:endParaRPr lang="en-US" dirty="0"/>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pPr>
              <a:defRPr/>
            </a:pPr>
            <a:fld id="{E16F5D42-0E62-4D1F-AB1C-BEFF4F4B9432}" type="slidenum">
              <a:rPr lang="en-US" smtClean="0"/>
              <a:pPr>
                <a:defRPr/>
              </a:pPr>
              <a:t>‹#›</a:t>
            </a:fld>
            <a:endParaRPr lang="en-US" dirty="0"/>
          </a:p>
        </p:txBody>
      </p:sp>
    </p:spTree>
    <p:extLst>
      <p:ext uri="{BB962C8B-B14F-4D97-AF65-F5344CB8AC3E}">
        <p14:creationId xmlns:p14="http://schemas.microsoft.com/office/powerpoint/2010/main" val="383012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811988"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extBox 11"/>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E38435BC-789B-4652-AB85-BFAAB49EDED6}"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extLst>
      <p:ext uri="{BB962C8B-B14F-4D97-AF65-F5344CB8AC3E}">
        <p14:creationId xmlns:p14="http://schemas.microsoft.com/office/powerpoint/2010/main" val="102653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4FD14707-4C93-4C87-BC62-6F58979C58D2}"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B17084C7-F742-46F8-AA6D-8AED6032B520}" type="slidenum">
              <a:rPr lang="en-US" smtClean="0"/>
              <a:pPr>
                <a:defRPr/>
              </a:pPr>
              <a:t>‹#›</a:t>
            </a:fld>
            <a:endParaRPr lang="en-US" dirty="0"/>
          </a:p>
        </p:txBody>
      </p:sp>
    </p:spTree>
    <p:extLst>
      <p:ext uri="{BB962C8B-B14F-4D97-AF65-F5344CB8AC3E}">
        <p14:creationId xmlns:p14="http://schemas.microsoft.com/office/powerpoint/2010/main" val="220607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09CF1965-5B3F-488B-B801-5B8BA0EBE2F6}"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946F4210-70DE-47BA-A31D-3E60EB9BC7AD}" type="slidenum">
              <a:rPr lang="en-US" smtClean="0"/>
              <a:pPr>
                <a:defRPr/>
              </a:pPr>
              <a:t>‹#›</a:t>
            </a:fld>
            <a:endParaRPr lang="en-US" dirty="0"/>
          </a:p>
        </p:txBody>
      </p:sp>
    </p:spTree>
    <p:extLst>
      <p:ext uri="{BB962C8B-B14F-4D97-AF65-F5344CB8AC3E}">
        <p14:creationId xmlns:p14="http://schemas.microsoft.com/office/powerpoint/2010/main" val="331875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518638" cy="241476"/>
          </a:xfrm>
          <a:prstGeom prst="rect">
            <a:avLst/>
          </a:prstGeom>
          <a:noFill/>
        </p:spPr>
        <p:txBody>
          <a:bodyPr wrap="none" rtlCol="0">
            <a:spAutoFit/>
          </a:bodyPr>
          <a:lstStyle/>
          <a:p>
            <a:r>
              <a:rPr lang="en-US" sz="969" dirty="0" smtClean="0">
                <a:solidFill>
                  <a:schemeClr val="bg1"/>
                </a:solidFill>
              </a:rPr>
              <a:t>© Ramaiah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9" y="6655158"/>
            <a:ext cx="2921358" cy="241476"/>
          </a:xfrm>
          <a:prstGeom prst="rect">
            <a:avLst/>
          </a:prstGeom>
          <a:noFill/>
        </p:spPr>
        <p:txBody>
          <a:bodyPr wrap="square" rtlCol="0">
            <a:spAutoFit/>
          </a:bodyPr>
          <a:lstStyle/>
          <a:p>
            <a:r>
              <a:rPr lang="en-US" sz="969" dirty="0" smtClean="0">
                <a:solidFill>
                  <a:schemeClr val="bg1"/>
                </a:solidFill>
              </a:rPr>
              <a:t>Faculty of Science and Humanities</a:t>
            </a:r>
            <a:endParaRPr lang="en-US" sz="969"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 y="6181727"/>
            <a:ext cx="415290" cy="523875"/>
          </a:xfrm>
          <a:prstGeom prst="rect">
            <a:avLst/>
          </a:prstGeom>
          <a:noFill/>
          <a:ln>
            <a:noFill/>
          </a:ln>
        </p:spPr>
      </p:pic>
    </p:spTree>
    <p:extLst>
      <p:ext uri="{BB962C8B-B14F-4D97-AF65-F5344CB8AC3E}">
        <p14:creationId xmlns:p14="http://schemas.microsoft.com/office/powerpoint/2010/main" val="406171546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37" r:id="rId12"/>
  </p:sldLayoutIdLst>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0.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705544"/>
          </a:xfrm>
        </p:spPr>
        <p:txBody>
          <a:bodyPr/>
          <a:lstStyle/>
          <a:p>
            <a:r>
              <a:rPr lang="en-US" sz="3200" b="1" dirty="0">
                <a:solidFill>
                  <a:srgbClr val="00B0F0"/>
                </a:solidFill>
              </a:rPr>
              <a:t>Lecture No. 41</a:t>
            </a:r>
            <a:endParaRPr lang="en-US" sz="3200" dirty="0">
              <a:solidFill>
                <a:srgbClr val="00B0F0"/>
              </a:solidFill>
            </a:endParaRPr>
          </a:p>
        </p:txBody>
      </p:sp>
      <p:sp>
        <p:nvSpPr>
          <p:cNvPr id="3" name="Content Placeholder 2"/>
          <p:cNvSpPr>
            <a:spLocks noGrp="1"/>
          </p:cNvSpPr>
          <p:nvPr>
            <p:ph idx="1"/>
          </p:nvPr>
        </p:nvSpPr>
        <p:spPr/>
        <p:txBody>
          <a:bodyPr/>
          <a:lstStyle/>
          <a:p>
            <a:pPr lvl="1">
              <a:buNone/>
            </a:pPr>
            <a:r>
              <a:rPr lang="en-IN" dirty="0"/>
              <a:t>At the end of this lecture, students will be able to:</a:t>
            </a:r>
          </a:p>
          <a:p>
            <a:pPr lvl="1">
              <a:buNone/>
            </a:pPr>
            <a:endParaRPr lang="en-IN" dirty="0"/>
          </a:p>
          <a:p>
            <a:pPr lvl="1">
              <a:buFont typeface="Arial" pitchFamily="34" charset="0"/>
              <a:buChar char="•"/>
            </a:pPr>
            <a:r>
              <a:rPr lang="en-IN" dirty="0" smtClean="0"/>
              <a:t>Explain preparation of some important polymers</a:t>
            </a:r>
          </a:p>
          <a:p>
            <a:pPr lvl="1">
              <a:buFont typeface="Arial" pitchFamily="34" charset="0"/>
              <a:buChar char="•"/>
            </a:pPr>
            <a:endParaRPr lang="en-IN" dirty="0" smtClean="0"/>
          </a:p>
          <a:p>
            <a:pPr lvl="1">
              <a:buFont typeface="Arial" pitchFamily="34" charset="0"/>
              <a:buChar char="•"/>
            </a:pPr>
            <a:r>
              <a:rPr lang="en-IN" dirty="0" smtClean="0"/>
              <a:t>Discuss the mechanism and applications of conducting polymers</a:t>
            </a:r>
            <a:endParaRPr lang="en-US" dirty="0"/>
          </a:p>
        </p:txBody>
      </p:sp>
    </p:spTree>
    <p:extLst>
      <p:ext uri="{BB962C8B-B14F-4D97-AF65-F5344CB8AC3E}">
        <p14:creationId xmlns:p14="http://schemas.microsoft.com/office/powerpoint/2010/main" val="259088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1119" y="866081"/>
            <a:ext cx="7243763" cy="643632"/>
          </a:xfrm>
        </p:spPr>
        <p:txBody>
          <a:bodyPr/>
          <a:lstStyle/>
          <a:p>
            <a:r>
              <a:rPr lang="en-US" sz="2600" b="1" dirty="0">
                <a:solidFill>
                  <a:srgbClr val="00B0F0"/>
                </a:solidFill>
              </a:rPr>
              <a:t>Phenol formaldehyde</a:t>
            </a:r>
          </a:p>
        </p:txBody>
      </p:sp>
      <p:sp>
        <p:nvSpPr>
          <p:cNvPr id="3" name="Content Placeholder 2"/>
          <p:cNvSpPr>
            <a:spLocks noGrp="1"/>
          </p:cNvSpPr>
          <p:nvPr>
            <p:ph idx="1"/>
          </p:nvPr>
        </p:nvSpPr>
        <p:spPr>
          <a:xfrm>
            <a:off x="1331119" y="1447801"/>
            <a:ext cx="7243763" cy="4172650"/>
          </a:xfrm>
        </p:spPr>
        <p:txBody>
          <a:bodyPr/>
          <a:lstStyle/>
          <a:p>
            <a:r>
              <a:rPr lang="en-US" sz="1950" dirty="0"/>
              <a:t>It is an </a:t>
            </a:r>
            <a:r>
              <a:rPr lang="en-US" sz="1950" dirty="0">
                <a:solidFill>
                  <a:schemeClr val="accent6">
                    <a:lumMod val="75000"/>
                  </a:schemeClr>
                </a:solidFill>
              </a:rPr>
              <a:t>condensation polymerization</a:t>
            </a:r>
          </a:p>
          <a:p>
            <a:r>
              <a:rPr lang="en-US" sz="1950" dirty="0"/>
              <a:t>Monomers are </a:t>
            </a:r>
            <a:r>
              <a:rPr lang="en-US" sz="1950" dirty="0">
                <a:solidFill>
                  <a:schemeClr val="accent6">
                    <a:lumMod val="75000"/>
                  </a:schemeClr>
                </a:solidFill>
              </a:rPr>
              <a:t>phenol </a:t>
            </a:r>
            <a:r>
              <a:rPr lang="en-US" sz="1950" dirty="0"/>
              <a:t>and</a:t>
            </a:r>
            <a:r>
              <a:rPr lang="en-US" sz="1950" dirty="0">
                <a:solidFill>
                  <a:schemeClr val="accent6">
                    <a:lumMod val="75000"/>
                  </a:schemeClr>
                </a:solidFill>
              </a:rPr>
              <a:t> formaldehyde</a:t>
            </a:r>
          </a:p>
          <a:p>
            <a:r>
              <a:rPr lang="en-US" sz="1950" dirty="0"/>
              <a:t>Commercially these are available into two forms </a:t>
            </a:r>
            <a:r>
              <a:rPr lang="en-US" sz="1950" b="1" dirty="0" err="1">
                <a:solidFill>
                  <a:schemeClr val="accent6">
                    <a:lumMod val="75000"/>
                  </a:schemeClr>
                </a:solidFill>
              </a:rPr>
              <a:t>novalac</a:t>
            </a:r>
            <a:r>
              <a:rPr lang="en-US" sz="1950" b="1" dirty="0">
                <a:solidFill>
                  <a:schemeClr val="accent6">
                    <a:lumMod val="75000"/>
                  </a:schemeClr>
                </a:solidFill>
              </a:rPr>
              <a:t> </a:t>
            </a:r>
            <a:r>
              <a:rPr lang="en-US" sz="1950" dirty="0">
                <a:solidFill>
                  <a:schemeClr val="accent6">
                    <a:lumMod val="75000"/>
                  </a:schemeClr>
                </a:solidFill>
              </a:rPr>
              <a:t>resin </a:t>
            </a:r>
            <a:r>
              <a:rPr lang="en-US" sz="1950" dirty="0"/>
              <a:t>&amp; </a:t>
            </a:r>
            <a:r>
              <a:rPr lang="en-US" sz="1950" dirty="0" err="1">
                <a:solidFill>
                  <a:schemeClr val="accent6">
                    <a:lumMod val="75000"/>
                  </a:schemeClr>
                </a:solidFill>
              </a:rPr>
              <a:t>resols</a:t>
            </a:r>
            <a:r>
              <a:rPr lang="en-US" sz="1950" dirty="0"/>
              <a:t> resin</a:t>
            </a:r>
          </a:p>
          <a:p>
            <a:endParaRPr lang="en-US" sz="1950" dirty="0">
              <a:solidFill>
                <a:schemeClr val="accent6">
                  <a:lumMod val="75000"/>
                </a:schemeClr>
              </a:solidFill>
            </a:endParaRPr>
          </a:p>
        </p:txBody>
      </p:sp>
      <p:pic>
        <p:nvPicPr>
          <p:cNvPr id="8" name="Picture 2"/>
          <p:cNvPicPr>
            <a:picLocks noChangeAspect="1" noChangeArrowheads="1"/>
          </p:cNvPicPr>
          <p:nvPr/>
        </p:nvPicPr>
        <p:blipFill>
          <a:blip r:embed="rId2"/>
          <a:srcRect/>
          <a:stretch>
            <a:fillRect/>
          </a:stretch>
        </p:blipFill>
        <p:spPr bwMode="auto">
          <a:xfrm>
            <a:off x="1671638" y="3181351"/>
            <a:ext cx="6438900" cy="2754641"/>
          </a:xfrm>
          <a:prstGeom prst="rect">
            <a:avLst/>
          </a:prstGeom>
          <a:noFill/>
          <a:ln w="9525">
            <a:noFill/>
            <a:miter lim="800000"/>
            <a:headEnd/>
            <a:tailEnd/>
          </a:ln>
          <a:effectLst/>
        </p:spPr>
      </p:pic>
    </p:spTree>
    <p:extLst>
      <p:ext uri="{BB962C8B-B14F-4D97-AF65-F5344CB8AC3E}">
        <p14:creationId xmlns:p14="http://schemas.microsoft.com/office/powerpoint/2010/main" val="3640383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581719"/>
          </a:xfrm>
        </p:spPr>
        <p:txBody>
          <a:bodyPr/>
          <a:lstStyle/>
          <a:p>
            <a:r>
              <a:rPr lang="en-US" sz="2600" b="1" dirty="0" err="1">
                <a:solidFill>
                  <a:srgbClr val="00B0F0"/>
                </a:solidFill>
              </a:rPr>
              <a:t>Novalac</a:t>
            </a:r>
            <a:endParaRPr lang="en-US" sz="2600" dirty="0"/>
          </a:p>
        </p:txBody>
      </p:sp>
      <p:sp>
        <p:nvSpPr>
          <p:cNvPr id="3" name="Content Placeholder 2"/>
          <p:cNvSpPr>
            <a:spLocks noGrp="1"/>
          </p:cNvSpPr>
          <p:nvPr>
            <p:ph idx="1"/>
          </p:nvPr>
        </p:nvSpPr>
        <p:spPr>
          <a:xfrm>
            <a:off x="928688" y="1447800"/>
            <a:ext cx="8048625" cy="4581525"/>
          </a:xfrm>
        </p:spPr>
        <p:txBody>
          <a:bodyPr/>
          <a:lstStyle/>
          <a:p>
            <a:pPr algn="just"/>
            <a:r>
              <a:rPr lang="en-US" sz="1950" dirty="0"/>
              <a:t>These are phenol formaldehyde resins obtained by condensation of phenol &amp; formaldehyde in presence of acid as catalyst when phenol to formaldehyde ratio is greater than </a:t>
            </a:r>
            <a:r>
              <a:rPr lang="en-US" sz="1950" dirty="0">
                <a:solidFill>
                  <a:schemeClr val="accent6">
                    <a:lumMod val="75000"/>
                  </a:schemeClr>
                </a:solidFill>
              </a:rPr>
              <a:t>one </a:t>
            </a:r>
            <a:r>
              <a:rPr lang="en-US" sz="1950" dirty="0">
                <a:solidFill>
                  <a:srgbClr val="FF00FF"/>
                </a:solidFill>
              </a:rPr>
              <a:t>(Phenol is more)</a:t>
            </a:r>
          </a:p>
          <a:p>
            <a:endParaRPr lang="en-US" sz="1950" dirty="0"/>
          </a:p>
          <a:p>
            <a:endParaRPr lang="en-US" sz="1950" dirty="0"/>
          </a:p>
          <a:p>
            <a:endParaRPr lang="en-US" sz="1950" dirty="0"/>
          </a:p>
          <a:p>
            <a:pPr>
              <a:buNone/>
            </a:pPr>
            <a:r>
              <a:rPr lang="en-US" sz="1950" dirty="0">
                <a:solidFill>
                  <a:schemeClr val="accent6">
                    <a:lumMod val="75000"/>
                  </a:schemeClr>
                </a:solidFill>
              </a:rPr>
              <a:t>Properties:</a:t>
            </a:r>
          </a:p>
          <a:p>
            <a:r>
              <a:rPr lang="en-US" sz="1950" dirty="0" err="1"/>
              <a:t>Novalac</a:t>
            </a:r>
            <a:r>
              <a:rPr lang="en-US" sz="1950" dirty="0"/>
              <a:t> are linear polymers.</a:t>
            </a:r>
          </a:p>
          <a:p>
            <a:r>
              <a:rPr lang="en-US" sz="1950" dirty="0"/>
              <a:t>These have got good electric insulating property</a:t>
            </a:r>
          </a:p>
          <a:p>
            <a:pPr>
              <a:buNone/>
            </a:pPr>
            <a:r>
              <a:rPr lang="en-US" sz="1950" dirty="0">
                <a:solidFill>
                  <a:schemeClr val="accent6">
                    <a:lumMod val="75000"/>
                  </a:schemeClr>
                </a:solidFill>
              </a:rPr>
              <a:t>Uses:</a:t>
            </a:r>
          </a:p>
          <a:p>
            <a:r>
              <a:rPr lang="en-US" sz="1950" dirty="0"/>
              <a:t>Used for sealing metal holders to the glass bulbs.</a:t>
            </a:r>
          </a:p>
          <a:p>
            <a:r>
              <a:rPr lang="en-US" sz="1950" dirty="0"/>
              <a:t>Bounding sheets of paper, wood, card boards etc</a:t>
            </a:r>
          </a:p>
        </p:txBody>
      </p:sp>
      <p:pic>
        <p:nvPicPr>
          <p:cNvPr id="5" name="Picture 2"/>
          <p:cNvPicPr>
            <a:picLocks noChangeAspect="1" noChangeArrowheads="1"/>
          </p:cNvPicPr>
          <p:nvPr/>
        </p:nvPicPr>
        <p:blipFill>
          <a:blip r:embed="rId2"/>
          <a:srcRect/>
          <a:stretch>
            <a:fillRect/>
          </a:stretch>
        </p:blipFill>
        <p:spPr bwMode="auto">
          <a:xfrm>
            <a:off x="2476500" y="2376488"/>
            <a:ext cx="5943600" cy="1271452"/>
          </a:xfrm>
          <a:prstGeom prst="rect">
            <a:avLst/>
          </a:prstGeom>
          <a:noFill/>
          <a:ln w="9525">
            <a:noFill/>
            <a:miter lim="800000"/>
            <a:headEnd/>
            <a:tailEnd/>
          </a:ln>
          <a:effectLst/>
        </p:spPr>
      </p:pic>
    </p:spTree>
    <p:extLst>
      <p:ext uri="{BB962C8B-B14F-4D97-AF65-F5344CB8AC3E}">
        <p14:creationId xmlns:p14="http://schemas.microsoft.com/office/powerpoint/2010/main" val="318249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581719"/>
          </a:xfrm>
        </p:spPr>
        <p:txBody>
          <a:bodyPr/>
          <a:lstStyle/>
          <a:p>
            <a:r>
              <a:rPr lang="en-US" sz="2600" b="1" dirty="0">
                <a:solidFill>
                  <a:srgbClr val="00B0F0"/>
                </a:solidFill>
              </a:rPr>
              <a:t>Phenol formaldehyde</a:t>
            </a:r>
            <a:endParaRPr lang="en-US" sz="2600" dirty="0"/>
          </a:p>
        </p:txBody>
      </p:sp>
      <p:sp>
        <p:nvSpPr>
          <p:cNvPr id="3" name="Content Placeholder 2"/>
          <p:cNvSpPr>
            <a:spLocks noGrp="1"/>
          </p:cNvSpPr>
          <p:nvPr>
            <p:ph idx="1"/>
          </p:nvPr>
        </p:nvSpPr>
        <p:spPr>
          <a:xfrm>
            <a:off x="1114425" y="1262063"/>
            <a:ext cx="7862888" cy="4457700"/>
          </a:xfrm>
        </p:spPr>
        <p:txBody>
          <a:bodyPr/>
          <a:lstStyle/>
          <a:p>
            <a:pPr>
              <a:buNone/>
            </a:pPr>
            <a:r>
              <a:rPr lang="en-US" sz="1950" dirty="0" err="1">
                <a:solidFill>
                  <a:schemeClr val="accent6">
                    <a:lumMod val="75000"/>
                  </a:schemeClr>
                </a:solidFill>
              </a:rPr>
              <a:t>Resol</a:t>
            </a:r>
            <a:r>
              <a:rPr lang="en-US" sz="1950" dirty="0">
                <a:solidFill>
                  <a:schemeClr val="accent6">
                    <a:lumMod val="75000"/>
                  </a:schemeClr>
                </a:solidFill>
              </a:rPr>
              <a:t> Resins</a:t>
            </a:r>
            <a:endParaRPr lang="en-US" sz="1950" dirty="0"/>
          </a:p>
          <a:p>
            <a:r>
              <a:rPr lang="en-US" sz="1950" dirty="0"/>
              <a:t>These are phenol formaldehyde resins obtained by the condensation of phenol &amp; formaldehyde</a:t>
            </a:r>
          </a:p>
          <a:p>
            <a:r>
              <a:rPr lang="en-US" sz="1950" dirty="0"/>
              <a:t> In presence of alkali as catalyst</a:t>
            </a:r>
          </a:p>
          <a:p>
            <a:r>
              <a:rPr lang="en-US" sz="1950" dirty="0"/>
              <a:t>when phenol to formaldehyde ratio is less than </a:t>
            </a:r>
            <a:r>
              <a:rPr lang="en-US" sz="1950" dirty="0">
                <a:solidFill>
                  <a:srgbClr val="FF00FF"/>
                </a:solidFill>
              </a:rPr>
              <a:t>one(Phenol is less)</a:t>
            </a:r>
          </a:p>
        </p:txBody>
      </p:sp>
      <p:pic>
        <p:nvPicPr>
          <p:cNvPr id="48131" name="Picture 3"/>
          <p:cNvPicPr>
            <a:picLocks noChangeAspect="1" noChangeArrowheads="1"/>
          </p:cNvPicPr>
          <p:nvPr/>
        </p:nvPicPr>
        <p:blipFill>
          <a:blip r:embed="rId2"/>
          <a:srcRect/>
          <a:stretch>
            <a:fillRect/>
          </a:stretch>
        </p:blipFill>
        <p:spPr bwMode="auto">
          <a:xfrm>
            <a:off x="1362075" y="2933700"/>
            <a:ext cx="6965156" cy="1547813"/>
          </a:xfrm>
          <a:prstGeom prst="rect">
            <a:avLst/>
          </a:prstGeom>
          <a:noFill/>
          <a:ln w="9525">
            <a:noFill/>
            <a:miter lim="800000"/>
            <a:headEnd/>
            <a:tailEnd/>
          </a:ln>
          <a:effectLst/>
        </p:spPr>
      </p:pic>
    </p:spTree>
    <p:extLst>
      <p:ext uri="{BB962C8B-B14F-4D97-AF65-F5344CB8AC3E}">
        <p14:creationId xmlns:p14="http://schemas.microsoft.com/office/powerpoint/2010/main" val="378222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581719"/>
          </a:xfrm>
        </p:spPr>
        <p:txBody>
          <a:bodyPr/>
          <a:lstStyle/>
          <a:p>
            <a:r>
              <a:rPr lang="en-US" sz="2600" b="1" dirty="0">
                <a:solidFill>
                  <a:srgbClr val="00B0F0"/>
                </a:solidFill>
              </a:rPr>
              <a:t>Phenol formaldehyde</a:t>
            </a:r>
            <a:endParaRPr lang="en-US" sz="2600" dirty="0"/>
          </a:p>
        </p:txBody>
      </p:sp>
      <p:sp>
        <p:nvSpPr>
          <p:cNvPr id="4" name="Content Placeholder 3"/>
          <p:cNvSpPr>
            <a:spLocks noGrp="1"/>
          </p:cNvSpPr>
          <p:nvPr>
            <p:ph idx="1"/>
          </p:nvPr>
        </p:nvSpPr>
        <p:spPr>
          <a:xfrm>
            <a:off x="1114425" y="1200150"/>
            <a:ext cx="7553325" cy="4333875"/>
          </a:xfrm>
        </p:spPr>
        <p:txBody>
          <a:bodyPr/>
          <a:lstStyle/>
          <a:p>
            <a:pPr>
              <a:buNone/>
            </a:pPr>
            <a:r>
              <a:rPr lang="en-US" sz="1950" dirty="0">
                <a:solidFill>
                  <a:schemeClr val="accent6">
                    <a:lumMod val="75000"/>
                  </a:schemeClr>
                </a:solidFill>
              </a:rPr>
              <a:t>Properties.</a:t>
            </a:r>
          </a:p>
          <a:p>
            <a:r>
              <a:rPr lang="en-US" sz="1950" dirty="0"/>
              <a:t>These are cross linked polymers</a:t>
            </a:r>
          </a:p>
          <a:p>
            <a:r>
              <a:rPr lang="en-US" sz="1950" dirty="0"/>
              <a:t>These are non conductor of electricity</a:t>
            </a:r>
          </a:p>
          <a:p>
            <a:r>
              <a:rPr lang="en-US" sz="1950" dirty="0"/>
              <a:t> </a:t>
            </a:r>
            <a:r>
              <a:rPr lang="en-US" sz="1950" dirty="0" err="1"/>
              <a:t>Resols</a:t>
            </a:r>
            <a:r>
              <a:rPr lang="en-US" sz="1950" dirty="0"/>
              <a:t> can be converted into </a:t>
            </a:r>
            <a:r>
              <a:rPr lang="en-US" sz="1950" dirty="0" err="1"/>
              <a:t>bakelite</a:t>
            </a:r>
            <a:r>
              <a:rPr lang="en-US" sz="1950" dirty="0"/>
              <a:t> by adding additives such as wood, dies etc.,</a:t>
            </a:r>
          </a:p>
          <a:p>
            <a:pPr>
              <a:buNone/>
            </a:pPr>
            <a:r>
              <a:rPr lang="en-US" sz="1950" dirty="0">
                <a:solidFill>
                  <a:schemeClr val="accent6">
                    <a:lumMod val="75000"/>
                  </a:schemeClr>
                </a:solidFill>
              </a:rPr>
              <a:t>Uses.</a:t>
            </a:r>
          </a:p>
          <a:p>
            <a:r>
              <a:rPr lang="en-US" sz="1950" dirty="0" err="1"/>
              <a:t>Resol</a:t>
            </a:r>
            <a:r>
              <a:rPr lang="en-US" sz="1950" dirty="0"/>
              <a:t> in the form of </a:t>
            </a:r>
            <a:r>
              <a:rPr lang="en-US" sz="1950" dirty="0" err="1"/>
              <a:t>bakelite</a:t>
            </a:r>
            <a:r>
              <a:rPr lang="en-US" sz="1950" dirty="0"/>
              <a:t> is used for the preparation of electrical fittings such as switches plugs, sockets, etc.</a:t>
            </a:r>
          </a:p>
          <a:p>
            <a:r>
              <a:rPr lang="en-US" sz="1950" dirty="0"/>
              <a:t>It is also used for preparing telephone out parts etc.</a:t>
            </a:r>
          </a:p>
        </p:txBody>
      </p:sp>
      <p:pic>
        <p:nvPicPr>
          <p:cNvPr id="236546" name="Picture 2"/>
          <p:cNvPicPr>
            <a:picLocks noChangeAspect="1" noChangeArrowheads="1"/>
          </p:cNvPicPr>
          <p:nvPr/>
        </p:nvPicPr>
        <p:blipFill>
          <a:blip r:embed="rId2"/>
          <a:srcRect/>
          <a:stretch>
            <a:fillRect/>
          </a:stretch>
        </p:blipFill>
        <p:spPr bwMode="auto">
          <a:xfrm>
            <a:off x="4395787" y="4357687"/>
            <a:ext cx="4173309" cy="1547813"/>
          </a:xfrm>
          <a:prstGeom prst="rect">
            <a:avLst/>
          </a:prstGeom>
          <a:noFill/>
          <a:ln w="9525">
            <a:noFill/>
            <a:miter lim="800000"/>
            <a:headEnd/>
            <a:tailEnd/>
          </a:ln>
          <a:effectLst/>
        </p:spPr>
      </p:pic>
    </p:spTree>
    <p:extLst>
      <p:ext uri="{BB962C8B-B14F-4D97-AF65-F5344CB8AC3E}">
        <p14:creationId xmlns:p14="http://schemas.microsoft.com/office/powerpoint/2010/main" val="153242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866081"/>
            <a:ext cx="8915400" cy="521918"/>
          </a:xfrm>
        </p:spPr>
        <p:txBody>
          <a:bodyPr/>
          <a:lstStyle/>
          <a:p>
            <a:r>
              <a:rPr lang="en-US" sz="2600" b="1" dirty="0">
                <a:solidFill>
                  <a:srgbClr val="00B0F0"/>
                </a:solidFill>
              </a:rPr>
              <a:t>Urea Formaldehyde</a:t>
            </a:r>
            <a:endParaRPr lang="en-US" b="1" dirty="0">
              <a:solidFill>
                <a:srgbClr val="00B0F0"/>
              </a:solidFill>
            </a:endParaRPr>
          </a:p>
        </p:txBody>
      </p:sp>
      <p:sp>
        <p:nvSpPr>
          <p:cNvPr id="3" name="Content Placeholder 2"/>
          <p:cNvSpPr>
            <a:spLocks noGrp="1"/>
          </p:cNvSpPr>
          <p:nvPr>
            <p:ph idx="1"/>
          </p:nvPr>
        </p:nvSpPr>
        <p:spPr>
          <a:xfrm>
            <a:off x="506389" y="1532820"/>
            <a:ext cx="8915400" cy="3677345"/>
          </a:xfrm>
        </p:spPr>
        <p:txBody>
          <a:bodyPr/>
          <a:lstStyle/>
          <a:p>
            <a:pPr marL="0" indent="0">
              <a:buNone/>
            </a:pPr>
            <a:r>
              <a:rPr lang="en-US" dirty="0" smtClean="0"/>
              <a:t> </a:t>
            </a:r>
            <a:endParaRPr lang="en-US" dirty="0"/>
          </a:p>
        </p:txBody>
      </p:sp>
      <p:grpSp>
        <p:nvGrpSpPr>
          <p:cNvPr id="6" name="Group 5"/>
          <p:cNvGrpSpPr/>
          <p:nvPr/>
        </p:nvGrpSpPr>
        <p:grpSpPr>
          <a:xfrm>
            <a:off x="906105" y="1532819"/>
            <a:ext cx="5613843" cy="2372254"/>
            <a:chOff x="1115206" y="1095239"/>
            <a:chExt cx="6909345" cy="2919697"/>
          </a:xfrm>
        </p:grpSpPr>
        <p:pic>
          <p:nvPicPr>
            <p:cNvPr id="4" name="Picture 3"/>
            <p:cNvPicPr>
              <a:picLocks noChangeAspect="1"/>
            </p:cNvPicPr>
            <p:nvPr/>
          </p:nvPicPr>
          <p:blipFill>
            <a:blip r:embed="rId2"/>
            <a:stretch>
              <a:fillRect/>
            </a:stretch>
          </p:blipFill>
          <p:spPr>
            <a:xfrm>
              <a:off x="1115206" y="1095239"/>
              <a:ext cx="6909345" cy="2919697"/>
            </a:xfrm>
            <a:prstGeom prst="rect">
              <a:avLst/>
            </a:prstGeom>
          </p:spPr>
        </p:pic>
        <p:sp>
          <p:nvSpPr>
            <p:cNvPr id="5" name="TextBox 4"/>
            <p:cNvSpPr txBox="1"/>
            <p:nvPr/>
          </p:nvSpPr>
          <p:spPr>
            <a:xfrm>
              <a:off x="1419367" y="3480179"/>
              <a:ext cx="1473958" cy="454562"/>
            </a:xfrm>
            <a:prstGeom prst="rect">
              <a:avLst/>
            </a:prstGeom>
            <a:solidFill>
              <a:schemeClr val="bg1"/>
            </a:solidFill>
          </p:spPr>
          <p:txBody>
            <a:bodyPr wrap="square" rtlCol="0">
              <a:spAutoFit/>
            </a:bodyPr>
            <a:lstStyle/>
            <a:p>
              <a:endParaRPr lang="en-US" dirty="0"/>
            </a:p>
          </p:txBody>
        </p:sp>
      </p:grpSp>
      <p:sp>
        <p:nvSpPr>
          <p:cNvPr id="7" name="Rectangle 6"/>
          <p:cNvSpPr/>
          <p:nvPr/>
        </p:nvSpPr>
        <p:spPr>
          <a:xfrm>
            <a:off x="676417" y="4168872"/>
            <a:ext cx="8538381" cy="1892826"/>
          </a:xfrm>
          <a:prstGeom prst="rect">
            <a:avLst/>
          </a:prstGeom>
        </p:spPr>
        <p:txBody>
          <a:bodyPr wrap="square">
            <a:spAutoFit/>
          </a:bodyPr>
          <a:lstStyle/>
          <a:p>
            <a:pPr marL="278606" indent="-278606" algn="just">
              <a:buFont typeface="Arial" panose="020B0604020202020204" pitchFamily="34" charset="0"/>
              <a:buChar char="•"/>
            </a:pPr>
            <a:r>
              <a:rPr lang="en-US" sz="1950" dirty="0"/>
              <a:t>Non-transparent thermosetting resin or plastic, made from urea and formaldehyde heated in the presence of a base</a:t>
            </a:r>
          </a:p>
          <a:p>
            <a:pPr marL="278606" indent="-278606" algn="just">
              <a:buFont typeface="Arial" panose="020B0604020202020204" pitchFamily="34" charset="0"/>
              <a:buChar char="•"/>
            </a:pPr>
            <a:r>
              <a:rPr lang="en-US" sz="1950" dirty="0"/>
              <a:t>Used in adhesives, finishes, particle/chip board, medium density fiber board, and molded objects</a:t>
            </a:r>
          </a:p>
          <a:p>
            <a:pPr marL="278606" indent="-278606" algn="just">
              <a:buFont typeface="Arial" panose="020B0604020202020204" pitchFamily="34" charset="0"/>
              <a:buChar char="•"/>
            </a:pPr>
            <a:r>
              <a:rPr lang="en-US" sz="1950" dirty="0"/>
              <a:t>Decorative laminates, textiles, paper, foundry sand molds, wrinkle resistant fabrics, cotton blends, etc. </a:t>
            </a:r>
          </a:p>
        </p:txBody>
      </p:sp>
      <p:sp>
        <p:nvSpPr>
          <p:cNvPr id="8" name="Rectangle 7"/>
          <p:cNvSpPr/>
          <p:nvPr/>
        </p:nvSpPr>
        <p:spPr>
          <a:xfrm>
            <a:off x="6767079" y="1387998"/>
            <a:ext cx="3054426" cy="2793072"/>
          </a:xfrm>
          <a:prstGeom prst="rect">
            <a:avLst/>
          </a:prstGeom>
        </p:spPr>
        <p:txBody>
          <a:bodyPr wrap="square">
            <a:spAutoFit/>
          </a:bodyPr>
          <a:lstStyle/>
          <a:p>
            <a:pPr marL="278606" indent="-278606" algn="just">
              <a:buFont typeface="Arial" panose="020B0604020202020204" pitchFamily="34" charset="0"/>
              <a:buChar char="•"/>
            </a:pPr>
            <a:r>
              <a:rPr lang="en-US" sz="1950" dirty="0"/>
              <a:t>High tensile strength, flexural modulus, high heat distortion temperature, low water absorption, </a:t>
            </a:r>
            <a:r>
              <a:rPr lang="en-US" sz="1950" dirty="0" err="1"/>
              <a:t>mould</a:t>
            </a:r>
            <a:r>
              <a:rPr lang="en-US" sz="1950" dirty="0"/>
              <a:t> shrinkage, high surface hardness, elongation at break, and volume resistance</a:t>
            </a:r>
          </a:p>
        </p:txBody>
      </p:sp>
    </p:spTree>
    <p:extLst>
      <p:ext uri="{BB962C8B-B14F-4D97-AF65-F5344CB8AC3E}">
        <p14:creationId xmlns:p14="http://schemas.microsoft.com/office/powerpoint/2010/main" val="190959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1119" y="866081"/>
            <a:ext cx="7243763" cy="643632"/>
          </a:xfrm>
        </p:spPr>
        <p:txBody>
          <a:bodyPr/>
          <a:lstStyle/>
          <a:p>
            <a:r>
              <a:rPr lang="en-US" sz="2600" b="1" dirty="0">
                <a:solidFill>
                  <a:srgbClr val="00B0F0"/>
                </a:solidFill>
              </a:rPr>
              <a:t>Preparation, Properties and Applications</a:t>
            </a:r>
            <a:endParaRPr lang="en-US" b="1" dirty="0">
              <a:solidFill>
                <a:srgbClr val="00B0F0"/>
              </a:solidFill>
            </a:endParaRPr>
          </a:p>
        </p:txBody>
      </p:sp>
      <p:sp>
        <p:nvSpPr>
          <p:cNvPr id="3" name="Content Placeholder 2"/>
          <p:cNvSpPr>
            <a:spLocks noGrp="1"/>
          </p:cNvSpPr>
          <p:nvPr>
            <p:ph idx="1"/>
          </p:nvPr>
        </p:nvSpPr>
        <p:spPr>
          <a:xfrm>
            <a:off x="1114425" y="1385888"/>
            <a:ext cx="7429500" cy="4210050"/>
          </a:xfrm>
        </p:spPr>
        <p:txBody>
          <a:bodyPr/>
          <a:lstStyle/>
          <a:p>
            <a:r>
              <a:rPr lang="en-US" dirty="0">
                <a:solidFill>
                  <a:schemeClr val="accent6">
                    <a:lumMod val="75000"/>
                  </a:schemeClr>
                </a:solidFill>
              </a:rPr>
              <a:t>Elastomers:</a:t>
            </a:r>
            <a:r>
              <a:rPr lang="en-US" b="1" dirty="0" smtClean="0">
                <a:solidFill>
                  <a:schemeClr val="accent6">
                    <a:lumMod val="75000"/>
                  </a:schemeClr>
                </a:solidFill>
              </a:rPr>
              <a:t> </a:t>
            </a:r>
          </a:p>
          <a:p>
            <a:pPr>
              <a:buNone/>
            </a:pPr>
            <a:r>
              <a:rPr lang="en-US" sz="1950" b="1" dirty="0">
                <a:solidFill>
                  <a:schemeClr val="accent6">
                    <a:lumMod val="75000"/>
                  </a:schemeClr>
                </a:solidFill>
              </a:rPr>
              <a:t>	</a:t>
            </a:r>
            <a:r>
              <a:rPr lang="en-US" sz="1950" dirty="0" err="1"/>
              <a:t>Elastomer</a:t>
            </a:r>
            <a:r>
              <a:rPr lang="en-US" sz="1950" dirty="0"/>
              <a:t> is defined as “a long chain polymer which under stress undergoes elongation by several times and regains its original shape when the stress is fully released”</a:t>
            </a:r>
          </a:p>
        </p:txBody>
      </p:sp>
      <p:pic>
        <p:nvPicPr>
          <p:cNvPr id="677890" name="Picture 2" descr="http://patentimages.storage.googleapis.com/EP1265936B1/00010001.png"/>
          <p:cNvPicPr>
            <a:picLocks noChangeAspect="1" noChangeArrowheads="1"/>
          </p:cNvPicPr>
          <p:nvPr/>
        </p:nvPicPr>
        <p:blipFill>
          <a:blip r:embed="rId2" cstate="print"/>
          <a:srcRect/>
          <a:stretch>
            <a:fillRect/>
          </a:stretch>
        </p:blipFill>
        <p:spPr bwMode="auto">
          <a:xfrm>
            <a:off x="5634038" y="2853176"/>
            <a:ext cx="2987278" cy="1318774"/>
          </a:xfrm>
          <a:prstGeom prst="rect">
            <a:avLst/>
          </a:prstGeom>
          <a:noFill/>
        </p:spPr>
      </p:pic>
      <p:pic>
        <p:nvPicPr>
          <p:cNvPr id="677892" name="Picture 4" descr="http://blog.oureducation.in/wp-content/uploads/2013/05/dp3.jpg"/>
          <p:cNvPicPr>
            <a:picLocks noChangeAspect="1" noChangeArrowheads="1"/>
          </p:cNvPicPr>
          <p:nvPr/>
        </p:nvPicPr>
        <p:blipFill>
          <a:blip r:embed="rId3" cstate="print"/>
          <a:srcRect/>
          <a:stretch>
            <a:fillRect/>
          </a:stretch>
        </p:blipFill>
        <p:spPr bwMode="auto">
          <a:xfrm>
            <a:off x="1671638" y="2825353"/>
            <a:ext cx="3320663" cy="1222773"/>
          </a:xfrm>
          <a:prstGeom prst="rect">
            <a:avLst/>
          </a:prstGeom>
          <a:noFill/>
        </p:spPr>
      </p:pic>
      <p:cxnSp>
        <p:nvCxnSpPr>
          <p:cNvPr id="8" name="Straight Arrow Connector 7"/>
          <p:cNvCxnSpPr/>
          <p:nvPr/>
        </p:nvCxnSpPr>
        <p:spPr>
          <a:xfrm>
            <a:off x="4953000" y="3303885"/>
            <a:ext cx="557213" cy="1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238250" y="4496847"/>
            <a:ext cx="7367588" cy="992579"/>
          </a:xfrm>
          <a:prstGeom prst="rect">
            <a:avLst/>
          </a:prstGeom>
        </p:spPr>
        <p:txBody>
          <a:bodyPr wrap="square">
            <a:spAutoFit/>
          </a:bodyPr>
          <a:lstStyle/>
          <a:p>
            <a:pPr marL="222885" indent="-222885" algn="just">
              <a:buFont typeface="Arial" pitchFamily="34" charset="0"/>
              <a:buChar char="•"/>
            </a:pPr>
            <a:r>
              <a:rPr lang="en-US" sz="1950" dirty="0"/>
              <a:t>Isobutylene is mixed with 1.5 to 4.5 % of isoprene</a:t>
            </a:r>
          </a:p>
          <a:p>
            <a:pPr marL="222885" indent="-222885" algn="just">
              <a:buFont typeface="Arial" pitchFamily="34" charset="0"/>
              <a:buChar char="•"/>
            </a:pPr>
            <a:r>
              <a:rPr lang="en-US" sz="1950" dirty="0"/>
              <a:t>Reaction mixture is cooled to -95°C and stirred thoroughly with anhydrous </a:t>
            </a:r>
            <a:r>
              <a:rPr lang="en-US" sz="1950" dirty="0" err="1"/>
              <a:t>Aluminium</a:t>
            </a:r>
            <a:r>
              <a:rPr lang="en-US" sz="1950" dirty="0"/>
              <a:t> chloride in methyl chloride</a:t>
            </a:r>
          </a:p>
        </p:txBody>
      </p:sp>
    </p:spTree>
    <p:extLst>
      <p:ext uri="{BB962C8B-B14F-4D97-AF65-F5344CB8AC3E}">
        <p14:creationId xmlns:p14="http://schemas.microsoft.com/office/powerpoint/2010/main" val="2622851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solidFill>
                  <a:srgbClr val="00B0F0"/>
                </a:solidFill>
              </a:rPr>
              <a:t>Properties and Applications</a:t>
            </a:r>
            <a:endParaRPr lang="en-US" dirty="0"/>
          </a:p>
        </p:txBody>
      </p:sp>
      <p:sp>
        <p:nvSpPr>
          <p:cNvPr id="3" name="Content Placeholder 2"/>
          <p:cNvSpPr>
            <a:spLocks noGrp="1"/>
          </p:cNvSpPr>
          <p:nvPr>
            <p:ph idx="1"/>
          </p:nvPr>
        </p:nvSpPr>
        <p:spPr>
          <a:xfrm>
            <a:off x="1331119" y="1943105"/>
            <a:ext cx="7336631" cy="3677345"/>
          </a:xfrm>
        </p:spPr>
        <p:txBody>
          <a:bodyPr/>
          <a:lstStyle/>
          <a:p>
            <a:r>
              <a:rPr lang="en-US" sz="1950" dirty="0"/>
              <a:t>Good resistance to heat, abrasion, and to chemicals.</a:t>
            </a:r>
          </a:p>
          <a:p>
            <a:r>
              <a:rPr lang="en-US" sz="1950" dirty="0"/>
              <a:t>Exhibits low gas permeability</a:t>
            </a:r>
            <a:endParaRPr lang="en-US" dirty="0"/>
          </a:p>
        </p:txBody>
      </p:sp>
      <p:sp>
        <p:nvSpPr>
          <p:cNvPr id="4" name="Rectangle 3"/>
          <p:cNvSpPr/>
          <p:nvPr/>
        </p:nvSpPr>
        <p:spPr>
          <a:xfrm>
            <a:off x="1300162" y="2933701"/>
            <a:ext cx="6996113" cy="692497"/>
          </a:xfrm>
          <a:prstGeom prst="rect">
            <a:avLst/>
          </a:prstGeom>
        </p:spPr>
        <p:txBody>
          <a:bodyPr wrap="square">
            <a:spAutoFit/>
          </a:bodyPr>
          <a:lstStyle/>
          <a:p>
            <a:pPr algn="just"/>
            <a:r>
              <a:rPr lang="en-US" sz="1950" b="1" dirty="0"/>
              <a:t>Applications</a:t>
            </a:r>
            <a:r>
              <a:rPr lang="en-US" sz="1950" dirty="0"/>
              <a:t>: Inner tubes for tyres, for insulation of high voltage wires and cables</a:t>
            </a:r>
          </a:p>
        </p:txBody>
      </p:sp>
      <p:pic>
        <p:nvPicPr>
          <p:cNvPr id="678914" name="Picture 2" descr="http://www.salsonsautomotivetyres.com/prd/tubes.jpg"/>
          <p:cNvPicPr>
            <a:picLocks noChangeAspect="1" noChangeArrowheads="1"/>
          </p:cNvPicPr>
          <p:nvPr/>
        </p:nvPicPr>
        <p:blipFill>
          <a:blip r:embed="rId2" cstate="print"/>
          <a:srcRect/>
          <a:stretch>
            <a:fillRect/>
          </a:stretch>
        </p:blipFill>
        <p:spPr bwMode="auto">
          <a:xfrm>
            <a:off x="2290763" y="3676651"/>
            <a:ext cx="1981200" cy="1981201"/>
          </a:xfrm>
          <a:prstGeom prst="rect">
            <a:avLst/>
          </a:prstGeom>
          <a:noFill/>
        </p:spPr>
      </p:pic>
      <p:pic>
        <p:nvPicPr>
          <p:cNvPr id="678916" name="Picture 4" descr="http://3.imimg.com/data3/UI/LT/MY-1569581/rubber_cable-500x500.jpg"/>
          <p:cNvPicPr>
            <a:picLocks noChangeAspect="1" noChangeArrowheads="1"/>
          </p:cNvPicPr>
          <p:nvPr/>
        </p:nvPicPr>
        <p:blipFill>
          <a:blip r:embed="rId3" cstate="print"/>
          <a:srcRect/>
          <a:stretch>
            <a:fillRect/>
          </a:stretch>
        </p:blipFill>
        <p:spPr bwMode="auto">
          <a:xfrm>
            <a:off x="5448300" y="3490912"/>
            <a:ext cx="2290763" cy="2290763"/>
          </a:xfrm>
          <a:prstGeom prst="rect">
            <a:avLst/>
          </a:prstGeom>
          <a:noFill/>
        </p:spPr>
      </p:pic>
    </p:spTree>
    <p:extLst>
      <p:ext uri="{BB962C8B-B14F-4D97-AF65-F5344CB8AC3E}">
        <p14:creationId xmlns:p14="http://schemas.microsoft.com/office/powerpoint/2010/main" val="583199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1119" y="866081"/>
            <a:ext cx="7243763" cy="643632"/>
          </a:xfrm>
        </p:spPr>
        <p:txBody>
          <a:bodyPr/>
          <a:lstStyle/>
          <a:p>
            <a:r>
              <a:rPr lang="en-US" sz="2600" b="1" dirty="0">
                <a:solidFill>
                  <a:srgbClr val="00B0F0"/>
                </a:solidFill>
              </a:rPr>
              <a:t>Preparation, Properties and Applications</a:t>
            </a:r>
            <a:endParaRPr lang="en-US" b="1" dirty="0">
              <a:solidFill>
                <a:srgbClr val="00B0F0"/>
              </a:solidFill>
            </a:endParaRPr>
          </a:p>
        </p:txBody>
      </p:sp>
      <p:sp>
        <p:nvSpPr>
          <p:cNvPr id="3" name="Content Placeholder 2"/>
          <p:cNvSpPr>
            <a:spLocks noGrp="1"/>
          </p:cNvSpPr>
          <p:nvPr>
            <p:ph idx="1"/>
          </p:nvPr>
        </p:nvSpPr>
        <p:spPr/>
        <p:txBody>
          <a:bodyPr/>
          <a:lstStyle/>
          <a:p>
            <a:pPr>
              <a:buNone/>
            </a:pPr>
            <a:r>
              <a:rPr lang="en-US" b="1" dirty="0"/>
              <a:t>Silicone Rubbers:</a:t>
            </a:r>
            <a:endParaRPr lang="en-US" dirty="0"/>
          </a:p>
        </p:txBody>
      </p:sp>
      <p:sp>
        <p:nvSpPr>
          <p:cNvPr id="679937" name="Rectangle 1"/>
          <p:cNvSpPr>
            <a:spLocks noChangeArrowheads="1"/>
          </p:cNvSpPr>
          <p:nvPr/>
        </p:nvSpPr>
        <p:spPr bwMode="auto">
          <a:xfrm>
            <a:off x="1919288" y="2562226"/>
            <a:ext cx="5819775" cy="375104"/>
          </a:xfrm>
          <a:prstGeom prst="rect">
            <a:avLst/>
          </a:prstGeom>
          <a:solidFill>
            <a:srgbClr val="FFFFFF"/>
          </a:solidFill>
          <a:ln w="9525">
            <a:noFill/>
            <a:miter lim="800000"/>
            <a:headEnd/>
            <a:tailEnd/>
          </a:ln>
          <a:effectLst/>
        </p:spPr>
        <p:txBody>
          <a:bodyPr vert="horz" wrap="square" lIns="74295" tIns="37148" rIns="74295" bIns="37148" numCol="1" anchor="ctr" anchorCtr="0" compatLnSpc="1">
            <a:prstTxWarp prst="textNoShape">
              <a:avLst/>
            </a:prstTxWarp>
            <a:spAutoFit/>
          </a:bodyPr>
          <a:lstStyle/>
          <a:p>
            <a:pPr fontAlgn="base">
              <a:spcBef>
                <a:spcPct val="0"/>
              </a:spcBef>
              <a:spcAft>
                <a:spcPct val="0"/>
              </a:spcAft>
            </a:pPr>
            <a:r>
              <a:rPr lang="en-US" sz="1950" i="1" dirty="0">
                <a:solidFill>
                  <a:srgbClr val="000000"/>
                </a:solidFill>
                <a:latin typeface="Arial" pitchFamily="34" charset="0"/>
                <a:ea typeface="Times New Roman" pitchFamily="18" charset="0"/>
                <a:cs typeface="Arial" pitchFamily="34" charset="0"/>
              </a:rPr>
              <a:t>n</a:t>
            </a:r>
            <a:r>
              <a:rPr lang="en-US" sz="1950" dirty="0">
                <a:solidFill>
                  <a:srgbClr val="000000"/>
                </a:solidFill>
                <a:latin typeface="Arial" pitchFamily="34" charset="0"/>
                <a:ea typeface="Times New Roman" pitchFamily="18" charset="0"/>
                <a:cs typeface="Arial" pitchFamily="34" charset="0"/>
              </a:rPr>
              <a:t> Si(CH</a:t>
            </a:r>
            <a:r>
              <a:rPr lang="en-US" sz="1950" baseline="-30000" dirty="0">
                <a:solidFill>
                  <a:srgbClr val="000000"/>
                </a:solidFill>
                <a:latin typeface="Arial" pitchFamily="34" charset="0"/>
                <a:ea typeface="Times New Roman" pitchFamily="18" charset="0"/>
                <a:cs typeface="Arial" pitchFamily="34" charset="0"/>
              </a:rPr>
              <a:t>3</a:t>
            </a:r>
            <a:r>
              <a:rPr lang="en-US" sz="1950" dirty="0">
                <a:solidFill>
                  <a:srgbClr val="000000"/>
                </a:solidFill>
                <a:latin typeface="Arial" pitchFamily="34" charset="0"/>
                <a:ea typeface="Times New Roman" pitchFamily="18" charset="0"/>
                <a:cs typeface="Arial" pitchFamily="34" charset="0"/>
              </a:rPr>
              <a:t>)</a:t>
            </a:r>
            <a:r>
              <a:rPr lang="en-US" sz="1950" baseline="-30000" dirty="0">
                <a:solidFill>
                  <a:srgbClr val="000000"/>
                </a:solidFill>
                <a:latin typeface="Arial" pitchFamily="34" charset="0"/>
                <a:ea typeface="Times New Roman" pitchFamily="18" charset="0"/>
                <a:cs typeface="Arial" pitchFamily="34" charset="0"/>
              </a:rPr>
              <a:t>2</a:t>
            </a:r>
            <a:r>
              <a:rPr lang="en-US" sz="1950" dirty="0">
                <a:solidFill>
                  <a:srgbClr val="000000"/>
                </a:solidFill>
                <a:latin typeface="Arial" pitchFamily="34" charset="0"/>
                <a:ea typeface="Times New Roman" pitchFamily="18" charset="0"/>
                <a:cs typeface="Arial" pitchFamily="34" charset="0"/>
              </a:rPr>
              <a:t>Cl</a:t>
            </a:r>
            <a:r>
              <a:rPr lang="en-US" sz="1950" baseline="-30000" dirty="0">
                <a:solidFill>
                  <a:srgbClr val="000000"/>
                </a:solidFill>
                <a:latin typeface="Arial" pitchFamily="34" charset="0"/>
                <a:ea typeface="Times New Roman" pitchFamily="18" charset="0"/>
                <a:cs typeface="Arial" pitchFamily="34" charset="0"/>
              </a:rPr>
              <a:t>2</a:t>
            </a:r>
            <a:r>
              <a:rPr lang="en-US" sz="1950" dirty="0">
                <a:solidFill>
                  <a:srgbClr val="000000"/>
                </a:solidFill>
                <a:latin typeface="Arial" pitchFamily="34" charset="0"/>
                <a:ea typeface="Times New Roman" pitchFamily="18" charset="0"/>
                <a:cs typeface="Arial" pitchFamily="34" charset="0"/>
              </a:rPr>
              <a:t> + </a:t>
            </a:r>
            <a:r>
              <a:rPr lang="en-US" sz="1950" i="1" dirty="0">
                <a:solidFill>
                  <a:srgbClr val="000000"/>
                </a:solidFill>
                <a:latin typeface="Arial" pitchFamily="34" charset="0"/>
                <a:ea typeface="Times New Roman" pitchFamily="18" charset="0"/>
                <a:cs typeface="Arial" pitchFamily="34" charset="0"/>
              </a:rPr>
              <a:t>n</a:t>
            </a:r>
            <a:r>
              <a:rPr lang="en-US" sz="1950" dirty="0">
                <a:solidFill>
                  <a:srgbClr val="000000"/>
                </a:solidFill>
                <a:latin typeface="Arial" pitchFamily="34" charset="0"/>
                <a:ea typeface="Times New Roman" pitchFamily="18" charset="0"/>
                <a:cs typeface="Arial" pitchFamily="34" charset="0"/>
              </a:rPr>
              <a:t> H</a:t>
            </a:r>
            <a:r>
              <a:rPr lang="en-US" sz="1950" baseline="-30000" dirty="0">
                <a:solidFill>
                  <a:srgbClr val="000000"/>
                </a:solidFill>
                <a:latin typeface="Arial" pitchFamily="34" charset="0"/>
                <a:ea typeface="Times New Roman" pitchFamily="18" charset="0"/>
                <a:cs typeface="Arial" pitchFamily="34" charset="0"/>
              </a:rPr>
              <a:t>2</a:t>
            </a:r>
            <a:r>
              <a:rPr lang="en-US" sz="1950" dirty="0">
                <a:solidFill>
                  <a:srgbClr val="000000"/>
                </a:solidFill>
                <a:latin typeface="Arial" pitchFamily="34" charset="0"/>
                <a:ea typeface="Times New Roman" pitchFamily="18" charset="0"/>
                <a:cs typeface="Arial" pitchFamily="34" charset="0"/>
              </a:rPr>
              <a:t>O → [Si(CH</a:t>
            </a:r>
            <a:r>
              <a:rPr lang="en-US" sz="1950" baseline="-30000" dirty="0">
                <a:solidFill>
                  <a:srgbClr val="000000"/>
                </a:solidFill>
                <a:latin typeface="Arial" pitchFamily="34" charset="0"/>
                <a:ea typeface="Times New Roman" pitchFamily="18" charset="0"/>
                <a:cs typeface="Arial" pitchFamily="34" charset="0"/>
              </a:rPr>
              <a:t>3</a:t>
            </a:r>
            <a:r>
              <a:rPr lang="en-US" sz="1950" dirty="0">
                <a:solidFill>
                  <a:srgbClr val="000000"/>
                </a:solidFill>
                <a:latin typeface="Arial" pitchFamily="34" charset="0"/>
                <a:ea typeface="Times New Roman" pitchFamily="18" charset="0"/>
                <a:cs typeface="Arial" pitchFamily="34" charset="0"/>
              </a:rPr>
              <a:t>)</a:t>
            </a:r>
            <a:r>
              <a:rPr lang="en-US" sz="1950" baseline="-30000" dirty="0">
                <a:solidFill>
                  <a:srgbClr val="000000"/>
                </a:solidFill>
                <a:latin typeface="Arial" pitchFamily="34" charset="0"/>
                <a:ea typeface="Times New Roman" pitchFamily="18" charset="0"/>
                <a:cs typeface="Arial" pitchFamily="34" charset="0"/>
              </a:rPr>
              <a:t>2</a:t>
            </a:r>
            <a:r>
              <a:rPr lang="en-US" sz="1950" dirty="0">
                <a:solidFill>
                  <a:srgbClr val="000000"/>
                </a:solidFill>
                <a:latin typeface="Arial" pitchFamily="34" charset="0"/>
                <a:ea typeface="Times New Roman" pitchFamily="18" charset="0"/>
                <a:cs typeface="Arial" pitchFamily="34" charset="0"/>
              </a:rPr>
              <a:t>O]</a:t>
            </a:r>
            <a:r>
              <a:rPr lang="en-US" sz="1950" i="1" baseline="-30000" dirty="0">
                <a:solidFill>
                  <a:srgbClr val="000000"/>
                </a:solidFill>
                <a:latin typeface="Arial" pitchFamily="34" charset="0"/>
                <a:ea typeface="Times New Roman" pitchFamily="18" charset="0"/>
                <a:cs typeface="Arial" pitchFamily="34" charset="0"/>
              </a:rPr>
              <a:t>n</a:t>
            </a:r>
            <a:r>
              <a:rPr lang="en-US" sz="1950" dirty="0">
                <a:solidFill>
                  <a:srgbClr val="000000"/>
                </a:solidFill>
                <a:latin typeface="Arial" pitchFamily="34" charset="0"/>
                <a:ea typeface="Times New Roman" pitchFamily="18" charset="0"/>
                <a:cs typeface="Arial" pitchFamily="34" charset="0"/>
              </a:rPr>
              <a:t> + 2</a:t>
            </a:r>
            <a:r>
              <a:rPr lang="en-US" sz="1950" i="1" dirty="0">
                <a:solidFill>
                  <a:srgbClr val="000000"/>
                </a:solidFill>
                <a:latin typeface="Arial" pitchFamily="34" charset="0"/>
                <a:ea typeface="Times New Roman" pitchFamily="18" charset="0"/>
                <a:cs typeface="Arial" pitchFamily="34" charset="0"/>
              </a:rPr>
              <a:t>n</a:t>
            </a:r>
            <a:r>
              <a:rPr lang="en-US" sz="1950" dirty="0">
                <a:solidFill>
                  <a:srgbClr val="000000"/>
                </a:solidFill>
                <a:latin typeface="Arial" pitchFamily="34" charset="0"/>
                <a:ea typeface="Times New Roman" pitchFamily="18" charset="0"/>
                <a:cs typeface="Arial" pitchFamily="34" charset="0"/>
              </a:rPr>
              <a:t> </a:t>
            </a:r>
            <a:r>
              <a:rPr lang="en-US" sz="1950" dirty="0" err="1">
                <a:solidFill>
                  <a:srgbClr val="000000"/>
                </a:solidFill>
                <a:latin typeface="Arial" pitchFamily="34" charset="0"/>
                <a:ea typeface="Times New Roman" pitchFamily="18" charset="0"/>
                <a:cs typeface="Arial" pitchFamily="34" charset="0"/>
              </a:rPr>
              <a:t>HCl</a:t>
            </a:r>
            <a:endParaRPr lang="en-US" sz="2925" dirty="0">
              <a:latin typeface="Arial" pitchFamily="34" charset="0"/>
              <a:cs typeface="Arial" pitchFamily="34" charset="0"/>
            </a:endParaRPr>
          </a:p>
        </p:txBody>
      </p:sp>
      <p:pic>
        <p:nvPicPr>
          <p:cNvPr id="679939" name="Picture 3" descr="http://www.azom.com/images/Article_Images/ImageForArticle_5806%281%29.jpg"/>
          <p:cNvPicPr>
            <a:picLocks noChangeAspect="1" noChangeArrowheads="1"/>
          </p:cNvPicPr>
          <p:nvPr/>
        </p:nvPicPr>
        <p:blipFill>
          <a:blip r:embed="rId2" cstate="print"/>
          <a:srcRect/>
          <a:stretch>
            <a:fillRect/>
          </a:stretch>
        </p:blipFill>
        <p:spPr bwMode="auto">
          <a:xfrm>
            <a:off x="3033713" y="3119438"/>
            <a:ext cx="3095625" cy="1145381"/>
          </a:xfrm>
          <a:prstGeom prst="rect">
            <a:avLst/>
          </a:prstGeom>
          <a:noFill/>
        </p:spPr>
      </p:pic>
      <p:sp>
        <p:nvSpPr>
          <p:cNvPr id="8" name="Rectangle 7"/>
          <p:cNvSpPr/>
          <p:nvPr/>
        </p:nvSpPr>
        <p:spPr>
          <a:xfrm>
            <a:off x="1300162" y="4357689"/>
            <a:ext cx="6996113" cy="992579"/>
          </a:xfrm>
          <a:prstGeom prst="rect">
            <a:avLst/>
          </a:prstGeom>
        </p:spPr>
        <p:txBody>
          <a:bodyPr wrap="square">
            <a:spAutoFit/>
          </a:bodyPr>
          <a:lstStyle/>
          <a:p>
            <a:pPr algn="just"/>
            <a:r>
              <a:rPr lang="en-US" sz="1950" dirty="0"/>
              <a:t>Properties: Generally non-reactive, stable, and resistant to extreme environments and temperatures from -55°C to +300°C while still maintaining its useful properties</a:t>
            </a:r>
          </a:p>
        </p:txBody>
      </p:sp>
    </p:spTree>
    <p:extLst>
      <p:ext uri="{BB962C8B-B14F-4D97-AF65-F5344CB8AC3E}">
        <p14:creationId xmlns:p14="http://schemas.microsoft.com/office/powerpoint/2010/main" val="96843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solidFill>
                  <a:srgbClr val="00B0F0"/>
                </a:solidFill>
              </a:rPr>
              <a:t>Applications</a:t>
            </a:r>
            <a:endParaRPr lang="en-US" b="1" dirty="0">
              <a:solidFill>
                <a:srgbClr val="00B0F0"/>
              </a:solidFill>
            </a:endParaRPr>
          </a:p>
        </p:txBody>
      </p:sp>
      <p:sp>
        <p:nvSpPr>
          <p:cNvPr id="3" name="Content Placeholder 2"/>
          <p:cNvSpPr>
            <a:spLocks noGrp="1"/>
          </p:cNvSpPr>
          <p:nvPr>
            <p:ph idx="1"/>
          </p:nvPr>
        </p:nvSpPr>
        <p:spPr/>
        <p:txBody>
          <a:bodyPr/>
          <a:lstStyle/>
          <a:p>
            <a:pPr algn="just"/>
            <a:r>
              <a:rPr lang="en-US" sz="1950" dirty="0"/>
              <a:t>Automotive applications</a:t>
            </a:r>
          </a:p>
          <a:p>
            <a:pPr algn="just"/>
            <a:r>
              <a:rPr lang="en-US" sz="1950" dirty="0"/>
              <a:t>Cooking, baking, and food storage products</a:t>
            </a:r>
          </a:p>
          <a:p>
            <a:pPr algn="just"/>
            <a:r>
              <a:rPr lang="en-US" sz="1950" dirty="0"/>
              <a:t>Apparel </a:t>
            </a:r>
            <a:r>
              <a:rPr lang="en-US" sz="1950"/>
              <a:t>such as, </a:t>
            </a:r>
            <a:r>
              <a:rPr lang="en-US" sz="1950" dirty="0"/>
              <a:t>sportswear, and footwear</a:t>
            </a:r>
          </a:p>
          <a:p>
            <a:pPr algn="just"/>
            <a:r>
              <a:rPr lang="en-US" sz="1950" dirty="0"/>
              <a:t>Electronics; medical devices and implants; </a:t>
            </a:r>
          </a:p>
          <a:p>
            <a:pPr algn="just"/>
            <a:r>
              <a:rPr lang="en-US" sz="1950" dirty="0"/>
              <a:t>Silicone sealants</a:t>
            </a:r>
            <a:endParaRPr lang="en-US" dirty="0"/>
          </a:p>
        </p:txBody>
      </p:sp>
      <p:sp>
        <p:nvSpPr>
          <p:cNvPr id="680962" name="AutoShape 2" descr="data:image/jpeg;base64,/9j/4AAQSkZJRgABAQAAAQABAAD/2wCEAAkGBxQSEhUUEhQUFBUVFRQVFRQVFBUVFRUXFBQWFhQUFBUYHCgiGBolHBQUITEhJSkrLi4uGB8zODMsNygtLisBCgoKDg0OGhAQGywkICQsLCwvLSwsLTcsLCwsLCwsNS0sLCwsLCwvLCwsLCwsNCwsLSwsLCwsLCwsLCwsLCw0LP/AABEIALYBFAMBIgACEQEDEQH/xAAbAAABBQEBAAAAAAAAAAAAAAADAAECBAUGB//EAEMQAAIBAgQDBgMFBQYEBwAAAAECAwARBBIhMQVBURMiYXGBkQYyoUJSYrHBFCMzcvAVQ4KSotFTc7LhBxYkk7PS8f/EABoBAQADAQEBAAAAAAAAAAAAAAABAgMEBQb/xAAvEQACAgECBAMIAQUAAAAAAAAAAQIRAxIhBDFBURMi8AUyYXGBkaHBFDNSsdHx/9oADAMBAAIRAxEAPwDbFSqAqdXKDinpqegJCnphT0A9PTVIUA4p6VKgFSpUqAVKlSoBUqVKgFSpUqAamqVNQEDUTUzUTQEKY1IiomgItUCKm1QagBmoGiNQ2oAbUJqK1DagBNQzRGoZoAbUFqK1CehKBmnqJp6E0dOKktRFSWhUkKeo1KgJCnqNSoBxUhRMNhWfbbmToBWpDwlB8zMfLQfrUWaRxykZNKtz+z4vut55jQpeEL9hiPOx/wBqWWeGRkUqLPhmT5h68qHU2ZSTT3FSp7UrUIGpVK1K1ARpqelQDUjSpUBE1E1OokUBA1GpmomgIGoGiGoGgBtQ2ojUNqAG1DaiNQ2oATUNqK1CNACagtRmoTUJQM0qRpULHS1JTUacUKE6kBQ5JAoLMQANyao4SWTE6oTDCLhntd38FqyV7m+PDqWp7JdTRklRfncA/dHeb/KKsQxu/wDDgmYfeYBF+utZUfEezkMGAiTtB880moTqXbmfAW8zVrERjKWxM02JIFyC5ii8liS1xy1NTsuZtohFpUdBhkcABsi9ACP1bU0e78ih8wT+tcmmOsotHEpJ7oCnTL1Y6n6VoYaZzqNed9ANdeVqzdHqfxZabdGu+Ol2EJJBse9lXzF+VWI5XI1QX6A3t62rKV5N6aTEkA3S9xa4068xtvVLRR8Onyo0MVitLOjW9D+t6ypFA1Gx2J/Khf2mAujyoOd2z263V7i39aUVsYMuYjNcXDxgi4P349b+l/KpVHPxHDpLzKvXrqKnqiuLQ6xEG26jp/JuPNdPCr0KswvlK+D90/XcVZtI83Jj0DVYhwbtsLDqxt/3oBlynQpm5XN7ewNJ8NI2ryEeCh2/r2rlycVTqCs8jiPaGiTjjjqa+xc/szrIg96G2APJkbyNvzqtHBqcrFyBsVKn2tejRYeYC6sBf7DAkDwrBcXkv3TnXtLNf9P7bgHQjf8AryPOo1OebJftI8hP2ltlPmNveq6TqTYEeHj/AF0/OujFxUZPS9mdfDe0ceWWiW0uz9eu4U1E1KmNdR6BA1EipmomgBmoNRDUDQAzQ2opoZoATUM0RqGaAE1DaitQjQAWoTUZhQWoSgZpUjSoTZ0gqQqIpxQqZvHRm7KMmwZjfxygWH1v6UTD4hrsEIEYuiaai1gXFxvfNR+JQs6dwAspDKDoCVO1+VxcXrFAeF+3jXtIm0eM3DIRvpyYdDvWsX5aPSw5F4dLmv8AZdTELhkDtmylv3hAv3vlu3OwBvWu2WWPusGVhcMDcdQbjxAqthOIRT/KwufmjYWvpsyc9hqPejQcCwwOaNpcOx3CElCfQg+4qjdmGWeuWp7MoTYdzlsWuptlzGxB5Eev1rYAkTSNBIL2JzhSOptbX3pRcMVWzftcjkahCndJGouTWxKGCqGCa2sSFz/zW3F6o0dz41ygovoVoi2W5WxsTl6npQUkd7gxmPkGJuD5Df8AKr88dio/CPyrNwudmGdLA3IN3G3mevLzqlCGRXdnMYmUmUgHQZlIsCNbj9dq0MFiOyQq3eJYlF30KrceAvm0q5xTCxIjTxPyvlZbhy5+ZWH83tyrKwoZSNCzHvHnYE7gHn/sd65uIyuFRXNnJ7W9qLK1gx7JJNurfOlS7v8AwW2xAgu0rJBcZrKt3e9rAv7cyfDQ2LBxVCAy4diGOkuIkygi1y6wpd2Ws/E4MljLNYlO9lk0OUq2VwpGuo2tbem4tMhWKSJs4Zl7NlIv8y5get1zAjpes8WNZW76dzzuExxzOpX1q+br4/o0m4moI0w7c+7hyv8A1tenHFyLZgo6jKf6HpWCysjvswDbjW1yRY9DcHTyqxGhAznY3sSpYH29favJzSyrK4JHy3tFZsfEyhy39bmjLj0cjNmFr7Eka+BqeFxSL8th4m4PvrVOKK4zKVOqjzLGw0ttT4jBlDZit72sSBfyPrVF/IT5HnpZ7umaMuN5dpIo6/Mp9cxP0oEeUkd5C17hkIDeRjYKT6a1ks2U219/HSjcKIeSz3YEEA9Cov771fBmnkyKLOnhHLJmS9fmzea43FxzK3Nv5lOq+1vGnBrMxJmibusGU/eIUKPP7P1vvrtVrBSAtZc8zndI1sl+ZZiN/Gy+NfR4Vll7y+vQ+mXFOEtORev39NywarYjGRx/O232Rv78q0MR+7F5Gw8H/McM3+Xf2qthZYzcieFxvpDIo97b134MMW7nuvh/w1yZXXl/JQX4h/4MIPjbOffWnHH8T/L6W/MeFaL4qJtN7fcMi2v5WP0qtIi3FlZhzBe9rbakZvevVg8S28M5JSyf3lV+NZjaQlTqO8ikbW3tf2tUmkB1WxHPISba/dOoFvEmr6ShtHjXxF2Pv0qhj+HIO8qSRH8JIX2ZfyqksWDJs419i0Z5I8nYO4IuDcdaG1AwiSF+6RIpGoFhICPtGO+p5d2/LpRyfpuNiPMcq8niMPhTrmjtxZFON9QbUI0V6E1YGgJqA9HegtQlAiKVPSoTSOiFSFRBqQoVJLUkWzZhoTofxDow2PrtytURUxQlNrkRbheGl+dezbqgup81O31ppeHQxWH7eEvsGeRT6Lf9KysXxJnJWI5UGjS8yeYj/wDt7VXwcDNrCl7/AN65sG8c1izeYFvGrHVFySuTOv4LwIu6yDFPIgvcBnyHS1iG33+laTcKjVswAJ1seY8jV3BKI4kQclF/E8z70pnHM1R2Vc3ZnT4cNfMWY2tzAA6WvVODDCL5b5DfMgsCb8xbQnX6VqllOx/q9U5Y9KchrdHM43hWFUFUxkcN9OymlWMHoCCbX213qrLjZBIJYdJEASWNH+bui2RluCG3UjQ3tvYUbEYBxIxhhjCtZ8xKoCXGZjoCdydxQpcJKNWgVtCLxuCbHcWOUkGwuNb1jmweJunuY5cMctSvf0/wRwnEJ8UwCfs6Nt3s/aML6oc72bbbca2tV1fhMLiM2aOEEZv3ZZ8sn2ri1gDpprzoeBfD4i6TZg66doLrMOiTofn0+0RfberWFhhykpjsioxUrKxiKMPssrAW0II0sQQRcGsWmvej9UUkpR96KfxJRcEkKgnEQoWOd1KXN2AzAkAX2+laeB4ehWxGYqSoKMUFl0+U3G9z61ShwTSG0eOjYnYJkY+mhrZk4dICLNYbsLXuTv8Ar13qqjGW9P6nHlxRyPVKN/PcqDCALcc7a6a2F99Kz8fGM23ePMRhjr+K4Nb0sbZcosANb8vK16ysVBJmzEBgCCMpNxbw0vt41V4UcmfhYONIoY/gbMqlCpNgLXAdrm9xmNhofes9sSuGuDDKrgd1nChWJ0NrMSSLnlr4Vs43CzPKz4d7/L3GBKkBQLjre19LHWsTi8srzwLiQUUdoAAS1zkYgoG21yjnaw61pwXD4Vnt/Ou9ELhoYVcFUgOKxBddVYmxNs2XLyzyP0B5Dy62rjHSykqrtFh1AUiMhC4GuUdL2bvakX51pcJngZJS8a50kdHZ3YAC/dGUHvDQ262NY88+SEBGUFGy99SBKrd3S4DX1B8LdNa9XLKNOn5unKl8l+ynhT2ky1wvi/YAlI1X5wdA8ucEqQ0pF2IdSNLaG9BbHsZD20pY6gjMw12tb028vRYPBKqxpKStzI0uhzMWNxbLewvreg8Qwas9kkUubX1tmJsAwB5nS6+1dHseenV43XqJY8ji9+T2V+upckmvqzgXAsCCWOn2RyoSTWuCzpYAgHMM3QW8a0sVw5ltZTkFgrFAwIXQm5BA2FXYsAjNGWUKAXLKFHfABCXItsa9d8RFdAsMrMOLGSE90k88jDprpfQnSpPxNgCbZSbAlSVJGoA8Dv4eVaGJyE5HjFr6EXuOhvfyrl+NIySlNTcLYA3Juumg33NaY/DyPdUUnrhydmpgMS7sxUmRFsdbZtdwL7EevLrWu/EUZbsRIq73us0fW4uSB1ILDrasvgmBdSHfdlbNrvcqVPjsRfw6WpviHDjJ2gOV1I1vlJHO3VgLkc9COdeNxGWLz6VyPTxY5LHfU0ZYxlzoc6b5tLr/ADAaEfiGnlVdhWdhsY0Rut1ZfmXdZBfUqALBrEG3Pzo+HxodiMuUHVbfKefd8LcvPyGefhHFOSJxcQnSfUK1BejNQXrhOvkCNKkaags6MVKorUhQgkKyuN4okrChsXGZyPsx7e52rVFchFiS4nmGrSSMkfTKrdlEPLQH1qUbYY277Gxw3BCTUj90mirycjQ3/CNrczfkNbmI4jqRHbu6M5+UW3CjmfpVfF4krGkMYIZgFzDZVUDOwPW23iaJw/Bq247iHKq8iRux62OnmCelLLPvI6zDcQDAEG4IDKeoO1SxE4O/51x3EPidYMQkLqxXLmMi6mMsdAV5ra5PMXFr7HpoUEoDRMsi/eQ5h6228jUWVRdwtutDx+IyiwF2PdUdWOgH9eND7FkUs1kA+05CLp1Ztq89+LPizutHh2zMwKvOtwqKdGSG+pYjQyG2m29xVkqLexTxvxnOcXJHBJEY86xxtIt1ARQhcMCNGKltb7i1dDguJ4ncPhsR1VM0TeOVszAnwIHnXkrJb+vpXT/DuJd4WgGUC+ZZmGsIGspU8ge7ztqetUeRRVs0yRjBW0dXj8YuMZRCpSSO2eVrB4r3vEQpOcGx5ldLjkRh4JmJWQqZpYGlM9rEmyOtluddQtgNbUXhpzXaM9oIUOoRkOJiD/vFXXl2bi/XoCa0/iLicEU0EkTDMyiKygZHQ2MVyNBlubeDGsdLlvke3Ywiq97kzvfhOG0IlOQmTVWQllyWGXKxAvffbpW4+tc78PYhVgjRbABRlttYd0gdLMGFvCtSTEXGhrSMVFUjNpLZBHh8KpTx+mgqURa+/wBaNKKlIppRxnxFhgGVy09iLZInmAzDUnJGedx7Vl4zEqYwsjYlQjB0aXtzkYbEGW9vKtf4l+J4sIUDK7mQyEZLXAjyKDYkaFjIL/hNDw/xETq+FxMa2+bKr280Ri/+ms3FKerVTK6E+bMvBYfPIJIWVZbDK4y9lNsMhOoVr6DN8wtzBv0EvGJCrRYmHKCLMoiADdQc2h9CfKs7E8IinHb4R1jkN+/H/DcjQrNGN+hOjD6VTb4on7quZFxCPkkh0ZXC6NZmFjpYhteQPhtrqlJX8TPw9G5vJxiO4ZhsgSzwswyqSVFlU7XOvjRIuPwlgiCIM3dGWCQHvablbDzvWdhPiSSVVkGGwwRgCM4YtY9bEV1Hw6jSgu8cCJsvZowY2OpzMx05bda6XpjvRqu36M9ASFVcmlgRlbujTS68/pV/EYcBV8j9TVzEcOjDFgq3PO2vvVaaAHl056DyFaLJ2ZXT3MMR55QAy2zW2BA5WY1Tx8SmdrFbrdbXKFbHw0caDRlO2/KtgYVUbMAQQb2ucvqK5LiuKj7Z1kR75ySRHIMubvDUBg+hGotWkp9LZWMfgXTwWU6pxDLckkSxhjc794pr71Bfh+MMHxOKbElbFY0XIlxqLkgAC9tQL6VGDCsVBixioOSzlFPkBLe1WzwbiB2fDW+9lhP6WrLfui+3ZmZxSD55BtqSNLC+2vQaD0rP4d3kzA5VE7dmDuVzghQLa6MdelbGJ+GcxBxuL7QLqIoiDr0AXur9KjLGuYFVCqoyxoNco5knmx5n0raOdQi1dszeLU10INQXozUBq4TpBU1SNKhNHQCpioCpChA7HQ+Rrj/h0Xw+F8chPnYt+YrsRXG8LUpC6KLvh5HUAm1+zfMovyDJbX8VSjfC+Zt4i/ar4I9terJf8hWtw8fu0/lBPmdT9SaxuLwtEY58+ZFOSQWFgshX94pGtgwS9+RJ5VrYCTTL5lfEE3I9Cfa1QJu1sc3xPh3azytruSTzOUBQB6KK5mcmNsyllYfaUlWHqNRXXfEGJMMjZvkcKwO1iO62vgcv/uVz+Lw4k1FjVCy5GLiJmc3dmY9WJY+5oIJ5flWouBHOnZYohfnyvQm10MTFLbl426VcaVhAsSXvM3LcqGyovq+Y/wCEUCds7dNL+QFanCYc2JwgO1oz6hS/5g1hk6DLeyfzOt4gWjiwixJ2UyRtFY6qqlVDkMND3kU1lcSwH/pZntGOyCi4GdncOmbvMBawuNBe+lxYitzihzTqo3SNj6uQB/0j3qhxKS2AihKlXnEWW9u9mYSSMLX8Sb694daYm8krl0Mse63NfDceihkjgkKoGjVo20CoSSCj/dU20OwIPW46oqbDQ67V5bxmAPiG0JZFVdrgBdL+G/51PBfFGJw3cSQMg0yOA6DyvqvoRWjluyudeZtHqULEdfK1UeMcWSONnd8ka6F+ZP3Ih9uQ66Dbc1ws/wD4i4sjuiBD95YiT6Z2I+lcrxPics7Z53aQ8ix28FGyjwFhSzAF8QcYbE4gy2yAALGgPyRp8ig8zqSTzJJ510/wXjXxLPE80iy2zxvcMptoyOh0I2OljvrXETjmP68K0eAYpop45E3XMR6oQRbnvWSjqlTGyOzxmLmWR1Rck4ukzROuWVbDKwViLuBz0YarfpVx2CWKOPFwhiI7CSRgQSkrKGOU6kqxBO1tfSoqosoUIHdZIv2rEE3dTK4VYozy1NiR0PPWtniWIYQvhFXtAzSAIO6VjLZ1QtewXW3W1vOtdo3j6FduvIt8NwsSM8cveQLHJE0jaZXBVktopIdSb2+2OlemYRFRFRAAqKFAAsBl0sANq8f4Mssn7OWQK371GzXCgqt7KBe9smh89a9LweMvfUEEkixuL3IZfMMGFvCrYncVvdbF4y2NeZ153qsro2moqvJiAd/1p8MF/o1slsWtEpoLn2HsK5b4q4YzurJIE0KtePPe1iD8wto35V1k0wFyfOvNPjTjwOLEIxDQdmmZwgBLSSEZY+8p1VAhtbdiOVTG2RSA4nBYyPVDFMPu6xMfAXup9SKocNxylykY/Z5hq0EgKxv1ug+W/wB9PM5tqvYHib3KpMs7L80UoWOX0ZQAD4MuvUUXimAjxsd1JSWMkI9rSQyDdHHTa42III5GlvqTpXQu4bEiQHQqymzofmU+PUEagjQipNXO8N4g7qxdbYnC3WZB/eRjVgB9qw76+OmzGugzggEG4IuCNiDqCKq1RNg2oLUZqC9QECNKkaVC5vipioVIGhQkK57jEfYYgTbRz5Uc8lkUWRj4MO75qOtdCDUMThllRo3GZWFiPD9D40LwlpYDBSBl7NgCCCADqGW2qnyGnl61njDyYbukNLCPkZbtJGOSuBqwHJxrbfa5pEvhT2c5LR3Ajn2v91ZCPkcddjy10G5h+IEb98dRYN6jY+enlUmunrEz8XPHiEAMsbKrX1y5ujKSCLAgkHT61wvEUWOVlglJRdmVr22uCRo1ibXr02XGQMbulz4wsx9wpqtjcaHyBIiQpJuwCLYoylQDrrccraVFWTGTW1HmL4qXmxPkaEATvp4nU13eIhw0ZvLHGzHXKkQOUDdrKLgDmxoknBcMyF0jzXW6iNgp9NQp/reo0m9nK8H4UZ2MaFQ1ixLG17dbeewBq1gkfLFIMqS4d+yIa5DZHKsx2sFXOx8BXcHhuBe3ciQja14ZB6gq1YU2HhwmN3BimQlSXLlHAtKpJJN2XW+51FYZ1UbXQ5cuW96I47CEyJO+c4d2EbvrEzO4GWZQuuTMiAE8yCNNTpSkBow7ho8GjPnJUli1wMwGxVRblcnYUXE4xsRD2LABWQdq7EXI6qOTafNyO3KsLhUYRolmuMOhPYzEEJOwYZMx2FiAbHRjYi9qLy+dcglp8z5FlHKSlcSAjyhZ1OXVQ5JEbdctipFZnE8BckqBzOg011rpvibh5xax/KGRv4gJvlb5gFtvcKR3uVcTPjZYXaMkPkYqfGxtcH9DVPEi3szmlO3uCXAsTYUZeCtqToOvKhHjJ+5Y+f8A2qtNxB3NvoN6lySKXEhjMOoOVP8A9J0qxwgZZC24jR38yikr7kCqyRknQEnXQakC2u25tfyrUwmE7JjG5XNNhWK5TmysSwVGIvZjlB8L0xO52UUmy9wPDKmE7Vyxeecc+UL5wzDnZo5Gv6VZ/am7GSS57RoWeR9iMqsqKvS7ADwzab0GIFcHdtCscsSKdMrMz9o7dDe/sBzo/FODApEIbhJ8qsBfKbWZy3moQjxSrS3i5dEW5k8NizhcDhn+2kMjqD95lWNb/wCKZazvgXj8uHLB7vA7FmN++rneSO+97d4GwNgbgjW98WR5oJCP4aSQYZf8JLSsD0zGNfNDVXF4Fo4C5UHWwF9FUkhW03FhWvDPTiW28m2WjZ6vgZYp1zQSLKOeU94fzIdV9atLhWW5tYDmdB6k7V4FM5BuLgjmNx5Gg4jEM/zszfzEn866NLLnpfxV8bxwBlgKzS6gFe9DEfvO3943RR3ep5Hx6eQuzM5LMxLMx1LFjdmJ5kk39aumQjbUVWlSznTcbVrjpbE7Ho3Cokx+DjaTSZLoJh/ER00DBvEZSRsb1DheNe5aTSWF1gxNtnRiBFL6FlN/uu3QUP8A8N7/ALPL07Y//Gl/0qXEoQMZKOU2EOcdSudbn0I9qxmqm0S+QP4gP7PjMPiBp2hMUg62sUJ97e1afDlyB4uUUjKun2GAkjA8Arhf8Nc58bw/ule5usq28BYkgDlsPauhw7fvm8YMM3qTMp+iilbEXuiy1BeitQXrMugdNSpUJN8GpCoA1KhQmKlQxUxQEnUMCGAIIsQRcEdCDvWS/wAPKDeB3h/CLPH/AJG2HgpFaoqYoWUmuRiDhOJH9/EfHsWH07Q0aLg0h/izkjpEgj9CWLH2tWsKkKFvFl3B4LBpELRqBfc6lm/mY6n1rPxPAhctA3YsdSts0TE7kpcWPipHrWqKkDQqptOzBMGKGjRRyD8Etr+jqLe5qrxDhM2IjMZgVL7M0qgqeTDsw2v511QNPU2X8aRw/DY8kjwYwDOez7P7kix3IdL6Ncsbr5A11y41SuWRRYix7uZCOhHL108afiHD450ySqGG45FT95WGqnxFY54NiIv4MqyrySe6sPDtUBv6r61yPHkxu4brsYPUW/7PwR2KKOiTtGv+VHArG4rwzAFlEag6OG7EljfTKSQSM1779TflV4xYn7WGVvESxkf6rH6UWLB4hvsRRDqWLn/KoA/1VnKWWSpQoq7fQ5qL4VjNszugOihihY/S3oKHifg9gRllXKWUd/u/MwW45NvtodNtr9g/w1E4PbZpXI0cnKU53iC6JrbqdNSazpcPiILrIhxMP31XM4HSWL7Xmt79BVHiyw3e/wADN42iOC+EZcM4eCdWOXKyyxkA630Km42HKs74pwU0cmHnkaNRmMLGIE27TVSc4sdR051qQcaTZMRlI+wzAkeBWQEjy0qvxnErLGUlxSBTyPZAXGq30udbbVeObDqvS/sXuPRFvCQYfDxyrJ++MhvZwru4dfkAta2YOdLfNeue4U00TNhwWMtx2KE3WOMiwkOwOUFhc63Fqn8MTyOTGbCVAzO7jS5Fk00JvZT4ACujxHw7HIgKOyzqSwxBsXz21DrsU2GTbp1rocZSdNVEiKctmT4xwhZME+HiF8q92/zF0IcZvxMRqfxVx/BfiUNF2M4Hd0DHTfTXoeR9K6U4yePTEQvcaCaANIrei95R4MLedcp8RcNUjNh453dnZ5D2MtgGBLXJW2p1t51244xa0su9ieOwIY3GooEPCAdzXORYh0+R2UdLm3oNqI2OlP2z7gVq8E+41I6Ts8Phxmds7cl1t69a5nEzZiznTOdPK9yffT3oJW5uzZj0v+Z/2rquB8Eysk8qmRModY0y3vplDAm2UeB15gbVZRWNamQ3fI6n4V4eYMKisLM13YcwX1APiFCj0rOxMgaaaXUrZcKlhmLMxIfKBvbMf8hq/jse7Kf7hNi7Hva8kA3Y8udT4fhLZWK5FQERIdwD80j/AIyNLchfqa5G3bbL8zl/ifEiUJEtwxlAZSCpUgjQg6jQsa6PDj97KfuiKK//AC0zn6yms2YpJiWnIumHW2m8kmwUdSDZR4sRWpgYSiANq5LO5G2dyWa3gCbDwAqW9guYRqC9FagvWZcGRSpU1CTeqQqANODQoEqQqF6cUBMVJTQwamDQE6lUAaegJinqIpxQExUgaGDUr0BOnqINPegHp71GnvQD3pXpqVAQmhV/nVW/mUN+dQhwkaapGi/yoq/kKNTXoDD+IuBmVhPAQmIQWBPyyr/w5P0PKqPDuPZmySgwTj5kbc+mzr4j0Irqb1U4hw+Kdcs0auBqLjUHqrbqfKrJ0Q1ZXPFmG8ebxjI1/wALEW9zQm+IOkMt/wAWQD3DGgf+WlX+FPOg+6WWRfd1LfWprwVueIk9EjB9yDTykeYxZMJmUGURxog+ZgtwCb2B5b23NV8IMHI3ZPDkNrjPH2bkbBhsSD1BvXVw8MjUhrF2GzSEuR4rfRfQCocX4VFiVtKNRqrqcroeqty/KtFkojQY+E4Hg42bNEpVlUAy2ePds2VmJsfl3sdrc6txfDsK/wAIyop1ypM+XXoCTb0rOPDsXDopXEJy1EcvkQ3dbzuPKq0kd/mw8yk72iLfVLiobvqSm10N1cJDCcx+YX78jtI4HOxckgeAtWdjOINNdYTlT7cp0AHOx/Xl+VWDAE/LA5HLtSI1HmCS3staUXDr2MpDW1Eai0YI2JB1c+J08KiorfmN3sAwGFBC2Foo9YwdC7Wt2rDpvlB8+lXnNEc0Jqo3ZeugNjQXNFY0BjUFiJpVE0qA3QacGoXpwaFAgNSBoYNSBoAgNSBoYNOKAIDUgaGDUgaAJTg1AGpA0BOnvUL09ATvT3qF6e9ATvT3od6e9ATzUs1QvSvQEr0xNRvTXoCV6Ymo3piaAkTUb0xNRJoByagTSJqBNAItQ2NOxobGgGY0NjTsaGxoSiDGhsakxoTGgvcg5oTGpMaGxoWIk0qgTSoDcBqQNKlQoPep0qVAODTg09KgHBqQNKlQEwaelSoBwacGlSoCV6V6VKgHpUqVAPTUqVANelelSoBiajmp6VARvTE0qVAQJqBNKlQECaGTSpUANjQ2NKlQA2NBY0qVAgTGhMaVKhcGTSpUqA//2Q=="/>
          <p:cNvSpPr>
            <a:spLocks noChangeAspect="1" noChangeArrowheads="1"/>
          </p:cNvSpPr>
          <p:nvPr/>
        </p:nvSpPr>
        <p:spPr bwMode="auto">
          <a:xfrm>
            <a:off x="1055092" y="-359272"/>
            <a:ext cx="3173016" cy="2097287"/>
          </a:xfrm>
          <a:prstGeom prst="rect">
            <a:avLst/>
          </a:prstGeom>
          <a:noFill/>
        </p:spPr>
        <p:txBody>
          <a:bodyPr vert="horz" wrap="square" lIns="74295" tIns="37148" rIns="74295" bIns="37148" numCol="1" anchor="t" anchorCtr="0" compatLnSpc="1">
            <a:prstTxWarp prst="textNoShape">
              <a:avLst/>
            </a:prstTxWarp>
          </a:bodyPr>
          <a:lstStyle/>
          <a:p>
            <a:endParaRPr lang="en-US"/>
          </a:p>
        </p:txBody>
      </p:sp>
      <p:pic>
        <p:nvPicPr>
          <p:cNvPr id="680966" name="Picture 6" descr="http://cfnewsads.thomasnet.com/images/large/615/615028.jpg"/>
          <p:cNvPicPr>
            <a:picLocks noChangeAspect="1" noChangeArrowheads="1"/>
          </p:cNvPicPr>
          <p:nvPr/>
        </p:nvPicPr>
        <p:blipFill>
          <a:blip r:embed="rId2" cstate="print"/>
          <a:srcRect/>
          <a:stretch>
            <a:fillRect/>
          </a:stretch>
        </p:blipFill>
        <p:spPr bwMode="auto">
          <a:xfrm>
            <a:off x="4024312" y="3800475"/>
            <a:ext cx="2622713" cy="1733550"/>
          </a:xfrm>
          <a:prstGeom prst="rect">
            <a:avLst/>
          </a:prstGeom>
          <a:noFill/>
        </p:spPr>
      </p:pic>
      <p:pic>
        <p:nvPicPr>
          <p:cNvPr id="680968" name="Picture 8" descr="http://www.silicone-tubing.com.au/wp-content/uploads/2012/11/silicone_rubber_tube.jpg"/>
          <p:cNvPicPr>
            <a:picLocks noChangeAspect="1" noChangeArrowheads="1"/>
          </p:cNvPicPr>
          <p:nvPr/>
        </p:nvPicPr>
        <p:blipFill>
          <a:blip r:embed="rId3" cstate="print"/>
          <a:srcRect/>
          <a:stretch>
            <a:fillRect/>
          </a:stretch>
        </p:blipFill>
        <p:spPr bwMode="auto">
          <a:xfrm>
            <a:off x="6748463" y="3800477"/>
            <a:ext cx="1981200" cy="1741055"/>
          </a:xfrm>
          <a:prstGeom prst="rect">
            <a:avLst/>
          </a:prstGeom>
          <a:noFill/>
        </p:spPr>
      </p:pic>
      <p:pic>
        <p:nvPicPr>
          <p:cNvPr id="680970" name="Picture 10" descr="http://img.chinaseniorsupplier.com/product/13/32/silicone_rubber_shoes_cover_shoes_woman_2013_67933_10.jpg"/>
          <p:cNvPicPr>
            <a:picLocks noChangeAspect="1" noChangeArrowheads="1"/>
          </p:cNvPicPr>
          <p:nvPr/>
        </p:nvPicPr>
        <p:blipFill>
          <a:blip r:embed="rId4" cstate="print"/>
          <a:srcRect/>
          <a:stretch>
            <a:fillRect/>
          </a:stretch>
        </p:blipFill>
        <p:spPr bwMode="auto">
          <a:xfrm>
            <a:off x="6875706" y="952501"/>
            <a:ext cx="2101608" cy="1578770"/>
          </a:xfrm>
          <a:prstGeom prst="rect">
            <a:avLst/>
          </a:prstGeom>
          <a:noFill/>
        </p:spPr>
      </p:pic>
      <p:pic>
        <p:nvPicPr>
          <p:cNvPr id="680972" name="Picture 12" descr="http://www.darcoid.com/images/Image/SILICONE_1.jpg"/>
          <p:cNvPicPr>
            <a:picLocks noChangeAspect="1" noChangeArrowheads="1"/>
          </p:cNvPicPr>
          <p:nvPr/>
        </p:nvPicPr>
        <p:blipFill>
          <a:blip r:embed="rId5" cstate="print"/>
          <a:srcRect/>
          <a:stretch>
            <a:fillRect/>
          </a:stretch>
        </p:blipFill>
        <p:spPr bwMode="auto">
          <a:xfrm>
            <a:off x="1485900" y="3841550"/>
            <a:ext cx="2476500" cy="1655028"/>
          </a:xfrm>
          <a:prstGeom prst="rect">
            <a:avLst/>
          </a:prstGeom>
          <a:noFill/>
        </p:spPr>
      </p:pic>
    </p:spTree>
    <p:extLst>
      <p:ext uri="{BB962C8B-B14F-4D97-AF65-F5344CB8AC3E}">
        <p14:creationId xmlns:p14="http://schemas.microsoft.com/office/powerpoint/2010/main" val="1862896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1119" y="866081"/>
            <a:ext cx="7243763" cy="581719"/>
          </a:xfrm>
        </p:spPr>
        <p:txBody>
          <a:bodyPr/>
          <a:lstStyle/>
          <a:p>
            <a:r>
              <a:rPr lang="en-US" sz="2600" b="1" dirty="0">
                <a:solidFill>
                  <a:srgbClr val="00B0F0"/>
                </a:solidFill>
              </a:rPr>
              <a:t>Preparation, Properties and Applications of Epoxy</a:t>
            </a:r>
            <a:endParaRPr lang="en-US" b="1" dirty="0">
              <a:solidFill>
                <a:srgbClr val="00B0F0"/>
              </a:solidFill>
            </a:endParaRPr>
          </a:p>
        </p:txBody>
      </p:sp>
      <p:sp>
        <p:nvSpPr>
          <p:cNvPr id="3" name="Content Placeholder 2"/>
          <p:cNvSpPr>
            <a:spLocks noGrp="1"/>
          </p:cNvSpPr>
          <p:nvPr>
            <p:ph idx="1"/>
          </p:nvPr>
        </p:nvSpPr>
        <p:spPr/>
        <p:txBody>
          <a:bodyPr/>
          <a:lstStyle/>
          <a:p>
            <a:pPr>
              <a:buNone/>
            </a:pPr>
            <a:r>
              <a:rPr lang="en-US" dirty="0"/>
              <a:t>Adhesive</a:t>
            </a:r>
            <a:r>
              <a:rPr lang="en-US" dirty="0" smtClean="0"/>
              <a:t>:</a:t>
            </a:r>
          </a:p>
          <a:p>
            <a:pPr>
              <a:buNone/>
            </a:pPr>
            <a:r>
              <a:rPr lang="en-US" sz="1950" dirty="0"/>
              <a:t>Epoxy - </a:t>
            </a:r>
            <a:endParaRPr lang="en-US" dirty="0"/>
          </a:p>
        </p:txBody>
      </p:sp>
      <p:pic>
        <p:nvPicPr>
          <p:cNvPr id="685058" name="Picture 2" descr="http://pslc.ws/macrog/images/epoxy07.gif"/>
          <p:cNvPicPr>
            <a:picLocks noChangeAspect="1" noChangeArrowheads="1"/>
          </p:cNvPicPr>
          <p:nvPr/>
        </p:nvPicPr>
        <p:blipFill>
          <a:blip r:embed="rId2" cstate="print"/>
          <a:srcRect/>
          <a:stretch>
            <a:fillRect/>
          </a:stretch>
        </p:blipFill>
        <p:spPr bwMode="auto">
          <a:xfrm>
            <a:off x="1547812" y="2438400"/>
            <a:ext cx="6767225" cy="1865115"/>
          </a:xfrm>
          <a:prstGeom prst="rect">
            <a:avLst/>
          </a:prstGeom>
          <a:noFill/>
        </p:spPr>
      </p:pic>
    </p:spTree>
    <p:extLst>
      <p:ext uri="{BB962C8B-B14F-4D97-AF65-F5344CB8AC3E}">
        <p14:creationId xmlns:p14="http://schemas.microsoft.com/office/powerpoint/2010/main" val="3274697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866081"/>
            <a:ext cx="8915400" cy="564162"/>
          </a:xfrm>
        </p:spPr>
        <p:txBody>
          <a:bodyPr/>
          <a:lstStyle/>
          <a:p>
            <a:r>
              <a:rPr lang="en-US" sz="2600" b="1" dirty="0">
                <a:solidFill>
                  <a:srgbClr val="00B0F0"/>
                </a:solidFill>
              </a:rPr>
              <a:t>Polyvinyl chloride</a:t>
            </a:r>
            <a:endParaRPr lang="en-US" b="1" dirty="0">
              <a:solidFill>
                <a:srgbClr val="00B0F0"/>
              </a:solidFill>
            </a:endParaRPr>
          </a:p>
        </p:txBody>
      </p:sp>
      <p:sp>
        <p:nvSpPr>
          <p:cNvPr id="4" name="Rectangle 3"/>
          <p:cNvSpPr/>
          <p:nvPr/>
        </p:nvSpPr>
        <p:spPr>
          <a:xfrm>
            <a:off x="4406516" y="1903947"/>
            <a:ext cx="5411855" cy="2192908"/>
          </a:xfrm>
          <a:prstGeom prst="rect">
            <a:avLst/>
          </a:prstGeom>
        </p:spPr>
        <p:txBody>
          <a:bodyPr wrap="square">
            <a:spAutoFit/>
          </a:bodyPr>
          <a:lstStyle/>
          <a:p>
            <a:pPr marL="278606" indent="-278606">
              <a:buFont typeface="Arial" panose="020B0604020202020204" pitchFamily="34" charset="0"/>
              <a:buChar char="•"/>
            </a:pPr>
            <a:r>
              <a:rPr lang="en-US" sz="1950" dirty="0"/>
              <a:t>PVC has high hardness and mechanical properties</a:t>
            </a:r>
          </a:p>
          <a:p>
            <a:pPr marL="278606" indent="-278606" algn="just">
              <a:buFont typeface="Arial" panose="020B0604020202020204" pitchFamily="34" charset="0"/>
              <a:buChar char="•"/>
            </a:pPr>
            <a:r>
              <a:rPr lang="en-US" sz="1950" dirty="0"/>
              <a:t>Heat stability of raw PVC is very poor, so the addition of a heat stabilizer during the process is necessary </a:t>
            </a:r>
          </a:p>
          <a:p>
            <a:pPr marL="278606" indent="-278606" algn="just">
              <a:buFont typeface="Arial" panose="020B0604020202020204" pitchFamily="34" charset="0"/>
              <a:buChar char="•"/>
            </a:pPr>
            <a:r>
              <a:rPr lang="en-US" sz="1950" dirty="0"/>
              <a:t>Good insulation properties</a:t>
            </a:r>
          </a:p>
          <a:p>
            <a:pPr marL="278606" indent="-278606" algn="just">
              <a:buFont typeface="Arial" panose="020B0604020202020204" pitchFamily="34" charset="0"/>
              <a:buChar char="•"/>
            </a:pPr>
            <a:r>
              <a:rPr lang="en-US" sz="1950" dirty="0"/>
              <a:t>Has good flame </a:t>
            </a:r>
            <a:r>
              <a:rPr lang="en-US" sz="1950" dirty="0" err="1"/>
              <a:t>retardancy</a:t>
            </a:r>
            <a:endParaRPr lang="en-US" sz="1950" dirty="0"/>
          </a:p>
        </p:txBody>
      </p:sp>
      <p:sp>
        <p:nvSpPr>
          <p:cNvPr id="5" name="Rectangle 4"/>
          <p:cNvSpPr/>
          <p:nvPr/>
        </p:nvSpPr>
        <p:spPr>
          <a:xfrm>
            <a:off x="682398" y="4115480"/>
            <a:ext cx="6318478" cy="1292662"/>
          </a:xfrm>
          <a:prstGeom prst="rect">
            <a:avLst/>
          </a:prstGeom>
        </p:spPr>
        <p:txBody>
          <a:bodyPr wrap="square">
            <a:spAutoFit/>
          </a:bodyPr>
          <a:lstStyle/>
          <a:p>
            <a:pPr marL="278606" indent="-278606">
              <a:buFont typeface="Arial" panose="020B0604020202020204" pitchFamily="34" charset="0"/>
              <a:buChar char="•"/>
            </a:pPr>
            <a:r>
              <a:rPr lang="en-US" sz="1950" dirty="0"/>
              <a:t>Used for sewerage pipes and other pipe applications, </a:t>
            </a:r>
          </a:p>
          <a:p>
            <a:pPr marL="278606" indent="-278606">
              <a:buFont typeface="Arial" panose="020B0604020202020204" pitchFamily="34" charset="0"/>
              <a:buChar char="•"/>
            </a:pPr>
            <a:r>
              <a:rPr lang="en-US" sz="1950" dirty="0"/>
              <a:t>As wire insulator</a:t>
            </a:r>
          </a:p>
          <a:p>
            <a:pPr marL="278606" indent="-278606">
              <a:buFont typeface="Arial" panose="020B0604020202020204" pitchFamily="34" charset="0"/>
              <a:buChar char="•"/>
            </a:pPr>
            <a:r>
              <a:rPr lang="en-US" sz="1950" dirty="0"/>
              <a:t>In construction and automobile industry</a:t>
            </a:r>
          </a:p>
          <a:p>
            <a:pPr marL="278606" indent="-278606">
              <a:buFont typeface="Arial" panose="020B0604020202020204" pitchFamily="34" charset="0"/>
              <a:buChar char="•"/>
            </a:pPr>
            <a:endParaRPr lang="en-US" sz="1950" dirty="0"/>
          </a:p>
        </p:txBody>
      </p:sp>
      <p:pic>
        <p:nvPicPr>
          <p:cNvPr id="6" name="Picture 5"/>
          <p:cNvPicPr>
            <a:picLocks noChangeAspect="1"/>
          </p:cNvPicPr>
          <p:nvPr/>
        </p:nvPicPr>
        <p:blipFill>
          <a:blip r:embed="rId2"/>
          <a:stretch>
            <a:fillRect/>
          </a:stretch>
        </p:blipFill>
        <p:spPr>
          <a:xfrm>
            <a:off x="495300" y="2229156"/>
            <a:ext cx="3670617" cy="947431"/>
          </a:xfrm>
          <a:prstGeom prst="rect">
            <a:avLst/>
          </a:prstGeom>
        </p:spPr>
      </p:pic>
    </p:spTree>
    <p:extLst>
      <p:ext uri="{BB962C8B-B14F-4D97-AF65-F5344CB8AC3E}">
        <p14:creationId xmlns:p14="http://schemas.microsoft.com/office/powerpoint/2010/main" val="1695817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643632"/>
          </a:xfrm>
        </p:spPr>
        <p:txBody>
          <a:bodyPr/>
          <a:lstStyle/>
          <a:p>
            <a:r>
              <a:rPr lang="en-US" sz="2600" b="1" dirty="0">
                <a:solidFill>
                  <a:srgbClr val="00B0F0"/>
                </a:solidFill>
              </a:rPr>
              <a:t>Properties</a:t>
            </a:r>
            <a:endParaRPr lang="en-US" dirty="0"/>
          </a:p>
        </p:txBody>
      </p:sp>
      <p:sp>
        <p:nvSpPr>
          <p:cNvPr id="3" name="Content Placeholder 2"/>
          <p:cNvSpPr>
            <a:spLocks noGrp="1"/>
          </p:cNvSpPr>
          <p:nvPr>
            <p:ph idx="1"/>
          </p:nvPr>
        </p:nvSpPr>
        <p:spPr/>
        <p:txBody>
          <a:bodyPr/>
          <a:lstStyle/>
          <a:p>
            <a:pPr marL="371475" indent="-371475" algn="just"/>
            <a:r>
              <a:rPr lang="en-US" sz="1950" dirty="0"/>
              <a:t>Epoxy group at both the ends of the polymer chain</a:t>
            </a:r>
          </a:p>
          <a:p>
            <a:pPr marL="371475" indent="-371475" algn="just"/>
            <a:endParaRPr lang="en-US" sz="1950" dirty="0"/>
          </a:p>
          <a:p>
            <a:pPr marL="371475" indent="-371475" algn="just"/>
            <a:r>
              <a:rPr lang="en-US" sz="1950" dirty="0"/>
              <a:t>Linear, low molecular weight polymers soluble in organic liquids and highly resistant to acids, </a:t>
            </a:r>
            <a:r>
              <a:rPr lang="en-US" sz="1950" dirty="0" err="1"/>
              <a:t>alkalies</a:t>
            </a:r>
            <a:r>
              <a:rPr lang="en-US" sz="1950" dirty="0"/>
              <a:t> and </a:t>
            </a:r>
            <a:r>
              <a:rPr lang="en-US" sz="1950" dirty="0" err="1"/>
              <a:t>abrassion</a:t>
            </a:r>
            <a:endParaRPr lang="en-US" sz="1950" dirty="0"/>
          </a:p>
          <a:p>
            <a:pPr marL="371475" indent="-371475" algn="just"/>
            <a:endParaRPr lang="en-US" sz="1950" dirty="0"/>
          </a:p>
          <a:p>
            <a:pPr marL="371475" indent="-371475" algn="just"/>
            <a:r>
              <a:rPr lang="en-US" sz="1950" dirty="0"/>
              <a:t>Good adhesion capacity and can be used for binding various surfaces – rubber, wood, leather, ceramics, metals and polymers</a:t>
            </a:r>
          </a:p>
          <a:p>
            <a:pPr marL="371475" indent="-371475" algn="just"/>
            <a:endParaRPr lang="en-US" sz="1950" dirty="0"/>
          </a:p>
          <a:p>
            <a:pPr marL="371475" indent="-371475" algn="just"/>
            <a:r>
              <a:rPr lang="en-US" sz="1950" dirty="0"/>
              <a:t>Good electrical insulating property</a:t>
            </a:r>
            <a:endParaRPr lang="en-US" dirty="0"/>
          </a:p>
        </p:txBody>
      </p:sp>
    </p:spTree>
    <p:extLst>
      <p:ext uri="{BB962C8B-B14F-4D97-AF65-F5344CB8AC3E}">
        <p14:creationId xmlns:p14="http://schemas.microsoft.com/office/powerpoint/2010/main" val="1977967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581719"/>
          </a:xfrm>
        </p:spPr>
        <p:txBody>
          <a:bodyPr/>
          <a:lstStyle/>
          <a:p>
            <a:r>
              <a:rPr lang="en-US" sz="2600" b="1" dirty="0">
                <a:solidFill>
                  <a:srgbClr val="00B0F0"/>
                </a:solidFill>
              </a:rPr>
              <a:t>Applications</a:t>
            </a:r>
            <a:endParaRPr lang="en-US" b="1" dirty="0">
              <a:solidFill>
                <a:srgbClr val="00B0F0"/>
              </a:solidFill>
            </a:endParaRPr>
          </a:p>
        </p:txBody>
      </p:sp>
      <p:sp>
        <p:nvSpPr>
          <p:cNvPr id="3" name="Content Placeholder 2"/>
          <p:cNvSpPr>
            <a:spLocks noGrp="1"/>
          </p:cNvSpPr>
          <p:nvPr>
            <p:ph idx="1"/>
          </p:nvPr>
        </p:nvSpPr>
        <p:spPr/>
        <p:txBody>
          <a:bodyPr/>
          <a:lstStyle/>
          <a:p>
            <a:pPr>
              <a:lnSpc>
                <a:spcPct val="150000"/>
              </a:lnSpc>
            </a:pPr>
            <a:r>
              <a:rPr lang="en-US" sz="1950" dirty="0"/>
              <a:t>Used as structural adhesives</a:t>
            </a:r>
          </a:p>
          <a:p>
            <a:pPr>
              <a:lnSpc>
                <a:spcPct val="150000"/>
              </a:lnSpc>
            </a:pPr>
            <a:r>
              <a:rPr lang="en-US" sz="1950" dirty="0"/>
              <a:t>In laminating the materials </a:t>
            </a:r>
          </a:p>
          <a:p>
            <a:pPr>
              <a:lnSpc>
                <a:spcPct val="150000"/>
              </a:lnSpc>
            </a:pPr>
            <a:r>
              <a:rPr lang="en-US" sz="1950" dirty="0"/>
              <a:t>Used to impart shrinkage resistance in fabrics</a:t>
            </a:r>
            <a:endParaRPr lang="en-US" dirty="0"/>
          </a:p>
        </p:txBody>
      </p:sp>
      <p:pic>
        <p:nvPicPr>
          <p:cNvPr id="687106" name="Picture 2" descr="http://sentryair.com/blog/wp-content/uploads/2012/10/Epoxy2.jpg"/>
          <p:cNvPicPr>
            <a:picLocks noChangeAspect="1" noChangeArrowheads="1"/>
          </p:cNvPicPr>
          <p:nvPr/>
        </p:nvPicPr>
        <p:blipFill>
          <a:blip r:embed="rId2" cstate="print"/>
          <a:srcRect/>
          <a:stretch>
            <a:fillRect/>
          </a:stretch>
        </p:blipFill>
        <p:spPr bwMode="auto">
          <a:xfrm>
            <a:off x="5881688" y="1262063"/>
            <a:ext cx="2476500" cy="1648421"/>
          </a:xfrm>
          <a:prstGeom prst="rect">
            <a:avLst/>
          </a:prstGeom>
          <a:noFill/>
        </p:spPr>
      </p:pic>
      <p:pic>
        <p:nvPicPr>
          <p:cNvPr id="687108" name="Picture 4" descr="http://i.ytimg.com/vi/6nRgayFeQQI/0.jpg"/>
          <p:cNvPicPr>
            <a:picLocks noChangeAspect="1" noChangeArrowheads="1"/>
          </p:cNvPicPr>
          <p:nvPr/>
        </p:nvPicPr>
        <p:blipFill>
          <a:blip r:embed="rId3" cstate="print"/>
          <a:srcRect b="19481"/>
          <a:stretch>
            <a:fillRect/>
          </a:stretch>
        </p:blipFill>
        <p:spPr bwMode="auto">
          <a:xfrm>
            <a:off x="5572125" y="3429001"/>
            <a:ext cx="2786063" cy="1685228"/>
          </a:xfrm>
          <a:prstGeom prst="rect">
            <a:avLst/>
          </a:prstGeom>
          <a:noFill/>
        </p:spPr>
      </p:pic>
    </p:spTree>
    <p:extLst>
      <p:ext uri="{BB962C8B-B14F-4D97-AF65-F5344CB8AC3E}">
        <p14:creationId xmlns:p14="http://schemas.microsoft.com/office/powerpoint/2010/main" val="1692754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1119" y="828675"/>
            <a:ext cx="7243763" cy="519807"/>
          </a:xfrm>
        </p:spPr>
        <p:txBody>
          <a:bodyPr/>
          <a:lstStyle/>
          <a:p>
            <a:r>
              <a:rPr lang="en-US" sz="2600" b="1" dirty="0">
                <a:solidFill>
                  <a:srgbClr val="00B0F0"/>
                </a:solidFill>
              </a:rPr>
              <a:t>Conducting Polymers</a:t>
            </a:r>
          </a:p>
        </p:txBody>
      </p:sp>
      <p:sp>
        <p:nvSpPr>
          <p:cNvPr id="7" name="TextBox 6"/>
          <p:cNvSpPr txBox="1"/>
          <p:nvPr/>
        </p:nvSpPr>
        <p:spPr>
          <a:xfrm>
            <a:off x="1238250" y="1571625"/>
            <a:ext cx="7119938" cy="3221395"/>
          </a:xfrm>
          <a:prstGeom prst="rect">
            <a:avLst/>
          </a:prstGeom>
          <a:noFill/>
        </p:spPr>
        <p:txBody>
          <a:bodyPr wrap="square" rtlCol="0">
            <a:spAutoFit/>
          </a:bodyPr>
          <a:lstStyle/>
          <a:p>
            <a:pPr marL="222885" indent="-222885" algn="just">
              <a:spcBef>
                <a:spcPts val="488"/>
              </a:spcBef>
              <a:buFont typeface="Arial" pitchFamily="34" charset="0"/>
              <a:buChar char="•"/>
            </a:pPr>
            <a:r>
              <a:rPr lang="en-US" sz="1950" dirty="0"/>
              <a:t>Organic polymers with highly </a:t>
            </a:r>
            <a:r>
              <a:rPr lang="en-US" sz="1950" dirty="0">
                <a:solidFill>
                  <a:schemeClr val="accent6">
                    <a:lumMod val="75000"/>
                  </a:schemeClr>
                </a:solidFill>
              </a:rPr>
              <a:t>delocalized Pi electron</a:t>
            </a:r>
            <a:r>
              <a:rPr lang="en-US" sz="1950" dirty="0"/>
              <a:t> (Π) system having electrical conductance of the order of a conductor</a:t>
            </a:r>
          </a:p>
          <a:p>
            <a:pPr marL="222885" indent="-222885" algn="just">
              <a:spcBef>
                <a:spcPts val="488"/>
              </a:spcBef>
              <a:buFont typeface="Arial" pitchFamily="34" charset="0"/>
              <a:buChar char="•"/>
            </a:pPr>
            <a:r>
              <a:rPr lang="en-US" sz="1950" dirty="0"/>
              <a:t>Organic polymers having conjugated double and single bond alternatively when </a:t>
            </a:r>
            <a:r>
              <a:rPr lang="en-US" sz="1950" dirty="0">
                <a:solidFill>
                  <a:schemeClr val="accent6">
                    <a:lumMod val="75000"/>
                  </a:schemeClr>
                </a:solidFill>
              </a:rPr>
              <a:t>doped with oxidizing or reducing agents </a:t>
            </a:r>
            <a:r>
              <a:rPr lang="en-US" sz="1950" dirty="0"/>
              <a:t>conducts electricity are called as conducting polymers</a:t>
            </a:r>
          </a:p>
          <a:p>
            <a:pPr marL="222885" indent="-222885" algn="just">
              <a:spcBef>
                <a:spcPts val="488"/>
              </a:spcBef>
              <a:buFont typeface="Arial" pitchFamily="34" charset="0"/>
              <a:buChar char="•"/>
            </a:pPr>
            <a:r>
              <a:rPr lang="en-US" sz="1950" dirty="0">
                <a:solidFill>
                  <a:schemeClr val="accent6">
                    <a:lumMod val="75000"/>
                  </a:schemeClr>
                </a:solidFill>
              </a:rPr>
              <a:t>Examples</a:t>
            </a:r>
            <a:r>
              <a:rPr lang="en-US" sz="1950" dirty="0"/>
              <a:t>: Conjugated polymers such as </a:t>
            </a:r>
            <a:r>
              <a:rPr lang="en-US" sz="1950" dirty="0" err="1"/>
              <a:t>polypyrrole</a:t>
            </a:r>
            <a:r>
              <a:rPr lang="en-US" sz="1950" dirty="0"/>
              <a:t>, </a:t>
            </a:r>
            <a:r>
              <a:rPr lang="en-US" sz="1950" dirty="0" err="1"/>
              <a:t>polythiophene</a:t>
            </a:r>
            <a:r>
              <a:rPr lang="en-US" sz="1950" dirty="0"/>
              <a:t>, </a:t>
            </a:r>
            <a:r>
              <a:rPr lang="en-US" sz="1950" dirty="0" err="1"/>
              <a:t>polyaniline</a:t>
            </a:r>
            <a:r>
              <a:rPr lang="en-US" sz="1950" dirty="0"/>
              <a:t>, etc.</a:t>
            </a:r>
          </a:p>
          <a:p>
            <a:pPr marL="222885" indent="-222885" algn="just">
              <a:buFont typeface="Arial" pitchFamily="34" charset="0"/>
              <a:buChar char="•"/>
            </a:pPr>
            <a:endParaRPr lang="en-US" sz="1950" dirty="0"/>
          </a:p>
          <a:p>
            <a:pPr marL="222885" indent="-222885" algn="just">
              <a:buFont typeface="Arial" pitchFamily="34" charset="0"/>
              <a:buChar char="•"/>
            </a:pPr>
            <a:endParaRPr lang="en-US" sz="1950" dirty="0"/>
          </a:p>
        </p:txBody>
      </p:sp>
      <p:pic>
        <p:nvPicPr>
          <p:cNvPr id="236546" name="Picture 2"/>
          <p:cNvPicPr>
            <a:picLocks noChangeAspect="1" noChangeArrowheads="1"/>
          </p:cNvPicPr>
          <p:nvPr/>
        </p:nvPicPr>
        <p:blipFill>
          <a:blip r:embed="rId2"/>
          <a:srcRect/>
          <a:stretch>
            <a:fillRect/>
          </a:stretch>
        </p:blipFill>
        <p:spPr bwMode="auto">
          <a:xfrm>
            <a:off x="2895600" y="4267200"/>
            <a:ext cx="4519613" cy="2126877"/>
          </a:xfrm>
          <a:prstGeom prst="rect">
            <a:avLst/>
          </a:prstGeom>
          <a:noFill/>
          <a:ln w="9525">
            <a:noFill/>
            <a:miter lim="800000"/>
            <a:headEnd/>
            <a:tailEnd/>
          </a:ln>
          <a:effectLst/>
        </p:spPr>
      </p:pic>
    </p:spTree>
    <p:extLst>
      <p:ext uri="{BB962C8B-B14F-4D97-AF65-F5344CB8AC3E}">
        <p14:creationId xmlns:p14="http://schemas.microsoft.com/office/powerpoint/2010/main" val="367328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519807"/>
          </a:xfrm>
        </p:spPr>
        <p:txBody>
          <a:bodyPr/>
          <a:lstStyle/>
          <a:p>
            <a:r>
              <a:rPr lang="en-US" sz="2600" b="1" dirty="0">
                <a:solidFill>
                  <a:srgbClr val="00B0F0"/>
                </a:solidFill>
              </a:rPr>
              <a:t>Mechanism of conduction in </a:t>
            </a:r>
            <a:r>
              <a:rPr lang="en-US" sz="2600" b="1" dirty="0" err="1">
                <a:solidFill>
                  <a:srgbClr val="00B0F0"/>
                </a:solidFill>
              </a:rPr>
              <a:t>Polyacetylene</a:t>
            </a:r>
            <a:endParaRPr lang="en-US" sz="2600" b="1" dirty="0">
              <a:solidFill>
                <a:srgbClr val="00B0F0"/>
              </a:solidFill>
            </a:endParaRPr>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2200" name="Picture 152" descr="http://homepage.ntlworld.com/colin.pratt/cpoly4.jpg"/>
          <p:cNvPicPr>
            <a:picLocks noChangeAspect="1" noChangeArrowheads="1"/>
          </p:cNvPicPr>
          <p:nvPr/>
        </p:nvPicPr>
        <p:blipFill>
          <a:blip r:embed="rId2"/>
          <a:srcRect/>
          <a:stretch>
            <a:fillRect/>
          </a:stretch>
        </p:blipFill>
        <p:spPr bwMode="auto">
          <a:xfrm>
            <a:off x="1671638" y="1764914"/>
            <a:ext cx="7024251" cy="3769112"/>
          </a:xfrm>
          <a:prstGeom prst="rect">
            <a:avLst/>
          </a:prstGeom>
          <a:noFill/>
        </p:spPr>
      </p:pic>
    </p:spTree>
    <p:extLst>
      <p:ext uri="{BB962C8B-B14F-4D97-AF65-F5344CB8AC3E}">
        <p14:creationId xmlns:p14="http://schemas.microsoft.com/office/powerpoint/2010/main" val="2719970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705544"/>
          </a:xfrm>
        </p:spPr>
        <p:txBody>
          <a:bodyPr/>
          <a:lstStyle/>
          <a:p>
            <a:r>
              <a:rPr lang="en-US" sz="2925" b="1" dirty="0">
                <a:solidFill>
                  <a:srgbClr val="00B0F0"/>
                </a:solidFill>
              </a:rPr>
              <a:t>Synthesis of </a:t>
            </a:r>
            <a:r>
              <a:rPr lang="en-US" sz="2925" b="1" dirty="0" err="1">
                <a:solidFill>
                  <a:srgbClr val="00B0F0"/>
                </a:solidFill>
              </a:rPr>
              <a:t>polyaniline</a:t>
            </a:r>
            <a:endParaRPr lang="en-US" sz="2925" dirty="0"/>
          </a:p>
        </p:txBody>
      </p:sp>
      <p:pic>
        <p:nvPicPr>
          <p:cNvPr id="240642" name="Picture 2"/>
          <p:cNvPicPr>
            <a:picLocks noGrp="1" noChangeAspect="1" noChangeArrowheads="1"/>
          </p:cNvPicPr>
          <p:nvPr>
            <p:ph idx="1"/>
          </p:nvPr>
        </p:nvPicPr>
        <p:blipFill>
          <a:blip r:embed="rId2"/>
          <a:srcRect/>
          <a:stretch>
            <a:fillRect/>
          </a:stretch>
        </p:blipFill>
        <p:spPr bwMode="auto">
          <a:xfrm>
            <a:off x="1919287" y="1819275"/>
            <a:ext cx="5545038" cy="2556743"/>
          </a:xfrm>
          <a:prstGeom prst="rect">
            <a:avLst/>
          </a:prstGeom>
          <a:noFill/>
          <a:ln w="9525">
            <a:noFill/>
            <a:miter lim="800000"/>
            <a:headEnd/>
            <a:tailEnd/>
          </a:ln>
          <a:effectLst/>
        </p:spPr>
      </p:pic>
    </p:spTree>
    <p:extLst>
      <p:ext uri="{BB962C8B-B14F-4D97-AF65-F5344CB8AC3E}">
        <p14:creationId xmlns:p14="http://schemas.microsoft.com/office/powerpoint/2010/main" val="789601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581719"/>
          </a:xfrm>
        </p:spPr>
        <p:txBody>
          <a:bodyPr/>
          <a:lstStyle/>
          <a:p>
            <a:r>
              <a:rPr lang="en-US" sz="2925" b="1" dirty="0">
                <a:solidFill>
                  <a:srgbClr val="00B0F0"/>
                </a:solidFill>
              </a:rPr>
              <a:t>Synthesis of Polyaniline</a:t>
            </a:r>
            <a:endParaRPr lang="en-US" dirty="0"/>
          </a:p>
        </p:txBody>
      </p:sp>
      <p:pic>
        <p:nvPicPr>
          <p:cNvPr id="241666" name="Picture 2"/>
          <p:cNvPicPr>
            <a:picLocks noGrp="1" noChangeAspect="1" noChangeArrowheads="1"/>
          </p:cNvPicPr>
          <p:nvPr>
            <p:ph idx="1"/>
          </p:nvPr>
        </p:nvPicPr>
        <p:blipFill>
          <a:blip r:embed="rId2"/>
          <a:srcRect/>
          <a:stretch>
            <a:fillRect/>
          </a:stretch>
        </p:blipFill>
        <p:spPr bwMode="auto">
          <a:xfrm>
            <a:off x="2043112" y="1633539"/>
            <a:ext cx="5757863" cy="3994569"/>
          </a:xfrm>
          <a:prstGeom prst="rect">
            <a:avLst/>
          </a:prstGeom>
          <a:noFill/>
          <a:ln w="9525">
            <a:noFill/>
            <a:miter lim="800000"/>
            <a:headEnd/>
            <a:tailEnd/>
          </a:ln>
          <a:effectLst/>
        </p:spPr>
      </p:pic>
    </p:spTree>
    <p:extLst>
      <p:ext uri="{BB962C8B-B14F-4D97-AF65-F5344CB8AC3E}">
        <p14:creationId xmlns:p14="http://schemas.microsoft.com/office/powerpoint/2010/main" val="203722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705544"/>
          </a:xfrm>
        </p:spPr>
        <p:txBody>
          <a:bodyPr/>
          <a:lstStyle/>
          <a:p>
            <a:r>
              <a:rPr lang="en-US" sz="2600" b="1" dirty="0">
                <a:solidFill>
                  <a:srgbClr val="00B0F0"/>
                </a:solidFill>
              </a:rPr>
              <a:t>Applications of Conducting Polymers</a:t>
            </a:r>
          </a:p>
        </p:txBody>
      </p:sp>
      <p:sp>
        <p:nvSpPr>
          <p:cNvPr id="3" name="Content Placeholder 2"/>
          <p:cNvSpPr>
            <a:spLocks noGrp="1"/>
          </p:cNvSpPr>
          <p:nvPr>
            <p:ph idx="1"/>
          </p:nvPr>
        </p:nvSpPr>
        <p:spPr>
          <a:xfrm>
            <a:off x="1981200" y="1943105"/>
            <a:ext cx="6593681" cy="3677345"/>
          </a:xfrm>
        </p:spPr>
        <p:txBody>
          <a:bodyPr/>
          <a:lstStyle/>
          <a:p>
            <a:pPr algn="just"/>
            <a:r>
              <a:rPr lang="en-US" sz="1950" dirty="0"/>
              <a:t>Organic solar cells, </a:t>
            </a:r>
          </a:p>
          <a:p>
            <a:pPr algn="just"/>
            <a:r>
              <a:rPr lang="en-US" sz="1950" dirty="0"/>
              <a:t>Printing electronic circuits, </a:t>
            </a:r>
          </a:p>
          <a:p>
            <a:pPr algn="just"/>
            <a:r>
              <a:rPr lang="en-US" sz="1950" dirty="0"/>
              <a:t>Organic light-emitting diodes, </a:t>
            </a:r>
          </a:p>
          <a:p>
            <a:pPr algn="just"/>
            <a:r>
              <a:rPr lang="en-US" sz="1950" dirty="0"/>
              <a:t>Actuators, </a:t>
            </a:r>
          </a:p>
          <a:p>
            <a:pPr algn="just"/>
            <a:r>
              <a:rPr lang="en-US" sz="1950" dirty="0"/>
              <a:t>Supercapacitors, </a:t>
            </a:r>
          </a:p>
          <a:p>
            <a:pPr algn="just"/>
            <a:r>
              <a:rPr lang="en-US" sz="1950" dirty="0"/>
              <a:t>Chemical sensors and biosensors, </a:t>
            </a:r>
          </a:p>
          <a:p>
            <a:pPr algn="just"/>
            <a:r>
              <a:rPr lang="en-US" sz="1950" dirty="0"/>
              <a:t>Flexible transparent displays, </a:t>
            </a:r>
          </a:p>
          <a:p>
            <a:pPr algn="just"/>
            <a:r>
              <a:rPr lang="en-US" sz="1950" dirty="0"/>
              <a:t>Electromagnetic shielding </a:t>
            </a:r>
          </a:p>
          <a:p>
            <a:pPr algn="just"/>
            <a:r>
              <a:rPr lang="en-US" sz="1950" dirty="0"/>
              <a:t>Microwave-absorbent coatings, particularly radar-absorptive coatings on stealth aircraft </a:t>
            </a:r>
            <a:endParaRPr lang="en-US" dirty="0"/>
          </a:p>
        </p:txBody>
      </p:sp>
    </p:spTree>
    <p:extLst>
      <p:ext uri="{BB962C8B-B14F-4D97-AF65-F5344CB8AC3E}">
        <p14:creationId xmlns:p14="http://schemas.microsoft.com/office/powerpoint/2010/main" val="2643286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1119" y="828675"/>
            <a:ext cx="7243763" cy="519807"/>
          </a:xfrm>
        </p:spPr>
        <p:txBody>
          <a:bodyPr/>
          <a:lstStyle/>
          <a:p>
            <a:r>
              <a:rPr lang="en-US" sz="2600" b="1" dirty="0">
                <a:solidFill>
                  <a:srgbClr val="00B0F0"/>
                </a:solidFill>
              </a:rPr>
              <a:t>Conducting Polymers</a:t>
            </a:r>
          </a:p>
        </p:txBody>
      </p:sp>
      <p:pic>
        <p:nvPicPr>
          <p:cNvPr id="145410" name="Picture 2"/>
          <p:cNvPicPr>
            <a:picLocks noChangeAspect="1" noChangeArrowheads="1"/>
          </p:cNvPicPr>
          <p:nvPr/>
        </p:nvPicPr>
        <p:blipFill>
          <a:blip r:embed="rId2"/>
          <a:srcRect/>
          <a:stretch>
            <a:fillRect/>
          </a:stretch>
        </p:blipFill>
        <p:spPr bwMode="auto">
          <a:xfrm>
            <a:off x="1722009" y="1587558"/>
            <a:ext cx="6574266" cy="4250787"/>
          </a:xfrm>
          <a:prstGeom prst="rect">
            <a:avLst/>
          </a:prstGeom>
          <a:noFill/>
          <a:ln w="9525">
            <a:noFill/>
            <a:miter lim="800000"/>
            <a:headEnd/>
            <a:tailEnd/>
          </a:ln>
          <a:effectLst/>
        </p:spPr>
      </p:pic>
    </p:spTree>
    <p:extLst>
      <p:ext uri="{BB962C8B-B14F-4D97-AF65-F5344CB8AC3E}">
        <p14:creationId xmlns:p14="http://schemas.microsoft.com/office/powerpoint/2010/main" val="2588468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767457"/>
          </a:xfrm>
        </p:spPr>
        <p:txBody>
          <a:bodyPr/>
          <a:lstStyle/>
          <a:p>
            <a:r>
              <a:rPr lang="en-US" sz="2600" b="1" dirty="0">
                <a:solidFill>
                  <a:srgbClr val="00B0F0"/>
                </a:solidFill>
              </a:rPr>
              <a:t>Summary</a:t>
            </a:r>
          </a:p>
        </p:txBody>
      </p:sp>
      <p:sp>
        <p:nvSpPr>
          <p:cNvPr id="3" name="Content Placeholder 2"/>
          <p:cNvSpPr>
            <a:spLocks noGrp="1"/>
          </p:cNvSpPr>
          <p:nvPr>
            <p:ph idx="1"/>
          </p:nvPr>
        </p:nvSpPr>
        <p:spPr>
          <a:xfrm>
            <a:off x="113555" y="1249810"/>
            <a:ext cx="8915400" cy="3677345"/>
          </a:xfrm>
        </p:spPr>
        <p:txBody>
          <a:bodyPr/>
          <a:lstStyle/>
          <a:p>
            <a:pPr lvl="1">
              <a:buFont typeface="Arial" pitchFamily="34" charset="0"/>
              <a:buChar char="•"/>
            </a:pPr>
            <a:r>
              <a:rPr lang="en-IN" dirty="0" smtClean="0"/>
              <a:t>Preparation </a:t>
            </a:r>
            <a:r>
              <a:rPr lang="en-IN" dirty="0"/>
              <a:t>of some important </a:t>
            </a:r>
            <a:r>
              <a:rPr lang="en-IN" dirty="0" smtClean="0"/>
              <a:t>polymers</a:t>
            </a:r>
          </a:p>
          <a:p>
            <a:pPr lvl="1">
              <a:buFont typeface="Arial" pitchFamily="34" charset="0"/>
              <a:buChar char="•"/>
            </a:pPr>
            <a:endParaRPr lang="en-IN" dirty="0"/>
          </a:p>
          <a:p>
            <a:pPr lvl="1">
              <a:buFont typeface="Arial" pitchFamily="34" charset="0"/>
              <a:buChar char="•"/>
            </a:pPr>
            <a:endParaRPr lang="en-IN" dirty="0"/>
          </a:p>
          <a:p>
            <a:pPr lvl="1">
              <a:buFont typeface="Arial" pitchFamily="34" charset="0"/>
              <a:buChar char="•"/>
            </a:pPr>
            <a:endParaRPr lang="en-IN" dirty="0" smtClean="0"/>
          </a:p>
          <a:p>
            <a:pPr lvl="1">
              <a:buFont typeface="Arial" pitchFamily="34" charset="0"/>
              <a:buChar char="•"/>
            </a:pPr>
            <a:endParaRPr lang="en-IN" dirty="0"/>
          </a:p>
          <a:p>
            <a:pPr lvl="1">
              <a:buFont typeface="Arial" pitchFamily="34" charset="0"/>
              <a:buChar char="•"/>
            </a:pPr>
            <a:endParaRPr lang="en-IN" dirty="0" smtClean="0"/>
          </a:p>
          <a:p>
            <a:pPr lvl="1">
              <a:buFont typeface="Arial" pitchFamily="34" charset="0"/>
              <a:buChar char="•"/>
            </a:pPr>
            <a:endParaRPr lang="en-IN" dirty="0"/>
          </a:p>
          <a:p>
            <a:pPr lvl="1">
              <a:buFont typeface="Arial" pitchFamily="34" charset="0"/>
              <a:buChar char="•"/>
            </a:pPr>
            <a:endParaRPr lang="en-IN" dirty="0" smtClean="0"/>
          </a:p>
          <a:p>
            <a:endParaRPr lang="en-US" dirty="0"/>
          </a:p>
        </p:txBody>
      </p:sp>
      <p:pic>
        <p:nvPicPr>
          <p:cNvPr id="4" name="Picture 2" descr="http://www.pslc.ws/macrog/images/ptfe04.gif"/>
          <p:cNvPicPr>
            <a:picLocks noChangeAspect="1" noChangeArrowheads="1"/>
          </p:cNvPicPr>
          <p:nvPr/>
        </p:nvPicPr>
        <p:blipFill>
          <a:blip r:embed="rId2" cstate="print"/>
          <a:srcRect/>
          <a:stretch>
            <a:fillRect/>
          </a:stretch>
        </p:blipFill>
        <p:spPr bwMode="auto">
          <a:xfrm>
            <a:off x="819147" y="1894508"/>
            <a:ext cx="3600450" cy="930849"/>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4953000" y="1855033"/>
            <a:ext cx="3867150" cy="1009798"/>
          </a:xfrm>
          <a:prstGeom prst="rect">
            <a:avLst/>
          </a:prstGeom>
          <a:noFill/>
          <a:ln w="9525">
            <a:noFill/>
            <a:miter lim="800000"/>
            <a:headEnd/>
            <a:tailEnd/>
          </a:ln>
          <a:effectLst/>
        </p:spPr>
      </p:pic>
      <p:pic>
        <p:nvPicPr>
          <p:cNvPr id="6" name="Picture 2" descr="http://pslc.ws/macrog/images/pva0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086" y="3236395"/>
            <a:ext cx="3217462" cy="13105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5084563" y="3546797"/>
            <a:ext cx="3173612" cy="819148"/>
          </a:xfrm>
          <a:prstGeom prst="rect">
            <a:avLst/>
          </a:prstGeom>
        </p:spPr>
      </p:pic>
      <p:pic>
        <p:nvPicPr>
          <p:cNvPr id="8" name="Picture 3" descr="http://www.azom.com/images/Article_Images/ImageForArticle_5806%281%29.jpg"/>
          <p:cNvPicPr>
            <a:picLocks noChangeAspect="1" noChangeArrowheads="1"/>
          </p:cNvPicPr>
          <p:nvPr/>
        </p:nvPicPr>
        <p:blipFill>
          <a:blip r:embed="rId6" cstate="print"/>
          <a:srcRect/>
          <a:stretch>
            <a:fillRect/>
          </a:stretch>
        </p:blipFill>
        <p:spPr bwMode="auto">
          <a:xfrm>
            <a:off x="1331119" y="4784632"/>
            <a:ext cx="3095625" cy="1145381"/>
          </a:xfrm>
          <a:prstGeom prst="rect">
            <a:avLst/>
          </a:prstGeom>
          <a:noFill/>
        </p:spPr>
      </p:pic>
      <p:pic>
        <p:nvPicPr>
          <p:cNvPr id="9" name="Picture 8"/>
          <p:cNvPicPr>
            <a:picLocks noChangeAspect="1"/>
          </p:cNvPicPr>
          <p:nvPr/>
        </p:nvPicPr>
        <p:blipFill>
          <a:blip r:embed="rId7"/>
          <a:stretch>
            <a:fillRect/>
          </a:stretch>
        </p:blipFill>
        <p:spPr>
          <a:xfrm>
            <a:off x="5056286" y="4778090"/>
            <a:ext cx="4040089" cy="1076218"/>
          </a:xfrm>
          <a:prstGeom prst="rect">
            <a:avLst/>
          </a:prstGeom>
        </p:spPr>
      </p:pic>
    </p:spTree>
    <p:extLst>
      <p:ext uri="{BB962C8B-B14F-4D97-AF65-F5344CB8AC3E}">
        <p14:creationId xmlns:p14="http://schemas.microsoft.com/office/powerpoint/2010/main" val="762995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solidFill>
                  <a:srgbClr val="00B0F0"/>
                </a:solidFill>
              </a:rPr>
              <a:t>Polyvinyl acetate (PVA)</a:t>
            </a:r>
            <a:endParaRPr lang="en-US" dirty="0"/>
          </a:p>
        </p:txBody>
      </p:sp>
      <p:pic>
        <p:nvPicPr>
          <p:cNvPr id="1026" name="Picture 2" descr="http://pslc.ws/macrog/images/pva05.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220" y="2034755"/>
            <a:ext cx="4392307" cy="1789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68622" y="4439865"/>
            <a:ext cx="8911704" cy="992579"/>
          </a:xfrm>
          <a:prstGeom prst="rect">
            <a:avLst/>
          </a:prstGeom>
        </p:spPr>
        <p:txBody>
          <a:bodyPr wrap="square">
            <a:spAutoFit/>
          </a:bodyPr>
          <a:lstStyle/>
          <a:p>
            <a:pPr marL="232172" indent="-232172">
              <a:buFont typeface="Arial" panose="020B0604020202020204" pitchFamily="34" charset="0"/>
              <a:buChar char="•"/>
            </a:pPr>
            <a:r>
              <a:rPr lang="en-US" sz="1950" dirty="0"/>
              <a:t>Referred to as wood glue, white glue, carpenter's glue, school glue</a:t>
            </a:r>
          </a:p>
          <a:p>
            <a:pPr marL="232172" indent="-232172">
              <a:buFont typeface="Arial" panose="020B0604020202020204" pitchFamily="34" charset="0"/>
              <a:buChar char="•"/>
            </a:pPr>
            <a:r>
              <a:rPr lang="en-US" sz="1950" dirty="0"/>
              <a:t>Used as "white glue" and the yellow as "carpenter's glue“, paper adhesive</a:t>
            </a:r>
          </a:p>
          <a:p>
            <a:pPr marL="232172" indent="-232172">
              <a:buFont typeface="Arial" panose="020B0604020202020204" pitchFamily="34" charset="0"/>
              <a:buChar char="•"/>
            </a:pPr>
            <a:endParaRPr lang="en-US" sz="1950" dirty="0"/>
          </a:p>
        </p:txBody>
      </p:sp>
      <p:sp>
        <p:nvSpPr>
          <p:cNvPr id="5" name="Rectangle 4"/>
          <p:cNvSpPr/>
          <p:nvPr/>
        </p:nvSpPr>
        <p:spPr>
          <a:xfrm>
            <a:off x="5858586" y="1541406"/>
            <a:ext cx="3921741" cy="3093154"/>
          </a:xfrm>
          <a:prstGeom prst="rect">
            <a:avLst/>
          </a:prstGeom>
        </p:spPr>
        <p:txBody>
          <a:bodyPr wrap="square">
            <a:spAutoFit/>
          </a:bodyPr>
          <a:lstStyle/>
          <a:p>
            <a:pPr marL="232172" indent="-232172" algn="just">
              <a:buFont typeface="Arial" panose="020B0604020202020204" pitchFamily="34" charset="0"/>
              <a:buChar char="•"/>
            </a:pPr>
            <a:r>
              <a:rPr lang="en-US" sz="1950" dirty="0"/>
              <a:t>The degree of polymerization of poly(vinyl acetate) is typically 100 to 5000 while its ester groups are sensitive to base hydrolysis and will slowly convert </a:t>
            </a:r>
            <a:r>
              <a:rPr lang="en-US" sz="1950" dirty="0" err="1"/>
              <a:t>PVAc</a:t>
            </a:r>
            <a:r>
              <a:rPr lang="en-US" sz="1950" dirty="0"/>
              <a:t> into polyvinyl alcohol and acetic acid</a:t>
            </a:r>
          </a:p>
          <a:p>
            <a:pPr marL="232172" indent="-232172" algn="just">
              <a:buFont typeface="Arial" panose="020B0604020202020204" pitchFamily="34" charset="0"/>
              <a:buChar char="•"/>
            </a:pPr>
            <a:endParaRPr lang="en-US" sz="1950" dirty="0"/>
          </a:p>
          <a:p>
            <a:pPr marL="232172" indent="-232172" algn="just">
              <a:buFont typeface="Arial" panose="020B0604020202020204" pitchFamily="34" charset="0"/>
              <a:buChar char="•"/>
            </a:pPr>
            <a:r>
              <a:rPr lang="en-US" sz="1950" dirty="0"/>
              <a:t>A number of microorganisms can degrade polyvinyl acetate</a:t>
            </a:r>
          </a:p>
        </p:txBody>
      </p:sp>
    </p:spTree>
    <p:extLst>
      <p:ext uri="{BB962C8B-B14F-4D97-AF65-F5344CB8AC3E}">
        <p14:creationId xmlns:p14="http://schemas.microsoft.com/office/powerpoint/2010/main" val="311396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62075" y="766762"/>
            <a:ext cx="7243763" cy="643632"/>
          </a:xfrm>
        </p:spPr>
        <p:txBody>
          <a:bodyPr/>
          <a:lstStyle/>
          <a:p>
            <a:r>
              <a:rPr lang="en-US" sz="2600" b="1" dirty="0">
                <a:solidFill>
                  <a:srgbClr val="00B0F0"/>
                </a:solidFill>
              </a:rPr>
              <a:t>Teflon (</a:t>
            </a:r>
            <a:r>
              <a:rPr lang="en-US" sz="2600" b="1" u="sng" dirty="0" err="1">
                <a:solidFill>
                  <a:srgbClr val="00B0F0"/>
                </a:solidFill>
              </a:rPr>
              <a:t>Polytetrafluroethylene</a:t>
            </a:r>
            <a:r>
              <a:rPr lang="en-US" sz="2600" dirty="0">
                <a:solidFill>
                  <a:srgbClr val="00B0F0"/>
                </a:solidFill>
              </a:rPr>
              <a:t>)</a:t>
            </a:r>
            <a:endParaRPr lang="en-US" b="1" dirty="0">
              <a:solidFill>
                <a:srgbClr val="00B0F0"/>
              </a:solidFill>
            </a:endParaRPr>
          </a:p>
        </p:txBody>
      </p:sp>
      <p:sp>
        <p:nvSpPr>
          <p:cNvPr id="3" name="Content Placeholder 2"/>
          <p:cNvSpPr>
            <a:spLocks noGrp="1"/>
          </p:cNvSpPr>
          <p:nvPr>
            <p:ph idx="1"/>
          </p:nvPr>
        </p:nvSpPr>
        <p:spPr>
          <a:xfrm>
            <a:off x="1423987" y="1385889"/>
            <a:ext cx="7243763" cy="3677345"/>
          </a:xfrm>
        </p:spPr>
        <p:txBody>
          <a:bodyPr>
            <a:normAutofit fontScale="92500" lnSpcReduction="20000"/>
          </a:bodyPr>
          <a:lstStyle/>
          <a:p>
            <a:r>
              <a:rPr lang="en-US" sz="1950" dirty="0"/>
              <a:t>It is </a:t>
            </a:r>
            <a:r>
              <a:rPr lang="en-US" sz="1950" dirty="0">
                <a:solidFill>
                  <a:schemeClr val="accent6">
                    <a:lumMod val="75000"/>
                  </a:schemeClr>
                </a:solidFill>
              </a:rPr>
              <a:t>an addition polymer</a:t>
            </a:r>
          </a:p>
          <a:p>
            <a:r>
              <a:rPr lang="en-US" sz="1950" dirty="0"/>
              <a:t>Teflon is the trade name of </a:t>
            </a:r>
            <a:r>
              <a:rPr lang="en-US" sz="1950" dirty="0">
                <a:solidFill>
                  <a:schemeClr val="accent6">
                    <a:lumMod val="75000"/>
                  </a:schemeClr>
                </a:solidFill>
              </a:rPr>
              <a:t>poly tetra </a:t>
            </a:r>
            <a:r>
              <a:rPr lang="en-US" sz="1950" dirty="0" err="1">
                <a:solidFill>
                  <a:schemeClr val="accent6">
                    <a:lumMod val="75000"/>
                  </a:schemeClr>
                </a:solidFill>
              </a:rPr>
              <a:t>fluro</a:t>
            </a:r>
            <a:r>
              <a:rPr lang="en-US" sz="1950" dirty="0">
                <a:solidFill>
                  <a:schemeClr val="accent6">
                    <a:lumMod val="75000"/>
                  </a:schemeClr>
                </a:solidFill>
              </a:rPr>
              <a:t> ethylene</a:t>
            </a:r>
          </a:p>
          <a:p>
            <a:r>
              <a:rPr lang="en-US" sz="1950" dirty="0"/>
              <a:t> The monomers </a:t>
            </a:r>
            <a:r>
              <a:rPr lang="en-US" sz="1950" dirty="0">
                <a:solidFill>
                  <a:schemeClr val="accent6">
                    <a:lumMod val="75000"/>
                  </a:schemeClr>
                </a:solidFill>
              </a:rPr>
              <a:t>tetra </a:t>
            </a:r>
            <a:r>
              <a:rPr lang="en-US" sz="1950" dirty="0" err="1">
                <a:solidFill>
                  <a:schemeClr val="accent6">
                    <a:lumMod val="75000"/>
                  </a:schemeClr>
                </a:solidFill>
              </a:rPr>
              <a:t>fluro</a:t>
            </a:r>
            <a:r>
              <a:rPr lang="en-US" sz="1950" dirty="0">
                <a:solidFill>
                  <a:schemeClr val="accent6">
                    <a:lumMod val="75000"/>
                  </a:schemeClr>
                </a:solidFill>
              </a:rPr>
              <a:t> ethylene</a:t>
            </a:r>
          </a:p>
          <a:p>
            <a:r>
              <a:rPr lang="en-US" sz="1950" dirty="0"/>
              <a:t>Prepared by </a:t>
            </a:r>
            <a:r>
              <a:rPr lang="en-US" sz="1950" dirty="0">
                <a:solidFill>
                  <a:schemeClr val="accent6">
                    <a:lumMod val="75000"/>
                  </a:schemeClr>
                </a:solidFill>
              </a:rPr>
              <a:t>emulsion polymerization </a:t>
            </a:r>
            <a:r>
              <a:rPr lang="en-US" sz="1950" dirty="0"/>
              <a:t>method using ammonium </a:t>
            </a:r>
            <a:r>
              <a:rPr lang="en-US" sz="1950" dirty="0" err="1"/>
              <a:t>persulfate</a:t>
            </a:r>
            <a:r>
              <a:rPr lang="en-US" sz="1950" dirty="0"/>
              <a:t> as initiators under pressure </a:t>
            </a:r>
          </a:p>
          <a:p>
            <a:endParaRPr lang="en-US" sz="1950" dirty="0"/>
          </a:p>
          <a:p>
            <a:endParaRPr lang="en-US" sz="1950" dirty="0"/>
          </a:p>
          <a:p>
            <a:endParaRPr lang="en-US" sz="1950" dirty="0"/>
          </a:p>
          <a:p>
            <a:endParaRPr lang="en-US" sz="1950" dirty="0"/>
          </a:p>
          <a:p>
            <a:endParaRPr lang="en-US" sz="1950" dirty="0"/>
          </a:p>
          <a:p>
            <a:endParaRPr lang="en-US" sz="1950" dirty="0"/>
          </a:p>
          <a:p>
            <a:pPr>
              <a:buNone/>
            </a:pPr>
            <a:r>
              <a:rPr lang="en-US" dirty="0" smtClean="0"/>
              <a:t> </a:t>
            </a:r>
            <a:endParaRPr lang="en-US" dirty="0"/>
          </a:p>
        </p:txBody>
      </p:sp>
      <p:pic>
        <p:nvPicPr>
          <p:cNvPr id="670722" name="Picture 2" descr="http://www.pslc.ws/macrog/images/ptfe04.gif"/>
          <p:cNvPicPr>
            <a:picLocks noChangeAspect="1" noChangeArrowheads="1"/>
          </p:cNvPicPr>
          <p:nvPr/>
        </p:nvPicPr>
        <p:blipFill>
          <a:blip r:embed="rId2" cstate="print"/>
          <a:srcRect/>
          <a:stretch>
            <a:fillRect/>
          </a:stretch>
        </p:blipFill>
        <p:spPr bwMode="auto">
          <a:xfrm>
            <a:off x="2043113" y="3884736"/>
            <a:ext cx="5660904" cy="1463551"/>
          </a:xfrm>
          <a:prstGeom prst="rect">
            <a:avLst/>
          </a:prstGeom>
          <a:noFill/>
        </p:spPr>
      </p:pic>
      <p:pic>
        <p:nvPicPr>
          <p:cNvPr id="44034" name="Picture 2"/>
          <p:cNvPicPr>
            <a:picLocks noChangeAspect="1" noChangeArrowheads="1"/>
          </p:cNvPicPr>
          <p:nvPr/>
        </p:nvPicPr>
        <p:blipFill>
          <a:blip r:embed="rId3"/>
          <a:srcRect/>
          <a:stretch>
            <a:fillRect/>
          </a:stretch>
        </p:blipFill>
        <p:spPr bwMode="auto">
          <a:xfrm>
            <a:off x="6315075" y="2933700"/>
            <a:ext cx="2240563" cy="804863"/>
          </a:xfrm>
          <a:prstGeom prst="rect">
            <a:avLst/>
          </a:prstGeom>
          <a:noFill/>
          <a:ln w="9525">
            <a:noFill/>
            <a:miter lim="800000"/>
            <a:headEnd/>
            <a:tailEnd/>
          </a:ln>
          <a:effectLst/>
        </p:spPr>
      </p:pic>
    </p:spTree>
    <p:extLst>
      <p:ext uri="{BB962C8B-B14F-4D97-AF65-F5344CB8AC3E}">
        <p14:creationId xmlns:p14="http://schemas.microsoft.com/office/powerpoint/2010/main" val="58759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162" y="742256"/>
            <a:ext cx="7243763" cy="457894"/>
          </a:xfrm>
        </p:spPr>
        <p:txBody>
          <a:bodyPr/>
          <a:lstStyle/>
          <a:p>
            <a:r>
              <a:rPr lang="en-US" sz="2600" b="1" dirty="0">
                <a:solidFill>
                  <a:srgbClr val="00B0F0"/>
                </a:solidFill>
              </a:rPr>
              <a:t>Teflon</a:t>
            </a:r>
          </a:p>
        </p:txBody>
      </p:sp>
      <p:sp>
        <p:nvSpPr>
          <p:cNvPr id="3" name="Content Placeholder 2"/>
          <p:cNvSpPr>
            <a:spLocks noGrp="1"/>
          </p:cNvSpPr>
          <p:nvPr>
            <p:ph idx="1"/>
          </p:nvPr>
        </p:nvSpPr>
        <p:spPr>
          <a:xfrm>
            <a:off x="1052513" y="1200150"/>
            <a:ext cx="7677150" cy="4395788"/>
          </a:xfrm>
        </p:spPr>
        <p:txBody>
          <a:bodyPr>
            <a:normAutofit/>
          </a:bodyPr>
          <a:lstStyle/>
          <a:p>
            <a:pPr>
              <a:buNone/>
            </a:pPr>
            <a:r>
              <a:rPr lang="en-US" sz="1950" dirty="0">
                <a:solidFill>
                  <a:schemeClr val="accent6">
                    <a:lumMod val="75000"/>
                  </a:schemeClr>
                </a:solidFill>
              </a:rPr>
              <a:t>Properties:</a:t>
            </a:r>
          </a:p>
          <a:p>
            <a:r>
              <a:rPr lang="en-US" sz="1950" dirty="0"/>
              <a:t> It has density about 2.3 gram/cm3</a:t>
            </a:r>
          </a:p>
          <a:p>
            <a:r>
              <a:rPr lang="en-US" sz="1950" dirty="0"/>
              <a:t>It has high melting point 320</a:t>
            </a:r>
            <a:r>
              <a:rPr lang="en-US" sz="1950" baseline="30000" dirty="0"/>
              <a:t>0</a:t>
            </a:r>
            <a:r>
              <a:rPr lang="en-US" sz="1950" dirty="0"/>
              <a:t> C</a:t>
            </a:r>
          </a:p>
          <a:p>
            <a:r>
              <a:rPr lang="en-US" sz="1950" dirty="0"/>
              <a:t>It has nonstick property &amp; slippery over wide range of temperature.</a:t>
            </a:r>
          </a:p>
          <a:p>
            <a:r>
              <a:rPr lang="en-US" sz="1950" dirty="0"/>
              <a:t>It has got good electric insulating property</a:t>
            </a:r>
          </a:p>
          <a:p>
            <a:pPr>
              <a:buNone/>
            </a:pPr>
            <a:r>
              <a:rPr lang="en-US" sz="1950" dirty="0">
                <a:solidFill>
                  <a:schemeClr val="accent6">
                    <a:lumMod val="75000"/>
                  </a:schemeClr>
                </a:solidFill>
              </a:rPr>
              <a:t>Uses:</a:t>
            </a:r>
          </a:p>
          <a:p>
            <a:r>
              <a:rPr lang="en-US" sz="1950" dirty="0"/>
              <a:t> It is used for insulating motors, cables, and generators transformers,</a:t>
            </a:r>
          </a:p>
          <a:p>
            <a:pPr>
              <a:buNone/>
            </a:pPr>
            <a:r>
              <a:rPr lang="en-US" sz="1950" dirty="0"/>
              <a:t>	capacitors</a:t>
            </a:r>
          </a:p>
          <a:p>
            <a:r>
              <a:rPr lang="en-US" sz="1950" dirty="0"/>
              <a:t> Used for nonstick cooking utensils</a:t>
            </a:r>
          </a:p>
          <a:p>
            <a:r>
              <a:rPr lang="en-US" sz="1950" dirty="0"/>
              <a:t> Used for gaskets, belts pump and valves packing etc.</a:t>
            </a:r>
          </a:p>
          <a:p>
            <a:r>
              <a:rPr lang="en-US" sz="1950" dirty="0"/>
              <a:t> Used as a dry lubricant</a:t>
            </a:r>
          </a:p>
          <a:p>
            <a:r>
              <a:rPr lang="en-US" sz="1950" dirty="0"/>
              <a:t>Good resistance to chemical</a:t>
            </a:r>
          </a:p>
          <a:p>
            <a:endParaRPr lang="en-US" sz="1950" dirty="0"/>
          </a:p>
        </p:txBody>
      </p:sp>
    </p:spTree>
    <p:extLst>
      <p:ext uri="{BB962C8B-B14F-4D97-AF65-F5344CB8AC3E}">
        <p14:creationId xmlns:p14="http://schemas.microsoft.com/office/powerpoint/2010/main" val="367054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643632"/>
          </a:xfrm>
        </p:spPr>
        <p:txBody>
          <a:bodyPr/>
          <a:lstStyle/>
          <a:p>
            <a:r>
              <a:rPr lang="en-US" sz="2600" b="1" dirty="0">
                <a:solidFill>
                  <a:srgbClr val="00B0F0"/>
                </a:solidFill>
              </a:rPr>
              <a:t>Applications</a:t>
            </a:r>
            <a:endParaRPr lang="en-US" b="1" dirty="0">
              <a:solidFill>
                <a:srgbClr val="00B0F0"/>
              </a:solidFill>
            </a:endParaRPr>
          </a:p>
        </p:txBody>
      </p:sp>
      <p:sp>
        <p:nvSpPr>
          <p:cNvPr id="3" name="Content Placeholder 2"/>
          <p:cNvSpPr>
            <a:spLocks noGrp="1"/>
          </p:cNvSpPr>
          <p:nvPr>
            <p:ph idx="1"/>
          </p:nvPr>
        </p:nvSpPr>
        <p:spPr>
          <a:xfrm>
            <a:off x="1331119" y="1633538"/>
            <a:ext cx="7398544" cy="3986912"/>
          </a:xfrm>
        </p:spPr>
        <p:txBody>
          <a:bodyPr/>
          <a:lstStyle/>
          <a:p>
            <a:pPr algn="just"/>
            <a:r>
              <a:rPr lang="en-US" sz="1950" dirty="0"/>
              <a:t>PTFE is used for wire and cable insulation, insulation for motors, generators, in the manufacture of seals and gaskets and in non stick cookware. It is used in bearings and pads for railway bogies, as an insulator in high voltage power transmission</a:t>
            </a:r>
          </a:p>
        </p:txBody>
      </p:sp>
      <p:pic>
        <p:nvPicPr>
          <p:cNvPr id="671746" name="Picture 2" descr="http://www.o-digital.com/uploads/2179/2198-1/Teflon_Insulation_Wire_UL3239_931.jpg"/>
          <p:cNvPicPr>
            <a:picLocks noChangeAspect="1" noChangeArrowheads="1"/>
          </p:cNvPicPr>
          <p:nvPr/>
        </p:nvPicPr>
        <p:blipFill>
          <a:blip r:embed="rId2" cstate="print"/>
          <a:srcRect t="18750" b="12500"/>
          <a:stretch>
            <a:fillRect/>
          </a:stretch>
        </p:blipFill>
        <p:spPr bwMode="auto">
          <a:xfrm>
            <a:off x="1609725" y="2871788"/>
            <a:ext cx="2617141" cy="1362075"/>
          </a:xfrm>
          <a:prstGeom prst="rect">
            <a:avLst/>
          </a:prstGeom>
          <a:noFill/>
        </p:spPr>
      </p:pic>
      <p:pic>
        <p:nvPicPr>
          <p:cNvPr id="671748" name="Picture 4" descr="http://d7d15ey1zvsx5.cloudfront.net/uploads/pics/elantas_products_secondary-insulation_new_03_mt1378213865d.jpg"/>
          <p:cNvPicPr>
            <a:picLocks noChangeAspect="1" noChangeArrowheads="1"/>
          </p:cNvPicPr>
          <p:nvPr/>
        </p:nvPicPr>
        <p:blipFill>
          <a:blip r:embed="rId3" cstate="print"/>
          <a:srcRect/>
          <a:stretch>
            <a:fillRect/>
          </a:stretch>
        </p:blipFill>
        <p:spPr bwMode="auto">
          <a:xfrm>
            <a:off x="4581525" y="3057525"/>
            <a:ext cx="3173016" cy="758428"/>
          </a:xfrm>
          <a:prstGeom prst="rect">
            <a:avLst/>
          </a:prstGeom>
          <a:noFill/>
        </p:spPr>
      </p:pic>
      <p:pic>
        <p:nvPicPr>
          <p:cNvPr id="671750" name="Picture 6" descr="http://www.customgasketmfg.com/Images/teflon1.jpg"/>
          <p:cNvPicPr>
            <a:picLocks noChangeAspect="1" noChangeArrowheads="1"/>
          </p:cNvPicPr>
          <p:nvPr/>
        </p:nvPicPr>
        <p:blipFill>
          <a:blip r:embed="rId4" cstate="print"/>
          <a:srcRect/>
          <a:stretch>
            <a:fillRect/>
          </a:stretch>
        </p:blipFill>
        <p:spPr bwMode="auto">
          <a:xfrm>
            <a:off x="4767263" y="3973831"/>
            <a:ext cx="2105025" cy="1684021"/>
          </a:xfrm>
          <a:prstGeom prst="rect">
            <a:avLst/>
          </a:prstGeom>
          <a:noFill/>
        </p:spPr>
      </p:pic>
      <p:pic>
        <p:nvPicPr>
          <p:cNvPr id="671752" name="Picture 8" descr="http://earth911.com/content/uploads/2013/01/teflon-pan-flickr-JPC24M-cropped.jpg"/>
          <p:cNvPicPr>
            <a:picLocks noChangeAspect="1" noChangeArrowheads="1"/>
          </p:cNvPicPr>
          <p:nvPr/>
        </p:nvPicPr>
        <p:blipFill>
          <a:blip r:embed="rId5" cstate="print"/>
          <a:srcRect/>
          <a:stretch>
            <a:fillRect/>
          </a:stretch>
        </p:blipFill>
        <p:spPr bwMode="auto">
          <a:xfrm>
            <a:off x="1733550" y="4233863"/>
            <a:ext cx="2662238" cy="1499943"/>
          </a:xfrm>
          <a:prstGeom prst="rect">
            <a:avLst/>
          </a:prstGeom>
          <a:noFill/>
        </p:spPr>
      </p:pic>
      <p:pic>
        <p:nvPicPr>
          <p:cNvPr id="671754" name="Picture 10" descr="http://evolution.skf.com/wp-content/uploads/2011/12/High-pressure-1.png"/>
          <p:cNvPicPr>
            <a:picLocks noChangeAspect="1" noChangeArrowheads="1"/>
          </p:cNvPicPr>
          <p:nvPr/>
        </p:nvPicPr>
        <p:blipFill>
          <a:blip r:embed="rId6" cstate="print"/>
          <a:srcRect/>
          <a:stretch>
            <a:fillRect/>
          </a:stretch>
        </p:blipFill>
        <p:spPr bwMode="auto">
          <a:xfrm>
            <a:off x="7003853" y="3924301"/>
            <a:ext cx="1973461" cy="1888332"/>
          </a:xfrm>
          <a:prstGeom prst="rect">
            <a:avLst/>
          </a:prstGeom>
          <a:noFill/>
        </p:spPr>
      </p:pic>
    </p:spTree>
    <p:extLst>
      <p:ext uri="{BB962C8B-B14F-4D97-AF65-F5344CB8AC3E}">
        <p14:creationId xmlns:p14="http://schemas.microsoft.com/office/powerpoint/2010/main" val="3492301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460456" cy="519807"/>
          </a:xfrm>
        </p:spPr>
        <p:txBody>
          <a:bodyPr/>
          <a:lstStyle/>
          <a:p>
            <a:r>
              <a:rPr lang="en-US" sz="2600" b="1" dirty="0" err="1">
                <a:solidFill>
                  <a:srgbClr val="00B0F0"/>
                </a:solidFill>
              </a:rPr>
              <a:t>Polymethylmethacrylate</a:t>
            </a:r>
            <a:r>
              <a:rPr lang="en-US" sz="2600" b="1" dirty="0">
                <a:solidFill>
                  <a:srgbClr val="00B0F0"/>
                </a:solidFill>
              </a:rPr>
              <a:t> (</a:t>
            </a:r>
            <a:r>
              <a:rPr lang="en-US" sz="2600" b="1" dirty="0" err="1">
                <a:solidFill>
                  <a:srgbClr val="00B0F0"/>
                </a:solidFill>
              </a:rPr>
              <a:t>Plexi</a:t>
            </a:r>
            <a:r>
              <a:rPr lang="en-US" sz="2600" b="1" dirty="0">
                <a:solidFill>
                  <a:srgbClr val="00B0F0"/>
                </a:solidFill>
              </a:rPr>
              <a:t> glass)</a:t>
            </a:r>
            <a:endParaRPr lang="en-US" sz="2600" dirty="0">
              <a:solidFill>
                <a:srgbClr val="00B0F0"/>
              </a:solidFill>
            </a:endParaRPr>
          </a:p>
        </p:txBody>
      </p:sp>
      <p:sp>
        <p:nvSpPr>
          <p:cNvPr id="3" name="Content Placeholder 2"/>
          <p:cNvSpPr>
            <a:spLocks noGrp="1"/>
          </p:cNvSpPr>
          <p:nvPr>
            <p:ph idx="1"/>
          </p:nvPr>
        </p:nvSpPr>
        <p:spPr>
          <a:xfrm>
            <a:off x="928687" y="1323975"/>
            <a:ext cx="7862888" cy="4024313"/>
          </a:xfrm>
        </p:spPr>
        <p:txBody>
          <a:bodyPr/>
          <a:lstStyle/>
          <a:p>
            <a:r>
              <a:rPr lang="en-US" sz="1950" dirty="0"/>
              <a:t>It is also </a:t>
            </a:r>
            <a:r>
              <a:rPr lang="en-US" sz="1950" dirty="0">
                <a:solidFill>
                  <a:schemeClr val="accent6">
                    <a:lumMod val="75000"/>
                  </a:schemeClr>
                </a:solidFill>
              </a:rPr>
              <a:t>an addition polymer</a:t>
            </a:r>
          </a:p>
          <a:p>
            <a:r>
              <a:rPr lang="en-US" sz="1950" dirty="0" err="1"/>
              <a:t>Plexi</a:t>
            </a:r>
            <a:r>
              <a:rPr lang="en-US" sz="1950" dirty="0"/>
              <a:t> glass is the trade name of </a:t>
            </a:r>
            <a:r>
              <a:rPr lang="en-US" sz="1950" dirty="0" err="1"/>
              <a:t>polymethyl</a:t>
            </a:r>
            <a:r>
              <a:rPr lang="en-US" sz="1950" dirty="0"/>
              <a:t> </a:t>
            </a:r>
            <a:r>
              <a:rPr lang="en-US" sz="1950" dirty="0" err="1"/>
              <a:t>methacrylate</a:t>
            </a:r>
            <a:endParaRPr lang="en-US" sz="1950" dirty="0"/>
          </a:p>
          <a:p>
            <a:r>
              <a:rPr lang="en-US" sz="1950" dirty="0"/>
              <a:t>Monomers used is </a:t>
            </a:r>
            <a:r>
              <a:rPr lang="en-US" sz="1950" dirty="0">
                <a:solidFill>
                  <a:schemeClr val="accent6">
                    <a:lumMod val="75000"/>
                  </a:schemeClr>
                </a:solidFill>
              </a:rPr>
              <a:t>methyl </a:t>
            </a:r>
            <a:r>
              <a:rPr lang="en-US" sz="1950" dirty="0" err="1">
                <a:solidFill>
                  <a:schemeClr val="accent6">
                    <a:lumMod val="75000"/>
                  </a:schemeClr>
                </a:solidFill>
              </a:rPr>
              <a:t>methacrylate</a:t>
            </a:r>
            <a:endParaRPr lang="en-US" sz="1950" dirty="0">
              <a:solidFill>
                <a:schemeClr val="accent6">
                  <a:lumMod val="75000"/>
                </a:schemeClr>
              </a:solidFill>
            </a:endParaRPr>
          </a:p>
          <a:p>
            <a:r>
              <a:rPr lang="en-US" sz="1950" dirty="0"/>
              <a:t>It prepared by </a:t>
            </a:r>
            <a:r>
              <a:rPr lang="en-US" sz="1950" dirty="0">
                <a:solidFill>
                  <a:schemeClr val="accent6">
                    <a:lumMod val="75000"/>
                  </a:schemeClr>
                </a:solidFill>
              </a:rPr>
              <a:t>emulsion polymerization </a:t>
            </a:r>
            <a:r>
              <a:rPr lang="en-US" sz="1950" dirty="0"/>
              <a:t>method at 60 to 70</a:t>
            </a:r>
            <a:r>
              <a:rPr lang="en-US" sz="1950" baseline="30000" dirty="0"/>
              <a:t>o</a:t>
            </a:r>
            <a:r>
              <a:rPr lang="en-US" sz="1950" dirty="0"/>
              <a:t>c in presence of trace of H</a:t>
            </a:r>
            <a:r>
              <a:rPr lang="en-US" sz="1950" baseline="-25000" dirty="0"/>
              <a:t>2</a:t>
            </a:r>
            <a:r>
              <a:rPr lang="en-US" sz="1950" dirty="0"/>
              <a:t>O</a:t>
            </a:r>
            <a:r>
              <a:rPr lang="en-US" sz="1950" baseline="-25000" dirty="0"/>
              <a:t>2</a:t>
            </a:r>
            <a:r>
              <a:rPr lang="en-US" sz="1950" dirty="0"/>
              <a:t> or Acetyl peroxide as initiator</a:t>
            </a:r>
          </a:p>
          <a:p>
            <a:endParaRPr lang="en-US" sz="1950" dirty="0"/>
          </a:p>
          <a:p>
            <a:endParaRPr lang="en-US" sz="1950" dirty="0"/>
          </a:p>
          <a:p>
            <a:endParaRPr lang="en-US" sz="1950" dirty="0"/>
          </a:p>
          <a:p>
            <a:endParaRPr lang="en-US" sz="1950" dirty="0"/>
          </a:p>
          <a:p>
            <a:endParaRPr lang="en-US" sz="1950" dirty="0"/>
          </a:p>
        </p:txBody>
      </p:sp>
      <p:pic>
        <p:nvPicPr>
          <p:cNvPr id="45058" name="Picture 2"/>
          <p:cNvPicPr>
            <a:picLocks noChangeAspect="1" noChangeArrowheads="1"/>
          </p:cNvPicPr>
          <p:nvPr/>
        </p:nvPicPr>
        <p:blipFill>
          <a:blip r:embed="rId2"/>
          <a:srcRect/>
          <a:stretch>
            <a:fillRect/>
          </a:stretch>
        </p:blipFill>
        <p:spPr bwMode="auto">
          <a:xfrm>
            <a:off x="1795463" y="3305176"/>
            <a:ext cx="5695950" cy="1487337"/>
          </a:xfrm>
          <a:prstGeom prst="rect">
            <a:avLst/>
          </a:prstGeom>
          <a:noFill/>
          <a:ln w="9525">
            <a:noFill/>
            <a:miter lim="800000"/>
            <a:headEnd/>
            <a:tailEnd/>
          </a:ln>
          <a:effectLst/>
        </p:spPr>
      </p:pic>
    </p:spTree>
    <p:extLst>
      <p:ext uri="{BB962C8B-B14F-4D97-AF65-F5344CB8AC3E}">
        <p14:creationId xmlns:p14="http://schemas.microsoft.com/office/powerpoint/2010/main" val="206028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460456" cy="519807"/>
          </a:xfrm>
        </p:spPr>
        <p:txBody>
          <a:bodyPr/>
          <a:lstStyle/>
          <a:p>
            <a:r>
              <a:rPr lang="en-US" sz="2600" b="1" dirty="0" err="1">
                <a:solidFill>
                  <a:srgbClr val="00B0F0"/>
                </a:solidFill>
              </a:rPr>
              <a:t>Polymethylmethacrylate</a:t>
            </a:r>
            <a:r>
              <a:rPr lang="en-US" sz="2600" b="1" dirty="0">
                <a:solidFill>
                  <a:srgbClr val="00B0F0"/>
                </a:solidFill>
              </a:rPr>
              <a:t> (</a:t>
            </a:r>
            <a:r>
              <a:rPr lang="en-US" sz="2600" b="1" dirty="0" err="1">
                <a:solidFill>
                  <a:srgbClr val="00B0F0"/>
                </a:solidFill>
              </a:rPr>
              <a:t>Plexi</a:t>
            </a:r>
            <a:r>
              <a:rPr lang="en-US" sz="2600" b="1" dirty="0">
                <a:solidFill>
                  <a:srgbClr val="00B0F0"/>
                </a:solidFill>
              </a:rPr>
              <a:t> glass)</a:t>
            </a:r>
            <a:endParaRPr lang="en-US" sz="2600" dirty="0">
              <a:solidFill>
                <a:srgbClr val="00B0F0"/>
              </a:solidFill>
            </a:endParaRPr>
          </a:p>
        </p:txBody>
      </p:sp>
      <p:sp>
        <p:nvSpPr>
          <p:cNvPr id="5" name="Content Placeholder 4"/>
          <p:cNvSpPr>
            <a:spLocks noGrp="1"/>
          </p:cNvSpPr>
          <p:nvPr>
            <p:ph idx="1"/>
          </p:nvPr>
        </p:nvSpPr>
        <p:spPr>
          <a:xfrm>
            <a:off x="1114425" y="1447800"/>
            <a:ext cx="7429500" cy="4271963"/>
          </a:xfrm>
        </p:spPr>
        <p:txBody>
          <a:bodyPr/>
          <a:lstStyle/>
          <a:p>
            <a:pPr marL="222885" indent="-222885">
              <a:buNone/>
            </a:pPr>
            <a:r>
              <a:rPr lang="en-US" sz="1950" dirty="0">
                <a:solidFill>
                  <a:schemeClr val="accent6">
                    <a:lumMod val="75000"/>
                  </a:schemeClr>
                </a:solidFill>
              </a:rPr>
              <a:t>Properties:</a:t>
            </a:r>
          </a:p>
          <a:p>
            <a:pPr marL="222885" indent="-222885">
              <a:buFont typeface="+mj-lt"/>
              <a:buAutoNum type="arabicPeriod"/>
            </a:pPr>
            <a:r>
              <a:rPr lang="en-US" sz="1950" dirty="0" err="1"/>
              <a:t>Plexi</a:t>
            </a:r>
            <a:r>
              <a:rPr lang="en-US" sz="1950" dirty="0"/>
              <a:t> glass is a white transparent thermoplastic</a:t>
            </a:r>
          </a:p>
          <a:p>
            <a:pPr marL="222885" indent="-222885">
              <a:buFont typeface="+mj-lt"/>
              <a:buAutoNum type="arabicPeriod"/>
            </a:pPr>
            <a:r>
              <a:rPr lang="en-US" sz="1950" dirty="0"/>
              <a:t>It has got high optical clarity</a:t>
            </a:r>
          </a:p>
          <a:p>
            <a:pPr marL="222885" indent="-222885">
              <a:buFont typeface="+mj-lt"/>
              <a:buAutoNum type="arabicPeriod"/>
            </a:pPr>
            <a:r>
              <a:rPr lang="en-US" sz="1950" dirty="0"/>
              <a:t>It is resistant to chemical action</a:t>
            </a:r>
          </a:p>
          <a:p>
            <a:pPr marL="222885" indent="-222885">
              <a:buNone/>
            </a:pPr>
            <a:r>
              <a:rPr lang="en-US" sz="1950" dirty="0">
                <a:solidFill>
                  <a:schemeClr val="accent6">
                    <a:lumMod val="75000"/>
                  </a:schemeClr>
                </a:solidFill>
              </a:rPr>
              <a:t>Applications:</a:t>
            </a:r>
          </a:p>
          <a:p>
            <a:pPr marL="222885" indent="-222885">
              <a:buNone/>
            </a:pPr>
            <a:r>
              <a:rPr lang="en-US" sz="1950" dirty="0" err="1"/>
              <a:t>i</a:t>
            </a:r>
            <a:r>
              <a:rPr lang="en-US" sz="1950" dirty="0"/>
              <a:t>. It is used in the preparation of aircraft windows</a:t>
            </a:r>
          </a:p>
          <a:p>
            <a:pPr marL="222885" indent="-222885">
              <a:buNone/>
            </a:pPr>
            <a:r>
              <a:rPr lang="en-US" sz="1950" dirty="0"/>
              <a:t>ii. Attractive sign boards.</a:t>
            </a:r>
          </a:p>
          <a:p>
            <a:pPr marL="222885" indent="-222885">
              <a:buNone/>
            </a:pPr>
            <a:r>
              <a:rPr lang="en-US" sz="1950" dirty="0"/>
              <a:t>iii. Manufacturing of transparent </a:t>
            </a:r>
            <a:r>
              <a:rPr lang="en-US" sz="1950" dirty="0" err="1"/>
              <a:t>moulded</a:t>
            </a:r>
            <a:r>
              <a:rPr lang="en-US" sz="1950" dirty="0"/>
              <a:t> articles &amp; tubes.</a:t>
            </a:r>
          </a:p>
          <a:p>
            <a:pPr marL="222885" indent="-222885">
              <a:buNone/>
            </a:pPr>
            <a:r>
              <a:rPr lang="en-US" sz="1950" dirty="0"/>
              <a:t>iv. Lenses for automobiles, artificial eyes etc.,</a:t>
            </a:r>
          </a:p>
        </p:txBody>
      </p:sp>
    </p:spTree>
    <p:extLst>
      <p:ext uri="{BB962C8B-B14F-4D97-AF65-F5344CB8AC3E}">
        <p14:creationId xmlns:p14="http://schemas.microsoft.com/office/powerpoint/2010/main" val="394335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19" y="866081"/>
            <a:ext cx="7243763" cy="581719"/>
          </a:xfrm>
        </p:spPr>
        <p:txBody>
          <a:bodyPr/>
          <a:lstStyle/>
          <a:p>
            <a:r>
              <a:rPr lang="en-US" sz="2600" b="1" dirty="0" err="1">
                <a:solidFill>
                  <a:srgbClr val="00B0F0"/>
                </a:solidFill>
              </a:rPr>
              <a:t>Polymethyl</a:t>
            </a:r>
            <a:r>
              <a:rPr lang="en-US" sz="2600" b="1" dirty="0">
                <a:solidFill>
                  <a:srgbClr val="00B0F0"/>
                </a:solidFill>
              </a:rPr>
              <a:t> </a:t>
            </a:r>
            <a:r>
              <a:rPr lang="en-US" sz="2600" b="1" dirty="0" err="1">
                <a:solidFill>
                  <a:srgbClr val="00B0F0"/>
                </a:solidFill>
              </a:rPr>
              <a:t>methacrylate</a:t>
            </a:r>
            <a:r>
              <a:rPr lang="en-US" sz="2600" b="1" dirty="0">
                <a:solidFill>
                  <a:srgbClr val="00B0F0"/>
                </a:solidFill>
              </a:rPr>
              <a:t> </a:t>
            </a:r>
            <a:endParaRPr lang="en-US" b="1" dirty="0">
              <a:solidFill>
                <a:srgbClr val="00B0F0"/>
              </a:solidFill>
            </a:endParaRPr>
          </a:p>
        </p:txBody>
      </p:sp>
      <p:sp>
        <p:nvSpPr>
          <p:cNvPr id="3" name="Content Placeholder 2"/>
          <p:cNvSpPr>
            <a:spLocks noGrp="1"/>
          </p:cNvSpPr>
          <p:nvPr>
            <p:ph idx="1"/>
          </p:nvPr>
        </p:nvSpPr>
        <p:spPr>
          <a:xfrm>
            <a:off x="1331119" y="1695451"/>
            <a:ext cx="7243763" cy="3924999"/>
          </a:xfrm>
        </p:spPr>
        <p:txBody>
          <a:bodyPr/>
          <a:lstStyle/>
          <a:p>
            <a:pPr algn="just"/>
            <a:r>
              <a:rPr lang="en-US" sz="1950" b="1" dirty="0"/>
              <a:t>Applications</a:t>
            </a:r>
            <a:r>
              <a:rPr lang="en-US" sz="1950" dirty="0"/>
              <a:t>: Glazing airplanes and automobiles, in the chemical equipments (as lining material), sign boards, lenses for automobile lighting, and domestic appliances</a:t>
            </a:r>
          </a:p>
          <a:p>
            <a:endParaRPr lang="en-US" dirty="0"/>
          </a:p>
        </p:txBody>
      </p:sp>
      <p:pic>
        <p:nvPicPr>
          <p:cNvPr id="669698" name="Picture 2" descr="http://i1026.photobucket.com/albums/y325/viking98/787-3_zps1225cd69.jpg"/>
          <p:cNvPicPr>
            <a:picLocks noChangeAspect="1" noChangeArrowheads="1"/>
          </p:cNvPicPr>
          <p:nvPr/>
        </p:nvPicPr>
        <p:blipFill>
          <a:blip r:embed="rId2" cstate="print"/>
          <a:srcRect l="21463" t="8989" r="10244" b="10112"/>
          <a:stretch>
            <a:fillRect/>
          </a:stretch>
        </p:blipFill>
        <p:spPr bwMode="auto">
          <a:xfrm>
            <a:off x="1609725" y="2747962"/>
            <a:ext cx="2528094" cy="1300163"/>
          </a:xfrm>
          <a:prstGeom prst="rect">
            <a:avLst/>
          </a:prstGeom>
          <a:noFill/>
        </p:spPr>
      </p:pic>
      <p:pic>
        <p:nvPicPr>
          <p:cNvPr id="669700" name="Picture 4" descr="http://www.eberspaecher.com/fileadmin/data/corporatesite/presse/pressemitteilungen/pressebilder/Electro_chromatic_auto-glazing.jpg"/>
          <p:cNvPicPr>
            <a:picLocks noChangeAspect="1" noChangeArrowheads="1"/>
          </p:cNvPicPr>
          <p:nvPr/>
        </p:nvPicPr>
        <p:blipFill>
          <a:blip r:embed="rId3" cstate="print"/>
          <a:srcRect/>
          <a:stretch>
            <a:fillRect/>
          </a:stretch>
        </p:blipFill>
        <p:spPr bwMode="auto">
          <a:xfrm>
            <a:off x="4457700" y="2624139"/>
            <a:ext cx="2105025" cy="1576202"/>
          </a:xfrm>
          <a:prstGeom prst="rect">
            <a:avLst/>
          </a:prstGeom>
          <a:noFill/>
        </p:spPr>
      </p:pic>
      <p:pic>
        <p:nvPicPr>
          <p:cNvPr id="669702" name="Picture 6" descr="http://www.thehindubusinessline.com/multimedia/dynamic/01472/BL01GLASS2-PG3_1472878f.jpg"/>
          <p:cNvPicPr>
            <a:picLocks noChangeAspect="1" noChangeArrowheads="1"/>
          </p:cNvPicPr>
          <p:nvPr/>
        </p:nvPicPr>
        <p:blipFill>
          <a:blip r:embed="rId4" cstate="print"/>
          <a:srcRect/>
          <a:stretch>
            <a:fillRect/>
          </a:stretch>
        </p:blipFill>
        <p:spPr bwMode="auto">
          <a:xfrm>
            <a:off x="6686550" y="2686050"/>
            <a:ext cx="1934766" cy="1447206"/>
          </a:xfrm>
          <a:prstGeom prst="rect">
            <a:avLst/>
          </a:prstGeom>
          <a:noFill/>
        </p:spPr>
      </p:pic>
      <p:pic>
        <p:nvPicPr>
          <p:cNvPr id="669704" name="Picture 8" descr="http://image.made-in-china.com/2f0j00ZekQsKFnMqYu/Acrylic-Plexiglass-Signs.jpg"/>
          <p:cNvPicPr>
            <a:picLocks noChangeAspect="1" noChangeArrowheads="1"/>
          </p:cNvPicPr>
          <p:nvPr/>
        </p:nvPicPr>
        <p:blipFill>
          <a:blip r:embed="rId5" cstate="print"/>
          <a:srcRect/>
          <a:stretch>
            <a:fillRect/>
          </a:stretch>
        </p:blipFill>
        <p:spPr bwMode="auto">
          <a:xfrm>
            <a:off x="1919287" y="4295776"/>
            <a:ext cx="2043113" cy="1534826"/>
          </a:xfrm>
          <a:prstGeom prst="rect">
            <a:avLst/>
          </a:prstGeom>
          <a:noFill/>
        </p:spPr>
      </p:pic>
      <p:pic>
        <p:nvPicPr>
          <p:cNvPr id="669708" name="Picture 12" descr="http://coolridesonline.net/wp-content/uploads/2013/08/headlights.jpg"/>
          <p:cNvPicPr>
            <a:picLocks noChangeAspect="1" noChangeArrowheads="1"/>
          </p:cNvPicPr>
          <p:nvPr/>
        </p:nvPicPr>
        <p:blipFill>
          <a:blip r:embed="rId6" cstate="print"/>
          <a:srcRect l="7805" r="18049" b="19481"/>
          <a:stretch>
            <a:fillRect/>
          </a:stretch>
        </p:blipFill>
        <p:spPr bwMode="auto">
          <a:xfrm>
            <a:off x="4581525" y="4357689"/>
            <a:ext cx="1981200" cy="1616242"/>
          </a:xfrm>
          <a:prstGeom prst="rect">
            <a:avLst/>
          </a:prstGeom>
          <a:noFill/>
        </p:spPr>
      </p:pic>
      <p:pic>
        <p:nvPicPr>
          <p:cNvPr id="669710" name="Picture 14" descr="http://ext.homedepot.com/community/blog/wp-content/wpuploads/Plexi-coaster-2.jpg"/>
          <p:cNvPicPr>
            <a:picLocks noChangeAspect="1" noChangeArrowheads="1"/>
          </p:cNvPicPr>
          <p:nvPr/>
        </p:nvPicPr>
        <p:blipFill>
          <a:blip r:embed="rId7" cstate="print"/>
          <a:srcRect/>
          <a:stretch>
            <a:fillRect/>
          </a:stretch>
        </p:blipFill>
        <p:spPr bwMode="auto">
          <a:xfrm>
            <a:off x="6872287" y="4295776"/>
            <a:ext cx="1423988" cy="1741289"/>
          </a:xfrm>
          <a:prstGeom prst="rect">
            <a:avLst/>
          </a:prstGeom>
          <a:noFill/>
        </p:spPr>
      </p:pic>
    </p:spTree>
    <p:extLst>
      <p:ext uri="{BB962C8B-B14F-4D97-AF65-F5344CB8AC3E}">
        <p14:creationId xmlns:p14="http://schemas.microsoft.com/office/powerpoint/2010/main" val="1649820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ICY504 Session 6A</Template>
  <TotalTime>12718</TotalTime>
  <Words>1057</Words>
  <Application>Microsoft Office PowerPoint</Application>
  <PresentationFormat>A4 Paper (210x297 mm)</PresentationFormat>
  <Paragraphs>162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FSH</vt:lpstr>
      <vt:lpstr>Lecture No. 41</vt:lpstr>
      <vt:lpstr>Polyvinyl chloride</vt:lpstr>
      <vt:lpstr>Polyvinyl acetate (PVA)</vt:lpstr>
      <vt:lpstr>Teflon (Polytetrafluroethylene)</vt:lpstr>
      <vt:lpstr>Teflon</vt:lpstr>
      <vt:lpstr>Applications</vt:lpstr>
      <vt:lpstr>Polymethylmethacrylate (Plexi glass)</vt:lpstr>
      <vt:lpstr>Polymethylmethacrylate (Plexi glass)</vt:lpstr>
      <vt:lpstr>Polymethyl methacrylate </vt:lpstr>
      <vt:lpstr>Phenol formaldehyde</vt:lpstr>
      <vt:lpstr>Novalac</vt:lpstr>
      <vt:lpstr>Phenol formaldehyde</vt:lpstr>
      <vt:lpstr>Phenol formaldehyde</vt:lpstr>
      <vt:lpstr>Urea Formaldehyde</vt:lpstr>
      <vt:lpstr>Preparation, Properties and Applications</vt:lpstr>
      <vt:lpstr>Properties and Applications</vt:lpstr>
      <vt:lpstr>Preparation, Properties and Applications</vt:lpstr>
      <vt:lpstr>Applications</vt:lpstr>
      <vt:lpstr>Preparation, Properties and Applications of Epoxy</vt:lpstr>
      <vt:lpstr>Properties</vt:lpstr>
      <vt:lpstr>Applications</vt:lpstr>
      <vt:lpstr>Conducting Polymers</vt:lpstr>
      <vt:lpstr>Mechanism of conduction in Polyacetylene</vt:lpstr>
      <vt:lpstr>Synthesis of polyaniline</vt:lpstr>
      <vt:lpstr>Synthesis of Polyaniline</vt:lpstr>
      <vt:lpstr>Applications of Conducting Polymers</vt:lpstr>
      <vt:lpstr>Conducting Polymers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Manikanda</cp:lastModifiedBy>
  <cp:revision>1645</cp:revision>
  <dcterms:created xsi:type="dcterms:W3CDTF">2006-08-16T00:00:00Z</dcterms:created>
  <dcterms:modified xsi:type="dcterms:W3CDTF">2017-07-17T12:04:06Z</dcterms:modified>
</cp:coreProperties>
</file>