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A5683-82EE-46C9-A363-EDAF8CF9677E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9223E9DC-80E5-4127-995A-75727A0C4836}">
      <dgm:prSet phldrT="[Text]"/>
      <dgm:spPr/>
      <dgm:t>
        <a:bodyPr/>
        <a:lstStyle/>
        <a:p>
          <a:r>
            <a:rPr lang="en-IN" dirty="0" smtClean="0"/>
            <a:t>Polymer Raisin 1</a:t>
          </a:r>
          <a:endParaRPr lang="en-IN" dirty="0"/>
        </a:p>
      </dgm:t>
    </dgm:pt>
    <dgm:pt modelId="{9C4BB4F6-C09F-4B94-96B0-6506DFA76E78}" type="parTrans" cxnId="{BC4B3FC7-EB57-4B7E-9209-32E62AC59262}">
      <dgm:prSet/>
      <dgm:spPr/>
      <dgm:t>
        <a:bodyPr/>
        <a:lstStyle/>
        <a:p>
          <a:endParaRPr lang="en-IN"/>
        </a:p>
      </dgm:t>
    </dgm:pt>
    <dgm:pt modelId="{8EC8959A-D31F-4CF0-B182-C573349FC153}" type="sibTrans" cxnId="{BC4B3FC7-EB57-4B7E-9209-32E62AC59262}">
      <dgm:prSet/>
      <dgm:spPr/>
      <dgm:t>
        <a:bodyPr/>
        <a:lstStyle/>
        <a:p>
          <a:endParaRPr lang="en-IN"/>
        </a:p>
      </dgm:t>
    </dgm:pt>
    <dgm:pt modelId="{5CE6404E-946C-430B-B179-A41822D19251}">
      <dgm:prSet phldrT="[Text]"/>
      <dgm:spPr/>
      <dgm:t>
        <a:bodyPr/>
        <a:lstStyle/>
        <a:p>
          <a:r>
            <a:rPr lang="en-IN" dirty="0" smtClean="0"/>
            <a:t>Polymer Raisin 2 / Fillers</a:t>
          </a:r>
          <a:endParaRPr lang="en-IN" dirty="0"/>
        </a:p>
      </dgm:t>
    </dgm:pt>
    <dgm:pt modelId="{2BE4A642-D6FE-4659-BC25-2731483EB280}" type="parTrans" cxnId="{F72B64D1-900B-4551-91C2-2D59C433ACEC}">
      <dgm:prSet/>
      <dgm:spPr/>
      <dgm:t>
        <a:bodyPr/>
        <a:lstStyle/>
        <a:p>
          <a:endParaRPr lang="en-IN"/>
        </a:p>
      </dgm:t>
    </dgm:pt>
    <dgm:pt modelId="{07EAC1AA-FA28-4C0D-B3B2-80F91EA2B555}" type="sibTrans" cxnId="{F72B64D1-900B-4551-91C2-2D59C433ACEC}">
      <dgm:prSet/>
      <dgm:spPr/>
      <dgm:t>
        <a:bodyPr/>
        <a:lstStyle/>
        <a:p>
          <a:endParaRPr lang="en-IN"/>
        </a:p>
      </dgm:t>
    </dgm:pt>
    <dgm:pt modelId="{75105B91-6945-4949-AE38-C1EF94E64B01}">
      <dgm:prSet phldrT="[Text]"/>
      <dgm:spPr/>
      <dgm:t>
        <a:bodyPr/>
        <a:lstStyle/>
        <a:p>
          <a:r>
            <a:rPr lang="en-IN" dirty="0" smtClean="0"/>
            <a:t>Polymer Composites</a:t>
          </a:r>
          <a:endParaRPr lang="en-IN" dirty="0"/>
        </a:p>
      </dgm:t>
    </dgm:pt>
    <dgm:pt modelId="{16E5FA44-020E-4DEB-BF95-60EC15CF6544}" type="parTrans" cxnId="{1C664986-7B3F-4B4D-B06F-6C0CFFA18E05}">
      <dgm:prSet/>
      <dgm:spPr/>
      <dgm:t>
        <a:bodyPr/>
        <a:lstStyle/>
        <a:p>
          <a:endParaRPr lang="en-IN"/>
        </a:p>
      </dgm:t>
    </dgm:pt>
    <dgm:pt modelId="{6FFB9456-ABC6-48D8-B592-44B8AA7B543D}" type="sibTrans" cxnId="{1C664986-7B3F-4B4D-B06F-6C0CFFA18E05}">
      <dgm:prSet/>
      <dgm:spPr/>
      <dgm:t>
        <a:bodyPr/>
        <a:lstStyle/>
        <a:p>
          <a:endParaRPr lang="en-IN"/>
        </a:p>
      </dgm:t>
    </dgm:pt>
    <dgm:pt modelId="{AFDC6581-4A3C-4768-BDB1-CE6A15ABA868}" type="pres">
      <dgm:prSet presAssocID="{577A5683-82EE-46C9-A363-EDAF8CF9677E}" presName="Name0" presStyleCnt="0">
        <dgm:presLayoutVars>
          <dgm:dir/>
          <dgm:resizeHandles val="exact"/>
        </dgm:presLayoutVars>
      </dgm:prSet>
      <dgm:spPr/>
    </dgm:pt>
    <dgm:pt modelId="{C0FFC20E-7B4B-4691-957B-2CB5B5BC4E27}" type="pres">
      <dgm:prSet presAssocID="{577A5683-82EE-46C9-A363-EDAF8CF9677E}" presName="vNodes" presStyleCnt="0"/>
      <dgm:spPr/>
    </dgm:pt>
    <dgm:pt modelId="{4BAE19AD-C6D5-4C11-85C0-2F14B274BB4A}" type="pres">
      <dgm:prSet presAssocID="{9223E9DC-80E5-4127-995A-75727A0C48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01AB72-85C8-44C3-B8F3-FEF576BF4C10}" type="pres">
      <dgm:prSet presAssocID="{8EC8959A-D31F-4CF0-B182-C573349FC153}" presName="spacerT" presStyleCnt="0"/>
      <dgm:spPr/>
    </dgm:pt>
    <dgm:pt modelId="{F6C6D7F5-9908-4A18-A989-09BCA0B00C62}" type="pres">
      <dgm:prSet presAssocID="{8EC8959A-D31F-4CF0-B182-C573349FC15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617817D-E7E1-4C65-A1C3-73A57740F5B6}" type="pres">
      <dgm:prSet presAssocID="{8EC8959A-D31F-4CF0-B182-C573349FC153}" presName="spacerB" presStyleCnt="0"/>
      <dgm:spPr/>
    </dgm:pt>
    <dgm:pt modelId="{FAD2EFF2-8336-4CB3-BD13-1D7CBDF9F11A}" type="pres">
      <dgm:prSet presAssocID="{5CE6404E-946C-430B-B179-A41822D1925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9BCA0-3235-4B77-9D2C-669A04D09BE4}" type="pres">
      <dgm:prSet presAssocID="{577A5683-82EE-46C9-A363-EDAF8CF9677E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3DD99B1-61E6-4C65-8E63-85AD001CD3CE}" type="pres">
      <dgm:prSet presAssocID="{577A5683-82EE-46C9-A363-EDAF8CF967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F1039D9-2A25-426E-8C7F-4C4679890E0B}" type="pres">
      <dgm:prSet presAssocID="{577A5683-82EE-46C9-A363-EDAF8CF9677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397E9-3F1E-4A2B-9F25-747A7282776B}" type="presOf" srcId="{5CE6404E-946C-430B-B179-A41822D19251}" destId="{FAD2EFF2-8336-4CB3-BD13-1D7CBDF9F11A}" srcOrd="0" destOrd="0" presId="urn:microsoft.com/office/officeart/2005/8/layout/equation2"/>
    <dgm:cxn modelId="{4388E12A-1E3F-4047-B78B-E892EE6082AD}" type="presOf" srcId="{577A5683-82EE-46C9-A363-EDAF8CF9677E}" destId="{AFDC6581-4A3C-4768-BDB1-CE6A15ABA868}" srcOrd="0" destOrd="0" presId="urn:microsoft.com/office/officeart/2005/8/layout/equation2"/>
    <dgm:cxn modelId="{1C664986-7B3F-4B4D-B06F-6C0CFFA18E05}" srcId="{577A5683-82EE-46C9-A363-EDAF8CF9677E}" destId="{75105B91-6945-4949-AE38-C1EF94E64B01}" srcOrd="2" destOrd="0" parTransId="{16E5FA44-020E-4DEB-BF95-60EC15CF6544}" sibTransId="{6FFB9456-ABC6-48D8-B592-44B8AA7B543D}"/>
    <dgm:cxn modelId="{17F7306D-4777-4126-8822-61DF9923B698}" type="presOf" srcId="{07EAC1AA-FA28-4C0D-B3B2-80F91EA2B555}" destId="{7609BCA0-3235-4B77-9D2C-669A04D09BE4}" srcOrd="0" destOrd="0" presId="urn:microsoft.com/office/officeart/2005/8/layout/equation2"/>
    <dgm:cxn modelId="{BC4B3FC7-EB57-4B7E-9209-32E62AC59262}" srcId="{577A5683-82EE-46C9-A363-EDAF8CF9677E}" destId="{9223E9DC-80E5-4127-995A-75727A0C4836}" srcOrd="0" destOrd="0" parTransId="{9C4BB4F6-C09F-4B94-96B0-6506DFA76E78}" sibTransId="{8EC8959A-D31F-4CF0-B182-C573349FC153}"/>
    <dgm:cxn modelId="{F72B64D1-900B-4551-91C2-2D59C433ACEC}" srcId="{577A5683-82EE-46C9-A363-EDAF8CF9677E}" destId="{5CE6404E-946C-430B-B179-A41822D19251}" srcOrd="1" destOrd="0" parTransId="{2BE4A642-D6FE-4659-BC25-2731483EB280}" sibTransId="{07EAC1AA-FA28-4C0D-B3B2-80F91EA2B555}"/>
    <dgm:cxn modelId="{0E089EB0-AD58-43A4-A3B5-7AD7EF09AA78}" type="presOf" srcId="{75105B91-6945-4949-AE38-C1EF94E64B01}" destId="{1F1039D9-2A25-426E-8C7F-4C4679890E0B}" srcOrd="0" destOrd="0" presId="urn:microsoft.com/office/officeart/2005/8/layout/equation2"/>
    <dgm:cxn modelId="{9A3C55B7-DB7F-478F-BC44-1F96D85B878C}" type="presOf" srcId="{9223E9DC-80E5-4127-995A-75727A0C4836}" destId="{4BAE19AD-C6D5-4C11-85C0-2F14B274BB4A}" srcOrd="0" destOrd="0" presId="urn:microsoft.com/office/officeart/2005/8/layout/equation2"/>
    <dgm:cxn modelId="{462C2656-32A7-4B8E-BA9E-01D96A629BC9}" type="presOf" srcId="{8EC8959A-D31F-4CF0-B182-C573349FC153}" destId="{F6C6D7F5-9908-4A18-A989-09BCA0B00C62}" srcOrd="0" destOrd="0" presId="urn:microsoft.com/office/officeart/2005/8/layout/equation2"/>
    <dgm:cxn modelId="{C77FF6D4-DE1D-4212-95F6-AC855B600E41}" type="presOf" srcId="{07EAC1AA-FA28-4C0D-B3B2-80F91EA2B555}" destId="{43DD99B1-61E6-4C65-8E63-85AD001CD3CE}" srcOrd="1" destOrd="0" presId="urn:microsoft.com/office/officeart/2005/8/layout/equation2"/>
    <dgm:cxn modelId="{6D79578A-9F05-4299-AEA6-2499B066B6B2}" type="presParOf" srcId="{AFDC6581-4A3C-4768-BDB1-CE6A15ABA868}" destId="{C0FFC20E-7B4B-4691-957B-2CB5B5BC4E27}" srcOrd="0" destOrd="0" presId="urn:microsoft.com/office/officeart/2005/8/layout/equation2"/>
    <dgm:cxn modelId="{4A781648-7FF9-427A-B005-71F2AA184DA3}" type="presParOf" srcId="{C0FFC20E-7B4B-4691-957B-2CB5B5BC4E27}" destId="{4BAE19AD-C6D5-4C11-85C0-2F14B274BB4A}" srcOrd="0" destOrd="0" presId="urn:microsoft.com/office/officeart/2005/8/layout/equation2"/>
    <dgm:cxn modelId="{AD934E4D-2BB5-416C-A11E-21C007C40351}" type="presParOf" srcId="{C0FFC20E-7B4B-4691-957B-2CB5B5BC4E27}" destId="{4301AB72-85C8-44C3-B8F3-FEF576BF4C10}" srcOrd="1" destOrd="0" presId="urn:microsoft.com/office/officeart/2005/8/layout/equation2"/>
    <dgm:cxn modelId="{65C7C53C-4D56-4EF0-B35A-716500A093CE}" type="presParOf" srcId="{C0FFC20E-7B4B-4691-957B-2CB5B5BC4E27}" destId="{F6C6D7F5-9908-4A18-A989-09BCA0B00C62}" srcOrd="2" destOrd="0" presId="urn:microsoft.com/office/officeart/2005/8/layout/equation2"/>
    <dgm:cxn modelId="{AB257182-9314-4ED4-AF6F-4B2B1DBF56D8}" type="presParOf" srcId="{C0FFC20E-7B4B-4691-957B-2CB5B5BC4E27}" destId="{5617817D-E7E1-4C65-A1C3-73A57740F5B6}" srcOrd="3" destOrd="0" presId="urn:microsoft.com/office/officeart/2005/8/layout/equation2"/>
    <dgm:cxn modelId="{ED1FB6F7-561E-4FC9-8A9A-758301680D52}" type="presParOf" srcId="{C0FFC20E-7B4B-4691-957B-2CB5B5BC4E27}" destId="{FAD2EFF2-8336-4CB3-BD13-1D7CBDF9F11A}" srcOrd="4" destOrd="0" presId="urn:microsoft.com/office/officeart/2005/8/layout/equation2"/>
    <dgm:cxn modelId="{4EDF8F29-A5EC-46FD-BEF2-0A9779FAFEF6}" type="presParOf" srcId="{AFDC6581-4A3C-4768-BDB1-CE6A15ABA868}" destId="{7609BCA0-3235-4B77-9D2C-669A04D09BE4}" srcOrd="1" destOrd="0" presId="urn:microsoft.com/office/officeart/2005/8/layout/equation2"/>
    <dgm:cxn modelId="{E12036CC-6686-41C3-B09B-C878862655C3}" type="presParOf" srcId="{7609BCA0-3235-4B77-9D2C-669A04D09BE4}" destId="{43DD99B1-61E6-4C65-8E63-85AD001CD3CE}" srcOrd="0" destOrd="0" presId="urn:microsoft.com/office/officeart/2005/8/layout/equation2"/>
    <dgm:cxn modelId="{78F07978-2929-4B40-A424-8AF4560A7128}" type="presParOf" srcId="{AFDC6581-4A3C-4768-BDB1-CE6A15ABA868}" destId="{1F1039D9-2A25-426E-8C7F-4C4679890E0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0BDB4-9BA2-4DF6-94FD-39BB14797E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D8993D-55C1-4099-A72D-948FB02BA1A3}">
      <dgm:prSet phldrT="[Text]"/>
      <dgm:spPr/>
      <dgm:t>
        <a:bodyPr/>
        <a:lstStyle/>
        <a:p>
          <a:r>
            <a:rPr lang="en-IN" dirty="0" smtClean="0"/>
            <a:t>Polymer Composites</a:t>
          </a:r>
          <a:endParaRPr lang="en-IN" dirty="0"/>
        </a:p>
      </dgm:t>
    </dgm:pt>
    <dgm:pt modelId="{127C4CC1-AEF8-454F-ADC5-5DB88D69D6BB}" type="parTrans" cxnId="{3D654554-7D8B-4196-9543-40675D781A46}">
      <dgm:prSet/>
      <dgm:spPr/>
      <dgm:t>
        <a:bodyPr/>
        <a:lstStyle/>
        <a:p>
          <a:endParaRPr lang="en-IN"/>
        </a:p>
      </dgm:t>
    </dgm:pt>
    <dgm:pt modelId="{D36713FD-28A9-466D-A6E8-28161C6A26C6}" type="sibTrans" cxnId="{3D654554-7D8B-4196-9543-40675D781A46}">
      <dgm:prSet/>
      <dgm:spPr/>
      <dgm:t>
        <a:bodyPr/>
        <a:lstStyle/>
        <a:p>
          <a:endParaRPr lang="en-IN"/>
        </a:p>
      </dgm:t>
    </dgm:pt>
    <dgm:pt modelId="{7C07BD1B-6311-4707-BBDE-5BFFA7D03627}">
      <dgm:prSet phldrT="[Text]"/>
      <dgm:spPr/>
      <dgm:t>
        <a:bodyPr/>
        <a:lstStyle/>
        <a:p>
          <a:r>
            <a:rPr lang="en-IN" dirty="0" smtClean="0"/>
            <a:t>Natural Fibre Composites</a:t>
          </a:r>
        </a:p>
      </dgm:t>
    </dgm:pt>
    <dgm:pt modelId="{0387A71D-CD69-4F20-8C87-E5DDD041C380}" type="parTrans" cxnId="{49BA29A9-B0DD-45AB-9ABD-0D34E31816A1}">
      <dgm:prSet/>
      <dgm:spPr/>
      <dgm:t>
        <a:bodyPr/>
        <a:lstStyle/>
        <a:p>
          <a:endParaRPr lang="en-IN"/>
        </a:p>
      </dgm:t>
    </dgm:pt>
    <dgm:pt modelId="{F9D8F385-AA92-4361-AFE2-E0A50304C4C9}" type="sibTrans" cxnId="{49BA29A9-B0DD-45AB-9ABD-0D34E31816A1}">
      <dgm:prSet/>
      <dgm:spPr/>
      <dgm:t>
        <a:bodyPr/>
        <a:lstStyle/>
        <a:p>
          <a:endParaRPr lang="en-IN"/>
        </a:p>
      </dgm:t>
    </dgm:pt>
    <dgm:pt modelId="{9E19CE00-DC3A-43FD-81DE-51EA249E9987}">
      <dgm:prSet phldrT="[Text]"/>
      <dgm:spPr/>
      <dgm:t>
        <a:bodyPr/>
        <a:lstStyle/>
        <a:p>
          <a:r>
            <a:rPr lang="en-IN" dirty="0" smtClean="0"/>
            <a:t>Bio Composites</a:t>
          </a:r>
          <a:endParaRPr lang="en-IN" dirty="0"/>
        </a:p>
      </dgm:t>
    </dgm:pt>
    <dgm:pt modelId="{B0255429-31B7-45AB-B7AB-798A8717C6E3}" type="parTrans" cxnId="{BB4DF62D-27BA-4F42-AB15-23D1DDA39828}">
      <dgm:prSet/>
      <dgm:spPr/>
      <dgm:t>
        <a:bodyPr/>
        <a:lstStyle/>
        <a:p>
          <a:endParaRPr lang="en-IN"/>
        </a:p>
      </dgm:t>
    </dgm:pt>
    <dgm:pt modelId="{FBB9F619-0314-40A3-AAE1-9D7879175266}" type="sibTrans" cxnId="{BB4DF62D-27BA-4F42-AB15-23D1DDA39828}">
      <dgm:prSet/>
      <dgm:spPr/>
      <dgm:t>
        <a:bodyPr/>
        <a:lstStyle/>
        <a:p>
          <a:endParaRPr lang="en-IN"/>
        </a:p>
      </dgm:t>
    </dgm:pt>
    <dgm:pt modelId="{A66CC852-EB60-4D3A-900E-B1F97875DCEB}">
      <dgm:prSet phldrT="[Text]"/>
      <dgm:spPr/>
      <dgm:t>
        <a:bodyPr/>
        <a:lstStyle/>
        <a:p>
          <a:r>
            <a:rPr lang="en-IN" dirty="0" smtClean="0"/>
            <a:t>Fibre Composites</a:t>
          </a:r>
          <a:endParaRPr lang="en-IN" dirty="0"/>
        </a:p>
      </dgm:t>
    </dgm:pt>
    <dgm:pt modelId="{FE354F4B-182A-4F10-AF78-D4C243959C47}" type="parTrans" cxnId="{E30BCD81-024F-4179-BEBF-59E7378DFDB9}">
      <dgm:prSet/>
      <dgm:spPr/>
      <dgm:t>
        <a:bodyPr/>
        <a:lstStyle/>
        <a:p>
          <a:endParaRPr lang="en-IN"/>
        </a:p>
      </dgm:t>
    </dgm:pt>
    <dgm:pt modelId="{F8F8B7D3-93DE-4B34-9F98-AEB32EE26EE8}" type="sibTrans" cxnId="{E30BCD81-024F-4179-BEBF-59E7378DFDB9}">
      <dgm:prSet/>
      <dgm:spPr/>
      <dgm:t>
        <a:bodyPr/>
        <a:lstStyle/>
        <a:p>
          <a:endParaRPr lang="en-IN"/>
        </a:p>
      </dgm:t>
    </dgm:pt>
    <dgm:pt modelId="{D64A4EF1-348E-4836-A727-673254BE8E82}" type="pres">
      <dgm:prSet presAssocID="{2970BDB4-9BA2-4DF6-94FD-39BB14797E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3375C9-2D0D-4F28-AAAA-D57E44AD2CA0}" type="pres">
      <dgm:prSet presAssocID="{D2D8993D-55C1-4099-A72D-948FB02BA1A3}" presName="hierRoot1" presStyleCnt="0"/>
      <dgm:spPr/>
    </dgm:pt>
    <dgm:pt modelId="{945AF851-C3EF-4286-AFD6-C007B8C91025}" type="pres">
      <dgm:prSet presAssocID="{D2D8993D-55C1-4099-A72D-948FB02BA1A3}" presName="composite" presStyleCnt="0"/>
      <dgm:spPr/>
    </dgm:pt>
    <dgm:pt modelId="{C4646629-724A-45D9-A147-221CFD1A7FF1}" type="pres">
      <dgm:prSet presAssocID="{D2D8993D-55C1-4099-A72D-948FB02BA1A3}" presName="background" presStyleLbl="node0" presStyleIdx="0" presStyleCnt="1"/>
      <dgm:spPr/>
    </dgm:pt>
    <dgm:pt modelId="{A8534374-B0C4-4CC5-8845-AB68487C102D}" type="pres">
      <dgm:prSet presAssocID="{D2D8993D-55C1-4099-A72D-948FB02BA1A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851D4D-BDE7-40AA-BCFF-84E5771D9990}" type="pres">
      <dgm:prSet presAssocID="{D2D8993D-55C1-4099-A72D-948FB02BA1A3}" presName="hierChild2" presStyleCnt="0"/>
      <dgm:spPr/>
    </dgm:pt>
    <dgm:pt modelId="{863513C8-F33F-4AE4-A7CA-ABC30940DCDF}" type="pres">
      <dgm:prSet presAssocID="{FE354F4B-182A-4F10-AF78-D4C243959C47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97DFCAA-2E50-43A6-A239-0F01865FF913}" type="pres">
      <dgm:prSet presAssocID="{A66CC852-EB60-4D3A-900E-B1F97875DCEB}" presName="hierRoot2" presStyleCnt="0"/>
      <dgm:spPr/>
    </dgm:pt>
    <dgm:pt modelId="{A5C6860E-83FB-4627-A036-97976E804FE2}" type="pres">
      <dgm:prSet presAssocID="{A66CC852-EB60-4D3A-900E-B1F97875DCEB}" presName="composite2" presStyleCnt="0"/>
      <dgm:spPr/>
    </dgm:pt>
    <dgm:pt modelId="{3FFEEB95-3239-4784-8B1A-991CE1DC7487}" type="pres">
      <dgm:prSet presAssocID="{A66CC852-EB60-4D3A-900E-B1F97875DCEB}" presName="background2" presStyleLbl="node2" presStyleIdx="0" presStyleCnt="3"/>
      <dgm:spPr/>
    </dgm:pt>
    <dgm:pt modelId="{6AFCC32A-6A29-4B54-8586-CA5FFEDFC30A}" type="pres">
      <dgm:prSet presAssocID="{A66CC852-EB60-4D3A-900E-B1F97875DCE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18DF111-43FA-48D0-835B-74DA8B245004}" type="pres">
      <dgm:prSet presAssocID="{A66CC852-EB60-4D3A-900E-B1F97875DCEB}" presName="hierChild3" presStyleCnt="0"/>
      <dgm:spPr/>
    </dgm:pt>
    <dgm:pt modelId="{636363D4-372B-44AB-A743-16B2E3F33669}" type="pres">
      <dgm:prSet presAssocID="{0387A71D-CD69-4F20-8C87-E5DDD041C38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C134F8F-6A60-41D2-989F-12E41D125924}" type="pres">
      <dgm:prSet presAssocID="{7C07BD1B-6311-4707-BBDE-5BFFA7D03627}" presName="hierRoot2" presStyleCnt="0"/>
      <dgm:spPr/>
    </dgm:pt>
    <dgm:pt modelId="{F149C662-0C27-44DD-B78F-5D9DE8DA0060}" type="pres">
      <dgm:prSet presAssocID="{7C07BD1B-6311-4707-BBDE-5BFFA7D03627}" presName="composite2" presStyleCnt="0"/>
      <dgm:spPr/>
    </dgm:pt>
    <dgm:pt modelId="{8E8AB6BC-27D5-4576-8E83-1F51ADC45ABD}" type="pres">
      <dgm:prSet presAssocID="{7C07BD1B-6311-4707-BBDE-5BFFA7D03627}" presName="background2" presStyleLbl="node2" presStyleIdx="1" presStyleCnt="3"/>
      <dgm:spPr/>
    </dgm:pt>
    <dgm:pt modelId="{A3A7E25A-BB47-42D7-B466-6EDF9B37B9A4}" type="pres">
      <dgm:prSet presAssocID="{7C07BD1B-6311-4707-BBDE-5BFFA7D0362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C4B0A6-D77B-44E0-8D05-BCCB0C70AA10}" type="pres">
      <dgm:prSet presAssocID="{7C07BD1B-6311-4707-BBDE-5BFFA7D03627}" presName="hierChild3" presStyleCnt="0"/>
      <dgm:spPr/>
    </dgm:pt>
    <dgm:pt modelId="{0076134D-7470-4B14-AA5F-634AB9AEB3FE}" type="pres">
      <dgm:prSet presAssocID="{B0255429-31B7-45AB-B7AB-798A8717C6E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321520B-0358-41E5-8345-6A4471D5EF62}" type="pres">
      <dgm:prSet presAssocID="{9E19CE00-DC3A-43FD-81DE-51EA249E9987}" presName="hierRoot2" presStyleCnt="0"/>
      <dgm:spPr/>
    </dgm:pt>
    <dgm:pt modelId="{6A53F664-21D1-4C7C-9150-17F9E6E9B8A2}" type="pres">
      <dgm:prSet presAssocID="{9E19CE00-DC3A-43FD-81DE-51EA249E9987}" presName="composite2" presStyleCnt="0"/>
      <dgm:spPr/>
    </dgm:pt>
    <dgm:pt modelId="{8014F1C5-4298-4306-9772-C879E54AD1BD}" type="pres">
      <dgm:prSet presAssocID="{9E19CE00-DC3A-43FD-81DE-51EA249E9987}" presName="background2" presStyleLbl="node2" presStyleIdx="2" presStyleCnt="3"/>
      <dgm:spPr/>
    </dgm:pt>
    <dgm:pt modelId="{6D187EE9-983A-4A86-9A2E-129BC93EA7D5}" type="pres">
      <dgm:prSet presAssocID="{9E19CE00-DC3A-43FD-81DE-51EA249E998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7C16AC-B4CD-4432-918D-931D10757566}" type="pres">
      <dgm:prSet presAssocID="{9E19CE00-DC3A-43FD-81DE-51EA249E9987}" presName="hierChild3" presStyleCnt="0"/>
      <dgm:spPr/>
    </dgm:pt>
  </dgm:ptLst>
  <dgm:cxnLst>
    <dgm:cxn modelId="{954014CB-29B0-4519-ABF8-2FF48ADD1FD9}" type="presOf" srcId="{D2D8993D-55C1-4099-A72D-948FB02BA1A3}" destId="{A8534374-B0C4-4CC5-8845-AB68487C102D}" srcOrd="0" destOrd="0" presId="urn:microsoft.com/office/officeart/2005/8/layout/hierarchy1"/>
    <dgm:cxn modelId="{756A478B-AAC5-455E-B110-0DF09A359D2C}" type="presOf" srcId="{9E19CE00-DC3A-43FD-81DE-51EA249E9987}" destId="{6D187EE9-983A-4A86-9A2E-129BC93EA7D5}" srcOrd="0" destOrd="0" presId="urn:microsoft.com/office/officeart/2005/8/layout/hierarchy1"/>
    <dgm:cxn modelId="{35198118-CD22-4D4D-8993-82E9BB1706E7}" type="presOf" srcId="{FE354F4B-182A-4F10-AF78-D4C243959C47}" destId="{863513C8-F33F-4AE4-A7CA-ABC30940DCDF}" srcOrd="0" destOrd="0" presId="urn:microsoft.com/office/officeart/2005/8/layout/hierarchy1"/>
    <dgm:cxn modelId="{753CD9BC-CC92-4262-90F6-E8A9B1E6F7B1}" type="presOf" srcId="{2970BDB4-9BA2-4DF6-94FD-39BB14797E30}" destId="{D64A4EF1-348E-4836-A727-673254BE8E82}" srcOrd="0" destOrd="0" presId="urn:microsoft.com/office/officeart/2005/8/layout/hierarchy1"/>
    <dgm:cxn modelId="{C81C85AB-7C3D-4DBE-8D5B-E3C206C27469}" type="presOf" srcId="{7C07BD1B-6311-4707-BBDE-5BFFA7D03627}" destId="{A3A7E25A-BB47-42D7-B466-6EDF9B37B9A4}" srcOrd="0" destOrd="0" presId="urn:microsoft.com/office/officeart/2005/8/layout/hierarchy1"/>
    <dgm:cxn modelId="{E30BCD81-024F-4179-BEBF-59E7378DFDB9}" srcId="{D2D8993D-55C1-4099-A72D-948FB02BA1A3}" destId="{A66CC852-EB60-4D3A-900E-B1F97875DCEB}" srcOrd="0" destOrd="0" parTransId="{FE354F4B-182A-4F10-AF78-D4C243959C47}" sibTransId="{F8F8B7D3-93DE-4B34-9F98-AEB32EE26EE8}"/>
    <dgm:cxn modelId="{85F36592-FF7F-493A-AA57-D64D0F07DA0B}" type="presOf" srcId="{A66CC852-EB60-4D3A-900E-B1F97875DCEB}" destId="{6AFCC32A-6A29-4B54-8586-CA5FFEDFC30A}" srcOrd="0" destOrd="0" presId="urn:microsoft.com/office/officeart/2005/8/layout/hierarchy1"/>
    <dgm:cxn modelId="{85E606E4-C78C-4287-AEAE-3C75106DA3EC}" type="presOf" srcId="{0387A71D-CD69-4F20-8C87-E5DDD041C380}" destId="{636363D4-372B-44AB-A743-16B2E3F33669}" srcOrd="0" destOrd="0" presId="urn:microsoft.com/office/officeart/2005/8/layout/hierarchy1"/>
    <dgm:cxn modelId="{9D76353C-1EB3-4469-84AA-70DF077CCBFD}" type="presOf" srcId="{B0255429-31B7-45AB-B7AB-798A8717C6E3}" destId="{0076134D-7470-4B14-AA5F-634AB9AEB3FE}" srcOrd="0" destOrd="0" presId="urn:microsoft.com/office/officeart/2005/8/layout/hierarchy1"/>
    <dgm:cxn modelId="{49BA29A9-B0DD-45AB-9ABD-0D34E31816A1}" srcId="{D2D8993D-55C1-4099-A72D-948FB02BA1A3}" destId="{7C07BD1B-6311-4707-BBDE-5BFFA7D03627}" srcOrd="1" destOrd="0" parTransId="{0387A71D-CD69-4F20-8C87-E5DDD041C380}" sibTransId="{F9D8F385-AA92-4361-AFE2-E0A50304C4C9}"/>
    <dgm:cxn modelId="{3D654554-7D8B-4196-9543-40675D781A46}" srcId="{2970BDB4-9BA2-4DF6-94FD-39BB14797E30}" destId="{D2D8993D-55C1-4099-A72D-948FB02BA1A3}" srcOrd="0" destOrd="0" parTransId="{127C4CC1-AEF8-454F-ADC5-5DB88D69D6BB}" sibTransId="{D36713FD-28A9-466D-A6E8-28161C6A26C6}"/>
    <dgm:cxn modelId="{BB4DF62D-27BA-4F42-AB15-23D1DDA39828}" srcId="{D2D8993D-55C1-4099-A72D-948FB02BA1A3}" destId="{9E19CE00-DC3A-43FD-81DE-51EA249E9987}" srcOrd="2" destOrd="0" parTransId="{B0255429-31B7-45AB-B7AB-798A8717C6E3}" sibTransId="{FBB9F619-0314-40A3-AAE1-9D7879175266}"/>
    <dgm:cxn modelId="{FDBFD8D7-229A-486D-A525-2B91E2EF8004}" type="presParOf" srcId="{D64A4EF1-348E-4836-A727-673254BE8E82}" destId="{593375C9-2D0D-4F28-AAAA-D57E44AD2CA0}" srcOrd="0" destOrd="0" presId="urn:microsoft.com/office/officeart/2005/8/layout/hierarchy1"/>
    <dgm:cxn modelId="{A235EA20-AC93-4314-9941-C3616F7357E9}" type="presParOf" srcId="{593375C9-2D0D-4F28-AAAA-D57E44AD2CA0}" destId="{945AF851-C3EF-4286-AFD6-C007B8C91025}" srcOrd="0" destOrd="0" presId="urn:microsoft.com/office/officeart/2005/8/layout/hierarchy1"/>
    <dgm:cxn modelId="{9ACE0E8E-83EE-43D6-8EF6-3380303C1DEB}" type="presParOf" srcId="{945AF851-C3EF-4286-AFD6-C007B8C91025}" destId="{C4646629-724A-45D9-A147-221CFD1A7FF1}" srcOrd="0" destOrd="0" presId="urn:microsoft.com/office/officeart/2005/8/layout/hierarchy1"/>
    <dgm:cxn modelId="{FF1632EE-6A6C-4695-BD81-DA7E14185E61}" type="presParOf" srcId="{945AF851-C3EF-4286-AFD6-C007B8C91025}" destId="{A8534374-B0C4-4CC5-8845-AB68487C102D}" srcOrd="1" destOrd="0" presId="urn:microsoft.com/office/officeart/2005/8/layout/hierarchy1"/>
    <dgm:cxn modelId="{9875AB9E-8AC4-4FA9-ABD5-8FBC61376615}" type="presParOf" srcId="{593375C9-2D0D-4F28-AAAA-D57E44AD2CA0}" destId="{19851D4D-BDE7-40AA-BCFF-84E5771D9990}" srcOrd="1" destOrd="0" presId="urn:microsoft.com/office/officeart/2005/8/layout/hierarchy1"/>
    <dgm:cxn modelId="{6FC900EA-8BFB-4057-BB9E-27BCC7F3DB3A}" type="presParOf" srcId="{19851D4D-BDE7-40AA-BCFF-84E5771D9990}" destId="{863513C8-F33F-4AE4-A7CA-ABC30940DCDF}" srcOrd="0" destOrd="0" presId="urn:microsoft.com/office/officeart/2005/8/layout/hierarchy1"/>
    <dgm:cxn modelId="{4FFD9CDA-8C01-4237-9D90-5CE0C78445D7}" type="presParOf" srcId="{19851D4D-BDE7-40AA-BCFF-84E5771D9990}" destId="{C97DFCAA-2E50-43A6-A239-0F01865FF913}" srcOrd="1" destOrd="0" presId="urn:microsoft.com/office/officeart/2005/8/layout/hierarchy1"/>
    <dgm:cxn modelId="{CBEF7CD7-EC57-4B28-99CF-18EDDA1E59AC}" type="presParOf" srcId="{C97DFCAA-2E50-43A6-A239-0F01865FF913}" destId="{A5C6860E-83FB-4627-A036-97976E804FE2}" srcOrd="0" destOrd="0" presId="urn:microsoft.com/office/officeart/2005/8/layout/hierarchy1"/>
    <dgm:cxn modelId="{73CDF106-3751-4A9B-9847-574D24FBAC62}" type="presParOf" srcId="{A5C6860E-83FB-4627-A036-97976E804FE2}" destId="{3FFEEB95-3239-4784-8B1A-991CE1DC7487}" srcOrd="0" destOrd="0" presId="urn:microsoft.com/office/officeart/2005/8/layout/hierarchy1"/>
    <dgm:cxn modelId="{BE95BDCB-1CCB-4375-A682-4F22A93D6184}" type="presParOf" srcId="{A5C6860E-83FB-4627-A036-97976E804FE2}" destId="{6AFCC32A-6A29-4B54-8586-CA5FFEDFC30A}" srcOrd="1" destOrd="0" presId="urn:microsoft.com/office/officeart/2005/8/layout/hierarchy1"/>
    <dgm:cxn modelId="{52B6265F-1FDC-41F6-A1D9-E153EFE5A51A}" type="presParOf" srcId="{C97DFCAA-2E50-43A6-A239-0F01865FF913}" destId="{018DF111-43FA-48D0-835B-74DA8B245004}" srcOrd="1" destOrd="0" presId="urn:microsoft.com/office/officeart/2005/8/layout/hierarchy1"/>
    <dgm:cxn modelId="{6B5D5239-1AC3-4FB2-8E83-270BD8FE85A6}" type="presParOf" srcId="{19851D4D-BDE7-40AA-BCFF-84E5771D9990}" destId="{636363D4-372B-44AB-A743-16B2E3F33669}" srcOrd="2" destOrd="0" presId="urn:microsoft.com/office/officeart/2005/8/layout/hierarchy1"/>
    <dgm:cxn modelId="{6273EA06-C018-48AB-83E2-A2441A1B0AF4}" type="presParOf" srcId="{19851D4D-BDE7-40AA-BCFF-84E5771D9990}" destId="{BC134F8F-6A60-41D2-989F-12E41D125924}" srcOrd="3" destOrd="0" presId="urn:microsoft.com/office/officeart/2005/8/layout/hierarchy1"/>
    <dgm:cxn modelId="{3179828B-0F22-4E2D-AD65-5FB1B42C3E62}" type="presParOf" srcId="{BC134F8F-6A60-41D2-989F-12E41D125924}" destId="{F149C662-0C27-44DD-B78F-5D9DE8DA0060}" srcOrd="0" destOrd="0" presId="urn:microsoft.com/office/officeart/2005/8/layout/hierarchy1"/>
    <dgm:cxn modelId="{9E321B38-D3FF-47E0-8F70-CA12B28C7D3C}" type="presParOf" srcId="{F149C662-0C27-44DD-B78F-5D9DE8DA0060}" destId="{8E8AB6BC-27D5-4576-8E83-1F51ADC45ABD}" srcOrd="0" destOrd="0" presId="urn:microsoft.com/office/officeart/2005/8/layout/hierarchy1"/>
    <dgm:cxn modelId="{D8090336-D7D7-4768-9671-ACFAA29C6747}" type="presParOf" srcId="{F149C662-0C27-44DD-B78F-5D9DE8DA0060}" destId="{A3A7E25A-BB47-42D7-B466-6EDF9B37B9A4}" srcOrd="1" destOrd="0" presId="urn:microsoft.com/office/officeart/2005/8/layout/hierarchy1"/>
    <dgm:cxn modelId="{31868B67-4CC6-4C1E-BD25-5CE9143BFED6}" type="presParOf" srcId="{BC134F8F-6A60-41D2-989F-12E41D125924}" destId="{53C4B0A6-D77B-44E0-8D05-BCCB0C70AA10}" srcOrd="1" destOrd="0" presId="urn:microsoft.com/office/officeart/2005/8/layout/hierarchy1"/>
    <dgm:cxn modelId="{B7990425-913D-4AAB-ADBD-34E0FE13E25C}" type="presParOf" srcId="{19851D4D-BDE7-40AA-BCFF-84E5771D9990}" destId="{0076134D-7470-4B14-AA5F-634AB9AEB3FE}" srcOrd="4" destOrd="0" presId="urn:microsoft.com/office/officeart/2005/8/layout/hierarchy1"/>
    <dgm:cxn modelId="{BCD5740E-F772-4E75-A318-80D3D252B1A8}" type="presParOf" srcId="{19851D4D-BDE7-40AA-BCFF-84E5771D9990}" destId="{0321520B-0358-41E5-8345-6A4471D5EF62}" srcOrd="5" destOrd="0" presId="urn:microsoft.com/office/officeart/2005/8/layout/hierarchy1"/>
    <dgm:cxn modelId="{791EE4D4-50D6-412C-BD83-27D9B0FD3800}" type="presParOf" srcId="{0321520B-0358-41E5-8345-6A4471D5EF62}" destId="{6A53F664-21D1-4C7C-9150-17F9E6E9B8A2}" srcOrd="0" destOrd="0" presId="urn:microsoft.com/office/officeart/2005/8/layout/hierarchy1"/>
    <dgm:cxn modelId="{ADE6D183-98C5-4DF4-8771-F6B69CECD379}" type="presParOf" srcId="{6A53F664-21D1-4C7C-9150-17F9E6E9B8A2}" destId="{8014F1C5-4298-4306-9772-C879E54AD1BD}" srcOrd="0" destOrd="0" presId="urn:microsoft.com/office/officeart/2005/8/layout/hierarchy1"/>
    <dgm:cxn modelId="{CFF7E51B-E0E7-4968-BFD1-32071CA16A31}" type="presParOf" srcId="{6A53F664-21D1-4C7C-9150-17F9E6E9B8A2}" destId="{6D187EE9-983A-4A86-9A2E-129BC93EA7D5}" srcOrd="1" destOrd="0" presId="urn:microsoft.com/office/officeart/2005/8/layout/hierarchy1"/>
    <dgm:cxn modelId="{61863A4E-6C6D-40A3-928C-3198E7F793E9}" type="presParOf" srcId="{0321520B-0358-41E5-8345-6A4471D5EF62}" destId="{277C16AC-B4CD-4432-918D-931D107575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E19AD-C6D5-4C11-85C0-2F14B274BB4A}">
      <dsp:nvSpPr>
        <dsp:cNvPr id="0" name=""/>
        <dsp:cNvSpPr/>
      </dsp:nvSpPr>
      <dsp:spPr>
        <a:xfrm>
          <a:off x="1253409" y="1252"/>
          <a:ext cx="1434715" cy="14347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Polymer Raisin 1</a:t>
          </a:r>
          <a:endParaRPr lang="en-IN" sz="2200" kern="1200" dirty="0"/>
        </a:p>
      </dsp:txBody>
      <dsp:txXfrm>
        <a:off x="1463518" y="211361"/>
        <a:ext cx="1014497" cy="1014497"/>
      </dsp:txXfrm>
    </dsp:sp>
    <dsp:sp modelId="{F6C6D7F5-9908-4A18-A989-09BCA0B00C62}">
      <dsp:nvSpPr>
        <dsp:cNvPr id="0" name=""/>
        <dsp:cNvSpPr/>
      </dsp:nvSpPr>
      <dsp:spPr>
        <a:xfrm>
          <a:off x="1554699" y="1552467"/>
          <a:ext cx="832135" cy="832135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664998" y="1870675"/>
        <a:ext cx="611537" cy="195719"/>
      </dsp:txXfrm>
    </dsp:sp>
    <dsp:sp modelId="{FAD2EFF2-8336-4CB3-BD13-1D7CBDF9F11A}">
      <dsp:nvSpPr>
        <dsp:cNvPr id="0" name=""/>
        <dsp:cNvSpPr/>
      </dsp:nvSpPr>
      <dsp:spPr>
        <a:xfrm>
          <a:off x="1253409" y="2501101"/>
          <a:ext cx="1434715" cy="1434715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Polymer Raisin 2 / Fillers</a:t>
          </a:r>
          <a:endParaRPr lang="en-IN" sz="2200" kern="1200" dirty="0"/>
        </a:p>
      </dsp:txBody>
      <dsp:txXfrm>
        <a:off x="1463518" y="2711210"/>
        <a:ext cx="1014497" cy="1014497"/>
      </dsp:txXfrm>
    </dsp:sp>
    <dsp:sp modelId="{7609BCA0-3235-4B77-9D2C-669A04D09BE4}">
      <dsp:nvSpPr>
        <dsp:cNvPr id="0" name=""/>
        <dsp:cNvSpPr/>
      </dsp:nvSpPr>
      <dsp:spPr>
        <a:xfrm>
          <a:off x="2903332" y="1701677"/>
          <a:ext cx="456239" cy="533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2903332" y="1808420"/>
        <a:ext cx="319367" cy="320228"/>
      </dsp:txXfrm>
    </dsp:sp>
    <dsp:sp modelId="{1F1039D9-2A25-426E-8C7F-4C4679890E0B}">
      <dsp:nvSpPr>
        <dsp:cNvPr id="0" name=""/>
        <dsp:cNvSpPr/>
      </dsp:nvSpPr>
      <dsp:spPr>
        <a:xfrm>
          <a:off x="3548954" y="533819"/>
          <a:ext cx="2869431" cy="2869431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Polymer Composites</a:t>
          </a:r>
          <a:endParaRPr lang="en-IN" sz="3200" kern="1200" dirty="0"/>
        </a:p>
      </dsp:txBody>
      <dsp:txXfrm>
        <a:off x="3969172" y="954037"/>
        <a:ext cx="2028995" cy="2028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6134D-7470-4B14-AA5F-634AB9AEB3FE}">
      <dsp:nvSpPr>
        <dsp:cNvPr id="0" name=""/>
        <dsp:cNvSpPr/>
      </dsp:nvSpPr>
      <dsp:spPr>
        <a:xfrm>
          <a:off x="4429125" y="2919293"/>
          <a:ext cx="3143250" cy="74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706"/>
              </a:lnTo>
              <a:lnTo>
                <a:pt x="3143250" y="509706"/>
              </a:lnTo>
              <a:lnTo>
                <a:pt x="3143250" y="747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363D4-372B-44AB-A743-16B2E3F33669}">
      <dsp:nvSpPr>
        <dsp:cNvPr id="0" name=""/>
        <dsp:cNvSpPr/>
      </dsp:nvSpPr>
      <dsp:spPr>
        <a:xfrm>
          <a:off x="4383405" y="2919293"/>
          <a:ext cx="91440" cy="74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7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513C8-F33F-4AE4-A7CA-ABC30940DCDF}">
      <dsp:nvSpPr>
        <dsp:cNvPr id="0" name=""/>
        <dsp:cNvSpPr/>
      </dsp:nvSpPr>
      <dsp:spPr>
        <a:xfrm>
          <a:off x="1285875" y="2919293"/>
          <a:ext cx="3143249" cy="747950"/>
        </a:xfrm>
        <a:custGeom>
          <a:avLst/>
          <a:gdLst/>
          <a:ahLst/>
          <a:cxnLst/>
          <a:rect l="0" t="0" r="0" b="0"/>
          <a:pathLst>
            <a:path>
              <a:moveTo>
                <a:pt x="3143249" y="0"/>
              </a:moveTo>
              <a:lnTo>
                <a:pt x="3143249" y="509706"/>
              </a:lnTo>
              <a:lnTo>
                <a:pt x="0" y="509706"/>
              </a:lnTo>
              <a:lnTo>
                <a:pt x="0" y="747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46629-724A-45D9-A147-221CFD1A7FF1}">
      <dsp:nvSpPr>
        <dsp:cNvPr id="0" name=""/>
        <dsp:cNvSpPr/>
      </dsp:nvSpPr>
      <dsp:spPr>
        <a:xfrm>
          <a:off x="3143250" y="1286232"/>
          <a:ext cx="2571749" cy="163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34374-B0C4-4CC5-8845-AB68487C102D}">
      <dsp:nvSpPr>
        <dsp:cNvPr id="0" name=""/>
        <dsp:cNvSpPr/>
      </dsp:nvSpPr>
      <dsp:spPr>
        <a:xfrm>
          <a:off x="3429000" y="1557694"/>
          <a:ext cx="2571749" cy="1633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Polymer Composites</a:t>
          </a:r>
          <a:endParaRPr lang="en-IN" sz="3300" kern="1200" dirty="0"/>
        </a:p>
      </dsp:txBody>
      <dsp:txXfrm>
        <a:off x="3476831" y="1605525"/>
        <a:ext cx="2476087" cy="1537399"/>
      </dsp:txXfrm>
    </dsp:sp>
    <dsp:sp modelId="{3FFEEB95-3239-4784-8B1A-991CE1DC7487}">
      <dsp:nvSpPr>
        <dsp:cNvPr id="0" name=""/>
        <dsp:cNvSpPr/>
      </dsp:nvSpPr>
      <dsp:spPr>
        <a:xfrm>
          <a:off x="0" y="3667244"/>
          <a:ext cx="2571749" cy="163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C32A-6A29-4B54-8586-CA5FFEDFC30A}">
      <dsp:nvSpPr>
        <dsp:cNvPr id="0" name=""/>
        <dsp:cNvSpPr/>
      </dsp:nvSpPr>
      <dsp:spPr>
        <a:xfrm>
          <a:off x="285750" y="3938706"/>
          <a:ext cx="2571749" cy="1633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Fibre Composites</a:t>
          </a:r>
          <a:endParaRPr lang="en-IN" sz="3300" kern="1200" dirty="0"/>
        </a:p>
      </dsp:txBody>
      <dsp:txXfrm>
        <a:off x="333581" y="3986537"/>
        <a:ext cx="2476087" cy="1537399"/>
      </dsp:txXfrm>
    </dsp:sp>
    <dsp:sp modelId="{8E8AB6BC-27D5-4576-8E83-1F51ADC45ABD}">
      <dsp:nvSpPr>
        <dsp:cNvPr id="0" name=""/>
        <dsp:cNvSpPr/>
      </dsp:nvSpPr>
      <dsp:spPr>
        <a:xfrm>
          <a:off x="3143250" y="3667244"/>
          <a:ext cx="2571749" cy="163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E25A-BB47-42D7-B466-6EDF9B37B9A4}">
      <dsp:nvSpPr>
        <dsp:cNvPr id="0" name=""/>
        <dsp:cNvSpPr/>
      </dsp:nvSpPr>
      <dsp:spPr>
        <a:xfrm>
          <a:off x="3429000" y="3938706"/>
          <a:ext cx="2571749" cy="1633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Natural Fibre Composites</a:t>
          </a:r>
        </a:p>
      </dsp:txBody>
      <dsp:txXfrm>
        <a:off x="3476831" y="3986537"/>
        <a:ext cx="2476087" cy="1537399"/>
      </dsp:txXfrm>
    </dsp:sp>
    <dsp:sp modelId="{8014F1C5-4298-4306-9772-C879E54AD1BD}">
      <dsp:nvSpPr>
        <dsp:cNvPr id="0" name=""/>
        <dsp:cNvSpPr/>
      </dsp:nvSpPr>
      <dsp:spPr>
        <a:xfrm>
          <a:off x="6286500" y="3667244"/>
          <a:ext cx="2571749" cy="163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7EE9-983A-4A86-9A2E-129BC93EA7D5}">
      <dsp:nvSpPr>
        <dsp:cNvPr id="0" name=""/>
        <dsp:cNvSpPr/>
      </dsp:nvSpPr>
      <dsp:spPr>
        <a:xfrm>
          <a:off x="6572250" y="3938706"/>
          <a:ext cx="2571749" cy="1633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Bio Composites</a:t>
          </a:r>
          <a:endParaRPr lang="en-IN" sz="3300" kern="1200" dirty="0"/>
        </a:p>
      </dsp:txBody>
      <dsp:txXfrm>
        <a:off x="6620081" y="3986537"/>
        <a:ext cx="2476087" cy="1537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gif"/><Relationship Id="rId4" Type="http://schemas.openxmlformats.org/officeDocument/2006/relationships/image" Target="../media/image4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7" Type="http://schemas.openxmlformats.org/officeDocument/2006/relationships/image" Target="../media/image27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48544" y="548681"/>
            <a:ext cx="7772400" cy="1080120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Lecture No. 42</a:t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>Polymer Composites</a:t>
            </a:r>
            <a:r>
              <a:rPr lang="en-IN" u="sng" dirty="0"/>
              <a:t/>
            </a:r>
            <a:br>
              <a:rPr lang="en-IN" u="sng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44" y="2060849"/>
            <a:ext cx="83529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IN" sz="2800" dirty="0"/>
              <a:t>At the end of this lecture, students will be able to:</a:t>
            </a:r>
          </a:p>
          <a:p>
            <a:pPr lvl="1">
              <a:buNone/>
            </a:pP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 Explain the importance of polymer composites</a:t>
            </a:r>
          </a:p>
          <a:p>
            <a:pPr lvl="1">
              <a:buFont typeface="Arial" pitchFamily="34" charset="0"/>
              <a:buChar char="•"/>
            </a:pPr>
            <a:endParaRPr lang="en-IN" sz="2400" dirty="0"/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 Discuss applications of polymer composites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2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F0"/>
                </a:solidFill>
              </a:rPr>
              <a:t>Present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Largest Consumer is Construction Industry</a:t>
            </a:r>
          </a:p>
          <a:p>
            <a:r>
              <a:rPr lang="en-IN" sz="2400" dirty="0"/>
              <a:t>High use in Non-load bearing applications</a:t>
            </a:r>
          </a:p>
          <a:p>
            <a:r>
              <a:rPr lang="en-IN" sz="2400" dirty="0"/>
              <a:t>Reinforced polymer composites (RPCs) (LOAD BEARING APPLICATIONS)</a:t>
            </a:r>
          </a:p>
          <a:p>
            <a:r>
              <a:rPr lang="en-IN" sz="2400" dirty="0"/>
              <a:t>Rehabilitation and Retrofit</a:t>
            </a:r>
          </a:p>
          <a:p>
            <a:r>
              <a:rPr lang="en-IN" sz="2400" dirty="0"/>
              <a:t>Less Environmental Hazardous (no resources)</a:t>
            </a:r>
          </a:p>
        </p:txBody>
      </p:sp>
      <p:pic>
        <p:nvPicPr>
          <p:cNvPr id="9219" name="Picture 3" descr="C:\Users\Hp\AppData\Local\Microsoft\Windows\Temporary Internet Files\Content.IE5\CSH4C61Q\MM900283897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2766" y="1455738"/>
            <a:ext cx="586185" cy="1116006"/>
          </a:xfrm>
          <a:prstGeom prst="rect">
            <a:avLst/>
          </a:prstGeom>
          <a:noFill/>
        </p:spPr>
      </p:pic>
      <p:pic>
        <p:nvPicPr>
          <p:cNvPr id="9220" name="Picture 4" descr="C:\Users\Hp\AppData\Local\Microsoft\Windows\Temporary Internet Files\Content.IE5\QE2NE21Y\MM900336678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3986" y="2571745"/>
            <a:ext cx="801015" cy="727075"/>
          </a:xfrm>
          <a:prstGeom prst="rect">
            <a:avLst/>
          </a:prstGeom>
          <a:noFill/>
        </p:spPr>
      </p:pic>
      <p:pic>
        <p:nvPicPr>
          <p:cNvPr id="9221" name="Picture 5" descr="C:\Users\Hp\AppData\Local\Microsoft\Windows\Temporary Internet Files\Content.IE5\V9RP8E5Q\MM900336318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9082" y="3571876"/>
            <a:ext cx="1795037" cy="1349867"/>
          </a:xfrm>
          <a:prstGeom prst="rect">
            <a:avLst/>
          </a:prstGeom>
          <a:noFill/>
        </p:spPr>
      </p:pic>
      <p:pic>
        <p:nvPicPr>
          <p:cNvPr id="9222" name="Picture 6" descr="C:\Users\Hp\AppData\Local\Microsoft\Windows\Temporary Internet Files\Content.IE5\02XM9C6Z\MM900163014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68" y="5429265"/>
            <a:ext cx="1509720" cy="1232425"/>
          </a:xfrm>
          <a:prstGeom prst="rect">
            <a:avLst/>
          </a:prstGeom>
          <a:noFill/>
        </p:spPr>
      </p:pic>
      <p:pic>
        <p:nvPicPr>
          <p:cNvPr id="9223" name="Picture 7" descr="C:\Users\Hp\AppData\Local\Microsoft\Windows\Temporary Internet Files\Content.IE5\QE2NE21Y\MM910001098[1]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96206" y="5286389"/>
            <a:ext cx="1733550" cy="1362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2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553"/>
            <a:ext cx="8229600" cy="7760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F0"/>
                </a:solidFill>
              </a:rPr>
              <a:t>Long Term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75"/>
            <a:ext cx="8229600" cy="4794263"/>
          </a:xfrm>
        </p:spPr>
        <p:txBody>
          <a:bodyPr>
            <a:normAutofit/>
          </a:bodyPr>
          <a:lstStyle/>
          <a:p>
            <a:r>
              <a:rPr lang="en-IN" sz="2400" dirty="0"/>
              <a:t>Enormous Effort to migrate to polymer composites.</a:t>
            </a:r>
          </a:p>
          <a:p>
            <a:r>
              <a:rPr lang="en-IN" sz="2400" dirty="0"/>
              <a:t>Cradle to the Cradle approach</a:t>
            </a:r>
          </a:p>
          <a:p>
            <a:r>
              <a:rPr lang="en-IN" sz="2400" dirty="0"/>
              <a:t> Increase use of natural fibres(diversify)</a:t>
            </a:r>
          </a:p>
          <a:p>
            <a:r>
              <a:rPr lang="en-IN" sz="2400" dirty="0"/>
              <a:t>Does not cause pollution.</a:t>
            </a:r>
          </a:p>
          <a:p>
            <a:r>
              <a:rPr lang="en-IN" sz="2400" dirty="0"/>
              <a:t>Environmental sustainability.</a:t>
            </a:r>
          </a:p>
          <a:p>
            <a:pPr lvl="1"/>
            <a:r>
              <a:rPr lang="en-IN" sz="2400" dirty="0"/>
              <a:t>Non-renewable natural resources and lower embodied energy are safe.</a:t>
            </a:r>
          </a:p>
        </p:txBody>
      </p:sp>
      <p:pic>
        <p:nvPicPr>
          <p:cNvPr id="8198" name="Picture 6" descr="C:\Users\Hp\AppData\Local\Microsoft\Windows\Temporary Internet Files\Content.IE5\CSH4C61Q\MM900174008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9082" y="3286124"/>
            <a:ext cx="1428760" cy="1398378"/>
          </a:xfrm>
          <a:prstGeom prst="rect">
            <a:avLst/>
          </a:prstGeom>
          <a:noFill/>
        </p:spPr>
      </p:pic>
      <p:pic>
        <p:nvPicPr>
          <p:cNvPr id="8200" name="Picture 8" descr="C:\Users\Hp\AppData\Local\Microsoft\Windows\Temporary Internet Files\Content.IE5\02XM9C6Z\MM900285291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5013" y="5251450"/>
            <a:ext cx="1550547" cy="1550547"/>
          </a:xfrm>
          <a:prstGeom prst="rect">
            <a:avLst/>
          </a:prstGeom>
          <a:noFill/>
        </p:spPr>
      </p:pic>
      <p:pic>
        <p:nvPicPr>
          <p:cNvPr id="8201" name="Picture 9" descr="C:\Users\Hp\AppData\Local\Microsoft\Windows\Temporary Internet Files\Content.IE5\V9RP8E5Q\MM90033658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0025" y="5408613"/>
            <a:ext cx="990627" cy="1033698"/>
          </a:xfrm>
          <a:prstGeom prst="rect">
            <a:avLst/>
          </a:prstGeom>
          <a:noFill/>
        </p:spPr>
      </p:pic>
      <p:pic>
        <p:nvPicPr>
          <p:cNvPr id="8202" name="Picture 10" descr="C:\Users\Hp\AppData\Local\Microsoft\Windows\Temporary Internet Files\Content.IE5\CSH4C61Q\MM900336957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7182" y="5286388"/>
            <a:ext cx="1377946" cy="1377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86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+mn-lt"/>
              </a:rPr>
              <a:t>Summary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61356" y="1691323"/>
          <a:ext cx="8440117" cy="275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S Org Chart" r:id="rId3" imgW="6057720" imgH="1974600" progId="OrgPlusWOPX.4">
                  <p:embed followColorScheme="full"/>
                </p:oleObj>
              </mc:Choice>
              <mc:Fallback>
                <p:oleObj name="MS Org Chart" r:id="rId3" imgW="6057720" imgH="197460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56" y="1691323"/>
                        <a:ext cx="8440117" cy="2751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8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p\AppData\Local\Microsoft\Windows\Temporary Internet Files\Content.IE5\02XM9C6Z\MM9002837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710" y="0"/>
            <a:ext cx="1357290" cy="1809720"/>
          </a:xfrm>
          <a:prstGeom prst="rect">
            <a:avLst/>
          </a:prstGeom>
          <a:noFill/>
        </p:spPr>
      </p:pic>
      <p:pic>
        <p:nvPicPr>
          <p:cNvPr id="1029" name="Picture 5" descr="C:\Users\Hp\AppData\Local\Microsoft\Windows\Temporary Internet Files\Content.IE5\V9RP8E5Q\MM900284031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86058"/>
            <a:ext cx="1643042" cy="2304249"/>
          </a:xfrm>
          <a:prstGeom prst="rect">
            <a:avLst/>
          </a:prstGeom>
          <a:noFill/>
        </p:spPr>
      </p:pic>
      <p:pic>
        <p:nvPicPr>
          <p:cNvPr id="1030" name="Picture 6" descr="C:\Users\Hp\AppData\Local\Microsoft\Windows\Temporary Internet Files\Content.IE5\QE2NE21Y\MM900283513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0096" y="4221089"/>
            <a:ext cx="2286016" cy="2220701"/>
          </a:xfrm>
          <a:prstGeom prst="rect">
            <a:avLst/>
          </a:prstGeom>
          <a:noFill/>
        </p:spPr>
      </p:pic>
      <p:pic>
        <p:nvPicPr>
          <p:cNvPr id="1031" name="Picture 7" descr="C:\Users\Hp\AppData\Local\Microsoft\Windows\Temporary Internet Files\Content.IE5\V9RP8E5Q\MM900336467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9328" y="4308700"/>
            <a:ext cx="2365672" cy="2173287"/>
          </a:xfrm>
          <a:prstGeom prst="rect">
            <a:avLst/>
          </a:prstGeom>
          <a:noFill/>
        </p:spPr>
      </p:pic>
      <p:pic>
        <p:nvPicPr>
          <p:cNvPr id="1032" name="Picture 8" descr="C:\Users\Hp\AppData\Local\Microsoft\Windows\Temporary Internet Files\Content.IE5\V9RP8E5Q\MM900336635[1]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2695" y="2055015"/>
            <a:ext cx="2236682" cy="2087570"/>
          </a:xfrm>
          <a:prstGeom prst="rect">
            <a:avLst/>
          </a:prstGeom>
          <a:noFill/>
        </p:spPr>
      </p:pic>
      <p:pic>
        <p:nvPicPr>
          <p:cNvPr id="1033" name="Picture 9" descr="C:\Users\Hp\AppData\Local\Microsoft\Windows\Temporary Internet Files\Content.IE5\V9RP8E5Q\MM900283800[1]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4238" y="266700"/>
            <a:ext cx="2243142" cy="1162036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Polymer Composites</a:t>
            </a:r>
            <a:br>
              <a:rPr lang="en-IN" u="sn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37590"/>
            <a:ext cx="8229600" cy="871130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Polymer Composites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424608" y="2420888"/>
          <a:ext cx="7671796" cy="393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Users\Hp\AppData\Local\Microsoft\Windows\Temporary Internet Files\Content.IE5\CSH4C61Q\MM900188351[1]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05226" y="5540375"/>
            <a:ext cx="638175" cy="8191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64568" y="908720"/>
            <a:ext cx="7941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Composites are materials made by the combination of two or more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Possess properties different from individual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763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-642966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Hp\AppData\Local\Microsoft\Windows\Temporary Internet Files\Content.IE5\QE2NE21Y\MM900283024[1]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76414" y="763588"/>
            <a:ext cx="1553697" cy="1462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34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009" y="280336"/>
            <a:ext cx="3386655" cy="61856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Fibre Composites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76" y="1734672"/>
            <a:ext cx="7399044" cy="4551849"/>
          </a:xfrm>
        </p:spPr>
        <p:txBody>
          <a:bodyPr/>
          <a:lstStyle/>
          <a:p>
            <a:pPr algn="just"/>
            <a:r>
              <a:rPr lang="en-IN" sz="2400" dirty="0"/>
              <a:t>Under investigation since the 1960’s</a:t>
            </a:r>
          </a:p>
          <a:p>
            <a:pPr algn="just"/>
            <a:r>
              <a:rPr lang="en-IN" sz="2400" dirty="0"/>
              <a:t>Repair of existing structures</a:t>
            </a:r>
          </a:p>
          <a:p>
            <a:pPr algn="just"/>
            <a:r>
              <a:rPr lang="en-IN" sz="2400" dirty="0"/>
              <a:t>Bonds well, Easy to shape, enhancement of strength, Low stiffness, Durability</a:t>
            </a:r>
          </a:p>
          <a:p>
            <a:pPr algn="just"/>
            <a:r>
              <a:rPr lang="en-IN" sz="2400" dirty="0"/>
              <a:t>Rehabilitation &amp; retrofit</a:t>
            </a:r>
          </a:p>
          <a:p>
            <a:pPr algn="just"/>
            <a:r>
              <a:rPr lang="en-IN" sz="2400" dirty="0"/>
              <a:t>Replacement for steel</a:t>
            </a:r>
          </a:p>
          <a:p>
            <a:pPr lvl="1" algn="just"/>
            <a:r>
              <a:rPr lang="en-IN" sz="2400" dirty="0"/>
              <a:t>fibre reinforced polymer</a:t>
            </a:r>
          </a:p>
          <a:p>
            <a:pPr lvl="1">
              <a:buFont typeface="Wingdings" pitchFamily="2" charset="2"/>
              <a:buChar char="q"/>
            </a:pPr>
            <a:endParaRPr lang="en-IN" dirty="0" smtClean="0"/>
          </a:p>
          <a:p>
            <a:pPr lvl="1">
              <a:buNone/>
            </a:pPr>
            <a:r>
              <a:rPr lang="en-IN" dirty="0" smtClean="0"/>
              <a:t>	</a:t>
            </a:r>
          </a:p>
        </p:txBody>
      </p:sp>
      <p:pic>
        <p:nvPicPr>
          <p:cNvPr id="3074" name="Picture 2" descr="C:\Users\Hp\AppData\Local\Microsoft\Windows\Temporary Internet Files\Content.IE5\02XM9C6Z\MM900356822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2464" y="1133615"/>
            <a:ext cx="1408142" cy="1408142"/>
          </a:xfrm>
          <a:prstGeom prst="rect">
            <a:avLst/>
          </a:prstGeom>
          <a:noFill/>
        </p:spPr>
      </p:pic>
      <p:pic>
        <p:nvPicPr>
          <p:cNvPr id="3077" name="Picture 5" descr="C:\Users\Hp\AppData\Local\Microsoft\Windows\Temporary Internet Files\Content.IE5\QE2NE21Y\MM900283087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008" y="4586308"/>
            <a:ext cx="1434554" cy="1700212"/>
          </a:xfrm>
          <a:prstGeom prst="rect">
            <a:avLst/>
          </a:prstGeom>
          <a:noFill/>
        </p:spPr>
      </p:pic>
      <p:pic>
        <p:nvPicPr>
          <p:cNvPr id="3078" name="Picture 6" descr="C:\Users\Hp\AppData\Local\Microsoft\Windows\Temporary Internet Files\Content.IE5\CSH4C61Q\MM900282784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9888" y="4103688"/>
            <a:ext cx="2285152" cy="2182832"/>
          </a:xfrm>
          <a:prstGeom prst="rect">
            <a:avLst/>
          </a:prstGeom>
          <a:noFill/>
        </p:spPr>
      </p:pic>
      <p:pic>
        <p:nvPicPr>
          <p:cNvPr id="3079" name="Picture 7" descr="C:\Users\Hp\AppData\Local\Microsoft\Windows\Temporary Internet Files\Content.IE5\V9RP8E5Q\MM900284111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5350" y="268288"/>
            <a:ext cx="1466240" cy="1303324"/>
          </a:xfrm>
          <a:prstGeom prst="rect">
            <a:avLst/>
          </a:prstGeom>
          <a:noFill/>
        </p:spPr>
      </p:pic>
      <p:pic>
        <p:nvPicPr>
          <p:cNvPr id="3080" name="Picture 8" descr="C:\Users\Hp\AppData\Local\Microsoft\Windows\Temporary Internet Files\Content.IE5\02XM9C6Z\MM900285341[1]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0075" y="5178425"/>
            <a:ext cx="1527173" cy="1527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85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54288" y="369297"/>
            <a:ext cx="6647184" cy="871130"/>
          </a:xfrm>
        </p:spPr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Natural Fibre Composites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20" y="2214554"/>
            <a:ext cx="8429684" cy="4143404"/>
          </a:xfrm>
        </p:spPr>
        <p:txBody>
          <a:bodyPr/>
          <a:lstStyle/>
          <a:p>
            <a:r>
              <a:rPr lang="en-IN" sz="2400" dirty="0"/>
              <a:t>Combine plant-derived fibres with a plastic binder</a:t>
            </a:r>
          </a:p>
          <a:p>
            <a:r>
              <a:rPr lang="en-IN" sz="2400" dirty="0"/>
              <a:t>Wood, sisal, hemp, coconut, cotton, flax, jute, abaca, banana leaf</a:t>
            </a:r>
          </a:p>
          <a:p>
            <a:r>
              <a:rPr lang="en-IN" sz="2400" dirty="0"/>
              <a:t>Light weight, low-energy production and sequestration of carbon dioxide</a:t>
            </a:r>
          </a:p>
          <a:p>
            <a:r>
              <a:rPr lang="en-IN" sz="2400" dirty="0"/>
              <a:t>Semi-skilled indigenous workers</a:t>
            </a:r>
          </a:p>
          <a:p>
            <a:r>
              <a:rPr lang="en-IN" sz="2400" dirty="0"/>
              <a:t>Removes concern about the potential of lung disease by glass fibre</a:t>
            </a:r>
          </a:p>
          <a:p>
            <a:endParaRPr lang="en-IN" dirty="0"/>
          </a:p>
        </p:txBody>
      </p:sp>
      <p:pic>
        <p:nvPicPr>
          <p:cNvPr id="4098" name="Picture 2" descr="C:\Users\Hp\AppData\Local\Microsoft\Windows\Temporary Internet Files\Content.IE5\CSH4C61Q\MM900283699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943" y="5363268"/>
            <a:ext cx="1419997" cy="1494733"/>
          </a:xfrm>
          <a:prstGeom prst="rect">
            <a:avLst/>
          </a:prstGeom>
          <a:noFill/>
        </p:spPr>
      </p:pic>
      <p:pic>
        <p:nvPicPr>
          <p:cNvPr id="4100" name="Picture 4" descr="C:\Users\Hp\AppData\Local\Microsoft\Windows\Temporary Internet Files\Content.IE5\QE2NE21Y\MM900354369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786" y="5429265"/>
            <a:ext cx="1387502" cy="1236375"/>
          </a:xfrm>
          <a:prstGeom prst="rect">
            <a:avLst/>
          </a:prstGeom>
          <a:noFill/>
        </p:spPr>
      </p:pic>
      <p:pic>
        <p:nvPicPr>
          <p:cNvPr id="4102" name="Picture 6" descr="C:\Users\Hp\AppData\Local\Microsoft\Windows\Temporary Internet Files\Content.IE5\CSH4C61Q\MM910001088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1" y="1"/>
            <a:ext cx="1609725" cy="160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1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664" y="315692"/>
            <a:ext cx="7886700" cy="975642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rgbClr val="00B0F0"/>
                </a:solidFill>
              </a:rPr>
              <a:t>Bioc</a:t>
            </a:r>
            <a:r>
              <a:rPr lang="en-IN" sz="3200" b="1" dirty="0" err="1">
                <a:solidFill>
                  <a:srgbClr val="00B0F0"/>
                </a:solidFill>
              </a:rPr>
              <a:t>omposites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Formed by a matrix (resin) and a reinforcement of natural fibres</a:t>
            </a:r>
          </a:p>
          <a:p>
            <a:pPr algn="just"/>
            <a:r>
              <a:rPr lang="en-IN" sz="2400" dirty="0"/>
              <a:t>Environment-friendly biodegradable composites to biomedical composites</a:t>
            </a:r>
          </a:p>
          <a:p>
            <a:pPr algn="just"/>
            <a:r>
              <a:rPr lang="en-IN" sz="2400" dirty="0"/>
              <a:t>Characterised by the petrochemical resin replaced by a vegetable , animal resin or the bolsters (</a:t>
            </a:r>
            <a:r>
              <a:rPr lang="en-IN" sz="2400" dirty="0" err="1"/>
              <a:t>fiberglass</a:t>
            </a:r>
            <a:r>
              <a:rPr lang="en-IN" sz="2400" dirty="0"/>
              <a:t>, carbon fibre or talc) are replaced by natural fibre (wood fibres, hemp, flax, sisal, jute...)</a:t>
            </a:r>
          </a:p>
          <a:p>
            <a:pPr algn="just"/>
            <a:endParaRPr lang="en-IN" sz="2400" dirty="0"/>
          </a:p>
        </p:txBody>
      </p:sp>
      <p:pic>
        <p:nvPicPr>
          <p:cNvPr id="5122" name="Picture 2" descr="C:\Users\Hp\AppData\Local\Microsoft\Windows\Temporary Internet Files\Content.IE5\CSH4C61Q\MM900336629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454025"/>
            <a:ext cx="1804293" cy="1403339"/>
          </a:xfrm>
          <a:prstGeom prst="rect">
            <a:avLst/>
          </a:prstGeom>
          <a:noFill/>
        </p:spPr>
      </p:pic>
      <p:pic>
        <p:nvPicPr>
          <p:cNvPr id="5123" name="Picture 3" descr="C:\Users\Hp\AppData\Local\Microsoft\Windows\Temporary Internet Files\Content.IE5\02XM9C6Z\MM900354421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9338" y="5000637"/>
            <a:ext cx="1911381" cy="1857364"/>
          </a:xfrm>
          <a:prstGeom prst="rect">
            <a:avLst/>
          </a:prstGeom>
          <a:noFill/>
        </p:spPr>
      </p:pic>
      <p:pic>
        <p:nvPicPr>
          <p:cNvPr id="5124" name="Picture 4" descr="C:\Users\Hp\AppData\Local\Microsoft\Windows\Temporary Internet Files\Content.IE5\CSH4C61Q\MM900303385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74918" y="0"/>
            <a:ext cx="1964143" cy="1607026"/>
          </a:xfrm>
          <a:prstGeom prst="rect">
            <a:avLst/>
          </a:prstGeom>
          <a:noFill/>
        </p:spPr>
      </p:pic>
      <p:pic>
        <p:nvPicPr>
          <p:cNvPr id="5125" name="Picture 5" descr="C:\Users\Hp\AppData\Local\Microsoft\Windows\Temporary Internet Files\Content.IE5\02XM9C6Z\MM900173993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3214" y="5722938"/>
            <a:ext cx="1135062" cy="1135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34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28" y="254773"/>
            <a:ext cx="8363272" cy="111682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+mn-lt"/>
              </a:rPr>
              <a:t>Hurdles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Lack of designers experienced</a:t>
            </a:r>
          </a:p>
          <a:p>
            <a:r>
              <a:rPr lang="en-IN" sz="2400" dirty="0"/>
              <a:t>Processes</a:t>
            </a:r>
          </a:p>
          <a:p>
            <a:pPr lvl="1"/>
            <a:r>
              <a:rPr lang="en-IN" sz="2400" dirty="0"/>
              <a:t>Analytical hierarchical process</a:t>
            </a:r>
          </a:p>
          <a:p>
            <a:pPr lvl="1"/>
            <a:r>
              <a:rPr lang="en-IN" sz="2400" dirty="0"/>
              <a:t>Whole of life process</a:t>
            </a:r>
          </a:p>
          <a:p>
            <a:r>
              <a:rPr lang="en-IN" sz="2400" dirty="0"/>
              <a:t>Cost</a:t>
            </a:r>
          </a:p>
          <a:p>
            <a:pPr lvl="1"/>
            <a:r>
              <a:rPr lang="en-IN" sz="2400" dirty="0"/>
              <a:t>Short Term Cost</a:t>
            </a:r>
          </a:p>
          <a:p>
            <a:pPr lvl="1"/>
            <a:r>
              <a:rPr lang="en-IN" sz="2400" dirty="0"/>
              <a:t>Direct costs</a:t>
            </a:r>
          </a:p>
          <a:p>
            <a:pPr lvl="1"/>
            <a:r>
              <a:rPr lang="en-IN" sz="2400" dirty="0"/>
              <a:t>Fabrication Cost</a:t>
            </a:r>
          </a:p>
          <a:p>
            <a:pPr lvl="1"/>
            <a:r>
              <a:rPr lang="en-IN" sz="2400" dirty="0"/>
              <a:t>Costing of fibre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</p:txBody>
      </p:sp>
      <p:pic>
        <p:nvPicPr>
          <p:cNvPr id="6146" name="Picture 2" descr="C:\Users\Hp\AppData\Local\Microsoft\Windows\Temporary Internet Files\Content.IE5\V9RP8E5Q\MM900282985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90" y="784206"/>
            <a:ext cx="1219200" cy="1219200"/>
          </a:xfrm>
          <a:prstGeom prst="rect">
            <a:avLst/>
          </a:prstGeom>
          <a:noFill/>
        </p:spPr>
      </p:pic>
      <p:pic>
        <p:nvPicPr>
          <p:cNvPr id="6147" name="Picture 3" descr="C:\Users\Hp\AppData\Local\Microsoft\Windows\Temporary Internet Files\Content.IE5\QE2NE21Y\MM900282984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5625" y="844513"/>
            <a:ext cx="1219200" cy="1219200"/>
          </a:xfrm>
          <a:prstGeom prst="rect">
            <a:avLst/>
          </a:prstGeom>
          <a:noFill/>
        </p:spPr>
      </p:pic>
      <p:pic>
        <p:nvPicPr>
          <p:cNvPr id="6148" name="Picture 4" descr="C:\Users\Hp\AppData\Local\Microsoft\Windows\Temporary Internet Files\Content.IE5\CSH4C61Q\MM900282987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272" y="857232"/>
            <a:ext cx="1219200" cy="1219200"/>
          </a:xfrm>
          <a:prstGeom prst="rect">
            <a:avLst/>
          </a:prstGeom>
          <a:noFill/>
        </p:spPr>
      </p:pic>
      <p:pic>
        <p:nvPicPr>
          <p:cNvPr id="6149" name="Picture 5" descr="C:\Users\Hp\AppData\Local\Microsoft\Windows\Temporary Internet Files\Content.IE5\02XM9C6Z\MM900336512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4636" y="2428868"/>
            <a:ext cx="1323992" cy="1344052"/>
          </a:xfrm>
          <a:prstGeom prst="rect">
            <a:avLst/>
          </a:prstGeom>
          <a:noFill/>
        </p:spPr>
      </p:pic>
      <p:pic>
        <p:nvPicPr>
          <p:cNvPr id="6150" name="Picture 6" descr="C:\Users\Hp\AppData\Local\Microsoft\Windows\Temporary Internet Files\Content.IE5\V9RP8E5Q\MM900283587[1]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57650" y="3873500"/>
            <a:ext cx="1595358" cy="1296229"/>
          </a:xfrm>
          <a:prstGeom prst="rect">
            <a:avLst/>
          </a:prstGeom>
          <a:noFill/>
        </p:spPr>
      </p:pic>
      <p:pic>
        <p:nvPicPr>
          <p:cNvPr id="6151" name="Picture 7" descr="C:\Users\Hp\AppData\Local\Microsoft\Windows\Temporary Internet Files\Content.IE5\QE2NE21Y\MM900296852[2]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688" y="4150120"/>
            <a:ext cx="1595460" cy="13561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4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B0F0"/>
                </a:solidFill>
              </a:rPr>
              <a:t>Specifications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6720" y="2214554"/>
            <a:ext cx="8553480" cy="4186246"/>
          </a:xfrm>
        </p:spPr>
        <p:txBody>
          <a:bodyPr/>
          <a:lstStyle/>
          <a:p>
            <a:r>
              <a:rPr lang="en-IN" dirty="0" smtClean="0"/>
              <a:t>Specific strength and specific stiffness</a:t>
            </a:r>
          </a:p>
          <a:p>
            <a:r>
              <a:rPr lang="en-IN" dirty="0" smtClean="0"/>
              <a:t>Low stiffness</a:t>
            </a:r>
          </a:p>
          <a:p>
            <a:r>
              <a:rPr lang="en-IN" dirty="0" err="1" smtClean="0"/>
              <a:t>Tailorable</a:t>
            </a:r>
            <a:r>
              <a:rPr lang="en-IN" dirty="0" smtClean="0"/>
              <a:t> mechanical properties</a:t>
            </a:r>
          </a:p>
          <a:p>
            <a:r>
              <a:rPr lang="en-IN" dirty="0" smtClean="0"/>
              <a:t>Durability</a:t>
            </a:r>
          </a:p>
          <a:p>
            <a:r>
              <a:rPr lang="en-IN" dirty="0" smtClean="0"/>
              <a:t>Better Durability</a:t>
            </a:r>
          </a:p>
          <a:p>
            <a:r>
              <a:rPr lang="en-IN" dirty="0" smtClean="0"/>
              <a:t>Lower maintenance costs</a:t>
            </a:r>
          </a:p>
          <a:p>
            <a:r>
              <a:rPr lang="en-IN" dirty="0" smtClean="0"/>
              <a:t>Non-critical applications such as baths and vanities.</a:t>
            </a:r>
            <a:endParaRPr lang="en-IN" dirty="0"/>
          </a:p>
        </p:txBody>
      </p:sp>
      <p:pic>
        <p:nvPicPr>
          <p:cNvPr id="7170" name="Picture 2" descr="C:\Users\Hp\AppData\Local\Microsoft\Windows\Temporary Internet Files\Content.IE5\QE2NE21Y\MM900336367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78" y="1857364"/>
            <a:ext cx="1338934" cy="1338934"/>
          </a:xfrm>
          <a:prstGeom prst="rect">
            <a:avLst/>
          </a:prstGeom>
          <a:noFill/>
        </p:spPr>
      </p:pic>
      <p:pic>
        <p:nvPicPr>
          <p:cNvPr id="7171" name="Picture 3" descr="C:\Users\Hp\AppData\Local\Microsoft\Windows\Temporary Internet Files\Content.IE5\CSH4C61Q\MM900283554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481" y="3149599"/>
            <a:ext cx="1580458" cy="889008"/>
          </a:xfrm>
          <a:prstGeom prst="rect">
            <a:avLst/>
          </a:prstGeom>
          <a:noFill/>
        </p:spPr>
      </p:pic>
      <p:pic>
        <p:nvPicPr>
          <p:cNvPr id="7172" name="Picture 4" descr="C:\Users\Hp\AppData\Local\Microsoft\Windows\Temporary Internet Files\Content.IE5\02XM9C6Z\MM900336408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272" y="3286124"/>
            <a:ext cx="1028700" cy="1028700"/>
          </a:xfrm>
          <a:prstGeom prst="rect">
            <a:avLst/>
          </a:prstGeom>
          <a:noFill/>
        </p:spPr>
      </p:pic>
      <p:pic>
        <p:nvPicPr>
          <p:cNvPr id="7173" name="Picture 5" descr="C:\Users\Hp\AppData\Local\Microsoft\Windows\Temporary Internet Files\Content.IE5\02XM9C6Z\MM900356635[1]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7825" y="4606925"/>
            <a:ext cx="1028700" cy="914400"/>
          </a:xfrm>
          <a:prstGeom prst="rect">
            <a:avLst/>
          </a:prstGeom>
          <a:noFill/>
        </p:spPr>
      </p:pic>
      <p:pic>
        <p:nvPicPr>
          <p:cNvPr id="7174" name="Picture 6" descr="C:\Users\Hp\AppData\Local\Microsoft\Windows\Temporary Internet Files\Content.IE5\02XM9C6Z\MM900337006[1]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83563" y="5649913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79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343</Words>
  <Application>Microsoft Office PowerPoint</Application>
  <PresentationFormat>A4 Paper (210x297 mm)</PresentationFormat>
  <Paragraphs>69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FSH</vt:lpstr>
      <vt:lpstr>MS Org Chart</vt:lpstr>
      <vt:lpstr>Lecture No. 42 Polymer Composites </vt:lpstr>
      <vt:lpstr>Polymer Composites </vt:lpstr>
      <vt:lpstr>Polymer Composites</vt:lpstr>
      <vt:lpstr>PowerPoint Presentation</vt:lpstr>
      <vt:lpstr>Fibre Composites</vt:lpstr>
      <vt:lpstr>Natural Fibre Composites</vt:lpstr>
      <vt:lpstr>Biocomposites</vt:lpstr>
      <vt:lpstr>Hurdles</vt:lpstr>
      <vt:lpstr>Specifications</vt:lpstr>
      <vt:lpstr>Present Scenario</vt:lpstr>
      <vt:lpstr>Long Term View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1645</cp:revision>
  <dcterms:created xsi:type="dcterms:W3CDTF">2006-08-16T00:00:00Z</dcterms:created>
  <dcterms:modified xsi:type="dcterms:W3CDTF">2017-07-17T12:04:32Z</dcterms:modified>
</cp:coreProperties>
</file>