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6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O38bbq0_4&amp;list=PLbMVogVj5nJTdeiLvuGSB_AE8hloTAHW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52400"/>
            <a:ext cx="8915400" cy="12192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</a:t>
            </a:r>
            <a:r>
              <a:rPr lang="en-IN" sz="3200" b="1" dirty="0">
                <a:solidFill>
                  <a:srgbClr val="00B0F0"/>
                </a:solidFill>
              </a:rPr>
              <a:t>No. </a:t>
            </a:r>
            <a:r>
              <a:rPr lang="en-IN" sz="3200" b="1" dirty="0" smtClean="0">
                <a:solidFill>
                  <a:srgbClr val="00B0F0"/>
                </a:solidFill>
              </a:rPr>
              <a:t>43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Nanomaterials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 At the end of this session, student will be able to: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Explain the terminologies in nanoscience</a:t>
            </a:r>
          </a:p>
          <a:p>
            <a:endParaRPr lang="en-US" sz="2400" dirty="0" smtClean="0"/>
          </a:p>
          <a:p>
            <a:r>
              <a:rPr lang="en-US" sz="2400" dirty="0" smtClean="0"/>
              <a:t>Discuss the orientation of graphene and carbon nanotube</a:t>
            </a:r>
          </a:p>
          <a:p>
            <a:endParaRPr lang="en-US" sz="2400" dirty="0"/>
          </a:p>
          <a:p>
            <a:r>
              <a:rPr lang="en-US" sz="2400" dirty="0" smtClean="0"/>
              <a:t>Application of graphene-polymer composites and carbon nanotubes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9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33124"/>
            <a:ext cx="8915400" cy="458787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Melting point and surface area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76098"/>
            <a:ext cx="4829175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411" y="4581298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Fig: Decrease </a:t>
            </a:r>
            <a:r>
              <a:rPr lang="en-US" dirty="0"/>
              <a:t>in the melting point of gold nanoparticles with decreasing diameter.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4" y="1010429"/>
            <a:ext cx="3609975" cy="2409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6425" y="3420254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Fig:Comparison</a:t>
            </a:r>
            <a:r>
              <a:rPr lang="en-US" dirty="0" smtClean="0"/>
              <a:t> </a:t>
            </a:r>
            <a:r>
              <a:rPr lang="en-US" dirty="0"/>
              <a:t>of the surface </a:t>
            </a:r>
            <a:r>
              <a:rPr lang="en-US" dirty="0" smtClean="0"/>
              <a:t>area/volume</a:t>
            </a:r>
          </a:p>
          <a:p>
            <a:r>
              <a:rPr lang="en-US" dirty="0" smtClean="0"/>
              <a:t> </a:t>
            </a:r>
            <a:r>
              <a:rPr lang="en-US" dirty="0"/>
              <a:t>ratio of macroscopic particles (marbles) and </a:t>
            </a:r>
            <a:r>
              <a:rPr lang="en-US" dirty="0" err="1"/>
              <a:t>nanoscopic</a:t>
            </a:r>
            <a:r>
              <a:rPr lang="en-US" dirty="0"/>
              <a:t> aluminum oxide </a:t>
            </a:r>
            <a:r>
              <a:rPr lang="en-US" dirty="0" smtClean="0"/>
              <a:t>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Magnetic properties of nano materials</a:t>
            </a:r>
            <a:r>
              <a:rPr lang="en-US" b="1" dirty="0">
                <a:solidFill>
                  <a:srgbClr val="00B0F0"/>
                </a:solidFill>
              </a:rPr>
              <a:t/>
            </a:r>
            <a:br>
              <a:rPr lang="en-US" b="1" dirty="0">
                <a:solidFill>
                  <a:srgbClr val="00B0F0"/>
                </a:solidFill>
              </a:rPr>
            </a:b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828800"/>
            <a:ext cx="8915400" cy="4525963"/>
          </a:xfrm>
        </p:spPr>
        <p:txBody>
          <a:bodyPr/>
          <a:lstStyle/>
          <a:p>
            <a:pPr algn="just"/>
            <a:r>
              <a:rPr lang="en-US" sz="2400" dirty="0"/>
              <a:t>L</a:t>
            </a:r>
            <a:r>
              <a:rPr lang="en-US" sz="2400" dirty="0" smtClean="0"/>
              <a:t>arge </a:t>
            </a:r>
            <a:r>
              <a:rPr lang="en-US" sz="2400" dirty="0"/>
              <a:t>surface area to volume ratio results in a substantial proportion of atoms having different magnetic coupling with neighboring atoms leading to differing magnetic </a:t>
            </a:r>
            <a:r>
              <a:rPr lang="en-US" sz="2400" dirty="0" smtClean="0"/>
              <a:t>properties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Eg</a:t>
            </a:r>
            <a:r>
              <a:rPr lang="en-US" sz="2400" dirty="0" smtClean="0"/>
              <a:t>: Bulk </a:t>
            </a:r>
            <a:r>
              <a:rPr lang="en-US" sz="2400" dirty="0"/>
              <a:t>gold and platinum are non magnetic but at the nano size they act </a:t>
            </a:r>
            <a:r>
              <a:rPr lang="en-US" sz="2400" dirty="0" smtClean="0"/>
              <a:t>as magnetic particles. Au</a:t>
            </a:r>
            <a:r>
              <a:rPr lang="en-US" sz="2400" dirty="0"/>
              <a:t> nanoparticles become ferromagnetic when they are capped with the appropriate molecules such as </a:t>
            </a:r>
            <a:r>
              <a:rPr lang="en-US" sz="2400" dirty="0" err="1" smtClean="0"/>
              <a:t>thiol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9105900" cy="304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Electronic and optical properties of 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96" y="647700"/>
            <a:ext cx="6953250" cy="2743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725" y="339089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MT"/>
              </a:rPr>
              <a:t>Figure: Size </a:t>
            </a:r>
            <a:r>
              <a:rPr lang="en-US" dirty="0">
                <a:latin typeface="ArialMT"/>
              </a:rPr>
              <a:t>quantization effect. Electronic state transition from bulk metal/semiconductor to </a:t>
            </a:r>
            <a:r>
              <a:rPr lang="en-US" dirty="0" smtClean="0">
                <a:latin typeface="ArialMT"/>
              </a:rPr>
              <a:t>small cluster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772" y="4205214"/>
            <a:ext cx="91054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Band </a:t>
            </a:r>
            <a:r>
              <a:rPr lang="en-US" sz="2400" dirty="0"/>
              <a:t>gap also increases when the particle size is decreased </a:t>
            </a:r>
            <a:r>
              <a:rPr lang="en-US" sz="2400" dirty="0" smtClean="0"/>
              <a:t>and the </a:t>
            </a:r>
            <a:r>
              <a:rPr lang="en-US" sz="2400" dirty="0"/>
              <a:t>energy bands </a:t>
            </a:r>
            <a:r>
              <a:rPr lang="en-US" sz="2400" dirty="0" smtClean="0"/>
              <a:t>gradually </a:t>
            </a:r>
            <a:r>
              <a:rPr lang="en-US" sz="2400" dirty="0"/>
              <a:t>convert into discrete molecular </a:t>
            </a:r>
            <a:r>
              <a:rPr lang="en-US" sz="2400" dirty="0" smtClean="0"/>
              <a:t>electronic levels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  <a:p>
            <a:pPr algn="just"/>
            <a:r>
              <a:rPr lang="en-US" sz="2400" dirty="0"/>
              <a:t>Ex: Metal particles consisting of 50 to 100 atoms with a </a:t>
            </a:r>
            <a:endParaRPr lang="en-US" sz="2400" dirty="0" smtClean="0"/>
          </a:p>
          <a:p>
            <a:pPr algn="just"/>
            <a:r>
              <a:rPr lang="en-US" sz="2400" dirty="0" smtClean="0"/>
              <a:t>diameter </a:t>
            </a:r>
            <a:r>
              <a:rPr lang="en-US" sz="2400" dirty="0"/>
              <a:t>between 1 and 2 nm </a:t>
            </a:r>
            <a:r>
              <a:rPr lang="en-US" sz="2400" dirty="0" smtClean="0"/>
              <a:t>start </a:t>
            </a:r>
            <a:r>
              <a:rPr lang="en-US" sz="2400" dirty="0"/>
              <a:t>to loose their metallic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behaviour</a:t>
            </a:r>
            <a:r>
              <a:rPr lang="en-US" sz="2400" dirty="0" smtClean="0"/>
              <a:t> </a:t>
            </a:r>
            <a:r>
              <a:rPr lang="en-US" sz="2400" dirty="0"/>
              <a:t>and tend to become semiconductors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2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Optical properties of 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525963"/>
          </a:xfrm>
        </p:spPr>
        <p:txBody>
          <a:bodyPr/>
          <a:lstStyle/>
          <a:p>
            <a:pPr algn="just"/>
            <a:r>
              <a:rPr lang="en-US" sz="2400" dirty="0"/>
              <a:t>Semiconductors and many metals show large changes in optical properties such as color, as a function of particle </a:t>
            </a:r>
            <a:r>
              <a:rPr lang="en-US" sz="2400" dirty="0" smtClean="0"/>
              <a:t>size</a:t>
            </a:r>
          </a:p>
          <a:p>
            <a:pPr algn="just"/>
            <a:r>
              <a:rPr lang="en-US" sz="2400" dirty="0" smtClean="0"/>
              <a:t>Colloidal suspensions </a:t>
            </a:r>
            <a:r>
              <a:rPr lang="en-US" sz="2400" dirty="0"/>
              <a:t>of gold nano particles have a deep red color which becomes progressively more yellow as the particle size </a:t>
            </a:r>
            <a:r>
              <a:rPr lang="en-US" sz="2400" dirty="0" smtClean="0"/>
              <a:t>increases</a:t>
            </a:r>
          </a:p>
          <a:p>
            <a:pPr algn="just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2971800"/>
            <a:ext cx="7200900" cy="357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44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Chemistry of 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0668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Naomaterials is formed of at least a cluster of atoms, often a cluster of the molecules and various types of bindings are also important in nanoscience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Intra-molecular bonding: bonding that involve changes in the chemical structure of molecules (ionic, covalent, metallic 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/>
            <a:r>
              <a:rPr lang="en-US" sz="2400" dirty="0" smtClean="0"/>
              <a:t>Intermolecular bonding : bonds that don’t involve in the chemical structure of the molecules (ion-ion, ion-dipole, Vander Waals interaction, hydrogen, hydrophobic, repulsive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1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Carbon nanotubes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52" y="914400"/>
            <a:ext cx="8929048" cy="5486400"/>
          </a:xfrm>
        </p:spPr>
        <p:txBody>
          <a:bodyPr/>
          <a:lstStyle/>
          <a:p>
            <a:pPr algn="just"/>
            <a:r>
              <a:rPr lang="en-US" sz="2400" dirty="0"/>
              <a:t>F</a:t>
            </a:r>
            <a:r>
              <a:rPr lang="en-US" sz="2400" dirty="0" smtClean="0"/>
              <a:t>abricated </a:t>
            </a:r>
            <a:r>
              <a:rPr lang="en-US" sz="2400" dirty="0"/>
              <a:t>through bottom-up approach</a:t>
            </a:r>
          </a:p>
          <a:p>
            <a:pPr algn="just"/>
            <a:r>
              <a:rPr lang="en-US" sz="2400" dirty="0"/>
              <a:t>Cylindrical shells formed conceptually by rolling graphene (graphite like) sheets into closed tubular nanostructures with diameters matching that of C60 (0.5 nm) but lengths up to </a:t>
            </a:r>
            <a:r>
              <a:rPr lang="en-US" sz="2400" dirty="0" smtClean="0"/>
              <a:t>micrometers </a:t>
            </a:r>
            <a:endParaRPr lang="en-US" sz="2400" dirty="0"/>
          </a:p>
          <a:p>
            <a:pPr algn="just"/>
            <a:r>
              <a:rPr lang="en-US" sz="2400" dirty="0"/>
              <a:t>Carbon nanotubes self-assemble into two distinct </a:t>
            </a:r>
            <a:r>
              <a:rPr lang="en-US" sz="2400" dirty="0" smtClean="0"/>
              <a:t>classes</a:t>
            </a:r>
            <a:r>
              <a:rPr lang="en-US" sz="2400" dirty="0"/>
              <a:t>:</a:t>
            </a:r>
            <a:r>
              <a:rPr lang="en-US" sz="2400" dirty="0" smtClean="0"/>
              <a:t>    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        Single-Walled </a:t>
            </a:r>
            <a:r>
              <a:rPr lang="en-US" sz="2400" dirty="0" err="1"/>
              <a:t>NanoTube</a:t>
            </a:r>
            <a:r>
              <a:rPr lang="en-US" sz="2400" dirty="0"/>
              <a:t> SWNTs </a:t>
            </a:r>
          </a:p>
          <a:p>
            <a:pPr marL="0" indent="0" algn="just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MultiWalled</a:t>
            </a:r>
            <a:r>
              <a:rPr lang="en-US" sz="2400" dirty="0"/>
              <a:t> carbon </a:t>
            </a:r>
            <a:r>
              <a:rPr lang="en-US" sz="2400" dirty="0" err="1"/>
              <a:t>NanoTubes</a:t>
            </a:r>
            <a:r>
              <a:rPr lang="en-US" sz="2400" dirty="0"/>
              <a:t> (MWNTs)</a:t>
            </a:r>
          </a:p>
          <a:p>
            <a:pPr algn="just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38600"/>
            <a:ext cx="5999950" cy="17049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6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11" y="1222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Nanotubes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09600"/>
            <a:ext cx="9403876" cy="4525963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sz="2400" dirty="0"/>
              <a:t>M</a:t>
            </a:r>
            <a:r>
              <a:rPr lang="en-US" sz="2400" dirty="0" smtClean="0"/>
              <a:t>echanically </a:t>
            </a:r>
            <a:r>
              <a:rPr lang="en-US" sz="2400" dirty="0"/>
              <a:t>very strong (their Young’s modulus is over 1 </a:t>
            </a:r>
            <a:r>
              <a:rPr lang="en-US" sz="2400" dirty="0" err="1" smtClean="0"/>
              <a:t>terapascal</a:t>
            </a:r>
            <a:r>
              <a:rPr lang="en-US" sz="2400" dirty="0" smtClean="0"/>
              <a:t>), </a:t>
            </a:r>
            <a:r>
              <a:rPr lang="en-US" sz="2400" dirty="0"/>
              <a:t>flexible (about their axis), </a:t>
            </a:r>
            <a:r>
              <a:rPr lang="en-US" sz="2400" dirty="0" smtClean="0"/>
              <a:t>and </a:t>
            </a:r>
            <a:r>
              <a:rPr lang="en-US" sz="2400" dirty="0"/>
              <a:t>can conduct electricity </a:t>
            </a:r>
            <a:r>
              <a:rPr lang="en-US" sz="2400" dirty="0" smtClean="0"/>
              <a:t>(</a:t>
            </a:r>
            <a:r>
              <a:rPr lang="en-US" sz="2400" dirty="0"/>
              <a:t>the helicity of the graphene sheet determines whether the CNT is a semiconductor </a:t>
            </a:r>
            <a:r>
              <a:rPr lang="en-US" sz="2400" dirty="0" smtClean="0"/>
              <a:t>or metallic)</a:t>
            </a:r>
          </a:p>
          <a:p>
            <a:pPr marL="0" indent="0"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21745" y="5189269"/>
            <a:ext cx="6553200" cy="1092134"/>
            <a:chOff x="283112" y="2740635"/>
            <a:chExt cx="8075612" cy="3086100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174" y="2912085"/>
              <a:ext cx="1363663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822862" y="5460023"/>
              <a:ext cx="17954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SWNT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104224" y="5460023"/>
              <a:ext cx="17954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MWNT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563262" y="5460023"/>
              <a:ext cx="17954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SWNT bundle</a:t>
              </a:r>
            </a:p>
          </p:txBody>
        </p:sp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12" y="3172435"/>
              <a:ext cx="2905125" cy="217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2" descr="MWNT_cool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562" y="2740635"/>
              <a:ext cx="2259012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21" y="3125804"/>
            <a:ext cx="2947379" cy="2070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803" y="1981200"/>
            <a:ext cx="4403594" cy="30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83206"/>
            <a:ext cx="6477000" cy="55022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" y="42416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B0F0"/>
                </a:solidFill>
              </a:rPr>
              <a:t>Schematic of the various methods to perform sidewall functionalization of </a:t>
            </a:r>
            <a:r>
              <a:rPr lang="en-US" sz="3200" b="1" dirty="0" smtClean="0">
                <a:solidFill>
                  <a:srgbClr val="00B0F0"/>
                </a:solidFill>
              </a:rPr>
              <a:t>SWNTs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484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uk-UA" sz="3200" b="1" dirty="0" smtClean="0">
                <a:solidFill>
                  <a:srgbClr val="00B0F0"/>
                </a:solidFill>
              </a:rPr>
              <a:t>Nanotubes Uses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906780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uk-UA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uk-UA" sz="2800" b="1" dirty="0"/>
              <a:t>Biological:</a:t>
            </a:r>
            <a:r>
              <a:rPr lang="en-US" altLang="uk-UA" sz="2800" dirty="0"/>
              <a:t> drug delivery, trap dangerous substances, immobilization of enzymes, DNA transfection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uk-UA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uk-UA" sz="2800" b="1" dirty="0"/>
              <a:t>Paints:</a:t>
            </a:r>
            <a:r>
              <a:rPr lang="en-US" altLang="uk-UA" sz="2800" dirty="0"/>
              <a:t> improving strength &amp; conductivity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uk-UA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uk-UA" sz="2800" b="1" dirty="0"/>
              <a:t>Actuators:</a:t>
            </a:r>
            <a:r>
              <a:rPr lang="en-US" altLang="uk-UA" sz="2800" dirty="0"/>
              <a:t>  changing electrical energy into mechanical energy e.g. robotics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uk-UA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uk-UA" sz="2800" b="1" dirty="0"/>
              <a:t>Electronics:</a:t>
            </a:r>
            <a:r>
              <a:rPr lang="en-US" altLang="uk-UA" sz="2800" dirty="0"/>
              <a:t> semiconductors, </a:t>
            </a:r>
            <a:r>
              <a:rPr lang="en-US" altLang="uk-UA" sz="2800" dirty="0" smtClean="0"/>
              <a:t>diodes</a:t>
            </a:r>
            <a:endParaRPr lang="en-US" altLang="uk-UA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uk-UA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uk-UA" sz="2800" b="1" dirty="0"/>
              <a:t>Chemical industry:</a:t>
            </a:r>
            <a:r>
              <a:rPr lang="en-US" altLang="uk-UA" sz="2800" dirty="0"/>
              <a:t> </a:t>
            </a:r>
            <a:r>
              <a:rPr lang="en-US" altLang="uk-UA" sz="2800" dirty="0" smtClean="0"/>
              <a:t>catalysts</a:t>
            </a:r>
            <a:endParaRPr lang="en-US" altLang="uk-UA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uk-UA" sz="2400" dirty="0"/>
          </a:p>
        </p:txBody>
      </p:sp>
    </p:spTree>
    <p:extLst>
      <p:ext uri="{BB962C8B-B14F-4D97-AF65-F5344CB8AC3E}">
        <p14:creationId xmlns:p14="http://schemas.microsoft.com/office/powerpoint/2010/main" val="39319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411162"/>
          </a:xfrm>
        </p:spPr>
        <p:txBody>
          <a:bodyPr/>
          <a:lstStyle/>
          <a:p>
            <a:r>
              <a:rPr lang="en-US" sz="3200" b="1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b="1" dirty="0"/>
              <a:t>Nanoscience : </a:t>
            </a:r>
            <a:r>
              <a:rPr lang="en-US" sz="2400" dirty="0"/>
              <a:t>study of phenomena and manipulation of materials at atomic, molecular, and macromolecular scales, where properties differ significantly from those at larger scales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Classification of the </a:t>
            </a:r>
            <a:r>
              <a:rPr lang="en-US" sz="2400" dirty="0" smtClean="0"/>
              <a:t>nanomaterial's depends on the orientation of nanomaterials in zero, one, two structures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pPr algn="just"/>
            <a:r>
              <a:rPr lang="en-US" sz="2400" dirty="0" smtClean="0"/>
              <a:t>Carbon </a:t>
            </a:r>
            <a:r>
              <a:rPr lang="en-US" sz="2400" dirty="0"/>
              <a:t>nanotubes self-assemble into two distinct classes:    </a:t>
            </a:r>
          </a:p>
          <a:p>
            <a:pPr marL="0" indent="0" algn="just">
              <a:buNone/>
            </a:pPr>
            <a:r>
              <a:rPr lang="en-US" sz="2400" dirty="0"/>
              <a:t>            Single-Walled </a:t>
            </a:r>
            <a:r>
              <a:rPr lang="en-US" sz="2400" dirty="0" err="1"/>
              <a:t>NanoTube</a:t>
            </a:r>
            <a:r>
              <a:rPr lang="en-US" sz="2400" dirty="0"/>
              <a:t> SWNTs </a:t>
            </a:r>
          </a:p>
          <a:p>
            <a:pPr marL="0" indent="0" algn="just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MultiWalled</a:t>
            </a:r>
            <a:r>
              <a:rPr lang="en-US" sz="2400" dirty="0"/>
              <a:t> carbon </a:t>
            </a:r>
            <a:r>
              <a:rPr lang="en-US" sz="2400" dirty="0" err="1"/>
              <a:t>NanoTubes</a:t>
            </a:r>
            <a:r>
              <a:rPr lang="en-US" sz="2400" dirty="0"/>
              <a:t> (MWNTs)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609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" y="990600"/>
            <a:ext cx="8916354" cy="49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www.youtube.com/watch?v=ebO38bbq0_4&amp;list=PLbMVogVj5nJTdeiLvuGSB_AE8hloTAHWJ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74" y="108045"/>
            <a:ext cx="8915400" cy="48950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History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90600"/>
            <a:ext cx="2400300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79" y="893294"/>
            <a:ext cx="3848100" cy="1706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140" y="2994168"/>
            <a:ext cx="3733800" cy="2923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0" y="5922165"/>
            <a:ext cx="689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1980s, development </a:t>
            </a:r>
            <a:r>
              <a:rPr lang="en-US" dirty="0"/>
              <a:t> </a:t>
            </a:r>
            <a:r>
              <a:rPr lang="en-US" dirty="0" smtClean="0"/>
              <a:t>enhanced due to advances in electron microscopy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587" y="4756842"/>
            <a:ext cx="459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</a:t>
            </a:r>
            <a:r>
              <a:rPr lang="en-US" b="1" dirty="0"/>
              <a:t>There's Plenty of Room at the Bottom</a:t>
            </a:r>
            <a:r>
              <a:rPr lang="en-US" dirty="0"/>
              <a:t>" </a:t>
            </a:r>
            <a:r>
              <a:rPr lang="en-US" dirty="0" smtClean="0"/>
              <a:t> was </a:t>
            </a:r>
            <a:r>
              <a:rPr lang="en-US" dirty="0"/>
              <a:t>a lecture </a:t>
            </a:r>
            <a:r>
              <a:rPr lang="en-US" dirty="0" smtClean="0"/>
              <a:t>given by</a:t>
            </a:r>
            <a:r>
              <a:rPr lang="en-US" dirty="0"/>
              <a:t> physicist Richard Feynman </a:t>
            </a:r>
            <a:r>
              <a:rPr lang="en-US" dirty="0" smtClean="0"/>
              <a:t>at </a:t>
            </a:r>
            <a:r>
              <a:rPr lang="en-US" dirty="0"/>
              <a:t>an American Physical Society meeting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8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34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Terminology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296400" cy="4525963"/>
          </a:xfrm>
        </p:spPr>
        <p:txBody>
          <a:bodyPr/>
          <a:lstStyle/>
          <a:p>
            <a:r>
              <a:rPr lang="en-US" sz="2400" b="1" dirty="0" smtClean="0"/>
              <a:t>Nanoscience : </a:t>
            </a:r>
            <a:r>
              <a:rPr lang="en-US" sz="2400" dirty="0" smtClean="0"/>
              <a:t>study </a:t>
            </a:r>
            <a:r>
              <a:rPr lang="en-US" sz="2400" dirty="0"/>
              <a:t>of phenomena and manipulation of materials </a:t>
            </a:r>
            <a:r>
              <a:rPr lang="en-US" sz="2400" dirty="0" smtClean="0"/>
              <a:t>at atomic</a:t>
            </a:r>
            <a:r>
              <a:rPr lang="en-US" sz="2400" dirty="0"/>
              <a:t>, molecular, and macromolecular scales, where properties </a:t>
            </a:r>
            <a:r>
              <a:rPr lang="en-US" sz="2400" dirty="0" smtClean="0"/>
              <a:t>differ significantly </a:t>
            </a:r>
            <a:r>
              <a:rPr lang="en-US" sz="2400" dirty="0"/>
              <a:t>from those at larger </a:t>
            </a:r>
            <a:r>
              <a:rPr lang="en-US" sz="2400" dirty="0" smtClean="0"/>
              <a:t>scales</a:t>
            </a:r>
          </a:p>
          <a:p>
            <a:endParaRPr lang="en-US" sz="2400" dirty="0"/>
          </a:p>
          <a:p>
            <a:r>
              <a:rPr lang="en-US" sz="2400" b="1" dirty="0"/>
              <a:t>Nanotechnology </a:t>
            </a:r>
            <a:r>
              <a:rPr lang="en-US" sz="2400" b="1" dirty="0" smtClean="0"/>
              <a:t>: </a:t>
            </a:r>
            <a:r>
              <a:rPr lang="en-US" sz="2400" dirty="0" smtClean="0"/>
              <a:t>production </a:t>
            </a:r>
            <a:r>
              <a:rPr lang="en-US" sz="2400" dirty="0"/>
              <a:t>and application of structures,</a:t>
            </a:r>
          </a:p>
          <a:p>
            <a:pPr marL="0" indent="0">
              <a:buNone/>
            </a:pPr>
            <a:r>
              <a:rPr lang="en-US" sz="2400" dirty="0" smtClean="0"/>
              <a:t>     devices</a:t>
            </a:r>
            <a:r>
              <a:rPr lang="en-US" sz="2400" dirty="0"/>
              <a:t>, and systems for controlling shape and size at </a:t>
            </a:r>
            <a:r>
              <a:rPr lang="en-US" sz="2400" dirty="0" smtClean="0"/>
              <a:t>nanometer scale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    1 </a:t>
            </a:r>
            <a:r>
              <a:rPr lang="en-US" sz="2400" b="1" dirty="0"/>
              <a:t>nm = 10</a:t>
            </a:r>
            <a:r>
              <a:rPr lang="en-US" sz="2400" b="1" baseline="30000" dirty="0"/>
              <a:t>-9</a:t>
            </a:r>
            <a:r>
              <a:rPr lang="en-US" sz="2400" b="1" dirty="0"/>
              <a:t> of a </a:t>
            </a:r>
            <a:r>
              <a:rPr lang="en-US" sz="2400" b="1" dirty="0" err="1"/>
              <a:t>metre</a:t>
            </a:r>
            <a:r>
              <a:rPr lang="en-US" sz="2400" dirty="0"/>
              <a:t> (0.000 000 001 </a:t>
            </a:r>
            <a:r>
              <a:rPr lang="en-US" sz="2400" dirty="0" smtClean="0"/>
              <a:t> m</a:t>
            </a:r>
            <a:r>
              <a:rPr lang="en-US" sz="2400" dirty="0"/>
              <a:t>, pretty small!)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9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14" y="171934"/>
            <a:ext cx="8915400" cy="411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Classification of the </a:t>
            </a:r>
            <a:r>
              <a:rPr lang="en-US" sz="3200" b="1" dirty="0" smtClean="0">
                <a:solidFill>
                  <a:srgbClr val="00B0F0"/>
                </a:solidFill>
              </a:rPr>
              <a:t>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14" y="990600"/>
            <a:ext cx="9360658" cy="5741504"/>
          </a:xfrm>
        </p:spPr>
        <p:txBody>
          <a:bodyPr/>
          <a:lstStyle/>
          <a:p>
            <a:r>
              <a:rPr lang="en-US" sz="2400" dirty="0" smtClean="0"/>
              <a:t>Depends </a:t>
            </a:r>
            <a:r>
              <a:rPr lang="en-US" sz="2400" dirty="0"/>
              <a:t>on the number of dimensions which lie within the nanometer </a:t>
            </a:r>
            <a:r>
              <a:rPr lang="en-US" sz="2400" dirty="0" smtClean="0"/>
              <a:t>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Systems </a:t>
            </a:r>
            <a:r>
              <a:rPr lang="en-US" sz="2400" dirty="0"/>
              <a:t>confined in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dimensions </a:t>
            </a:r>
          </a:p>
          <a:p>
            <a:pPr marL="0" indent="0">
              <a:buNone/>
            </a:pPr>
            <a:r>
              <a:rPr lang="en-US" sz="2400" dirty="0" smtClean="0"/>
              <a:t>	Ex: Nanoparticles; </a:t>
            </a:r>
            <a:r>
              <a:rPr lang="en-US" sz="2400" dirty="0" err="1" smtClean="0"/>
              <a:t>Nanograins</a:t>
            </a:r>
            <a:r>
              <a:rPr lang="en-US" sz="2400" dirty="0" smtClean="0"/>
              <a:t>; </a:t>
            </a:r>
            <a:r>
              <a:rPr lang="en-US" sz="2400" dirty="0" err="1" smtClean="0"/>
              <a:t>Nanoshells</a:t>
            </a:r>
            <a:r>
              <a:rPr lang="en-US" sz="2400" dirty="0" smtClean="0"/>
              <a:t>; </a:t>
            </a:r>
            <a:r>
              <a:rPr lang="en-US" sz="2400" dirty="0" err="1" smtClean="0"/>
              <a:t>Nanocapsules</a:t>
            </a:r>
            <a:r>
              <a:rPr lang="en-US" sz="2400" dirty="0" smtClean="0"/>
              <a:t>; 	</a:t>
            </a:r>
            <a:r>
              <a:rPr lang="en-US" sz="2400" dirty="0" err="1" smtClean="0"/>
              <a:t>Nanorings</a:t>
            </a:r>
            <a:r>
              <a:rPr lang="en-US" sz="2400" dirty="0" smtClean="0"/>
              <a:t>; Fullerenes; colloidal particles; activated carbon;  	</a:t>
            </a:r>
            <a:r>
              <a:rPr lang="en-US" sz="2400" dirty="0" err="1" smtClean="0"/>
              <a:t>nanoporous</a:t>
            </a:r>
            <a:r>
              <a:rPr lang="en-US" sz="2400" dirty="0" smtClean="0"/>
              <a:t> </a:t>
            </a:r>
            <a:r>
              <a:rPr lang="en-US" sz="2400" dirty="0"/>
              <a:t>silicon</a:t>
            </a:r>
            <a:r>
              <a:rPr lang="en-US" sz="2400" dirty="0" smtClean="0"/>
              <a:t>; quasi crystals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</a:t>
            </a:r>
            <a:r>
              <a:rPr lang="en-US" sz="2400" dirty="0" smtClean="0"/>
              <a:t>ystems </a:t>
            </a:r>
            <a:r>
              <a:rPr lang="en-US" sz="2400" dirty="0"/>
              <a:t>confined in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 dimensions</a:t>
            </a:r>
          </a:p>
          <a:p>
            <a:pPr marL="0" indent="0">
              <a:buNone/>
            </a:pPr>
            <a:r>
              <a:rPr lang="en-US" sz="2400" dirty="0" smtClean="0"/>
              <a:t>            Ex: Nanorods; </a:t>
            </a:r>
            <a:r>
              <a:rPr lang="en-US" sz="2400" dirty="0" err="1" smtClean="0"/>
              <a:t>Nanofilaments</a:t>
            </a:r>
            <a:r>
              <a:rPr lang="en-US" sz="2400" dirty="0" smtClean="0"/>
              <a:t>; Nanotubes; quantum </a:t>
            </a:r>
            <a:r>
              <a:rPr lang="en-US" sz="2400" dirty="0"/>
              <a:t>wires</a:t>
            </a:r>
            <a:r>
              <a:rPr lang="en-US" sz="2400" dirty="0" smtClean="0"/>
              <a:t>; nano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wires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Systems </a:t>
            </a:r>
            <a:r>
              <a:rPr lang="en-US" sz="2400" dirty="0"/>
              <a:t>confined in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dimension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sz="2400" dirty="0" smtClean="0"/>
              <a:t>Ex: Discs; platelets; ultrathin films; super lattices; quantum wells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7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791963"/>
            <a:ext cx="7267575" cy="18639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9374"/>
            <a:ext cx="8915400" cy="411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Classification of the </a:t>
            </a:r>
            <a:r>
              <a:rPr lang="en-US" sz="3200" b="1" dirty="0" smtClean="0">
                <a:solidFill>
                  <a:srgbClr val="00B0F0"/>
                </a:solidFill>
              </a:rPr>
              <a:t>nanomaterial's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19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57199" y="2971800"/>
          <a:ext cx="6019800" cy="308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5" imgW="7606349" imgH="4419048" progId="Photoshop.Image.7">
                  <p:embed/>
                </p:oleObj>
              </mc:Choice>
              <mc:Fallback>
                <p:oleObj name="Image" r:id="rId5" imgW="7606349" imgH="441904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971800"/>
                        <a:ext cx="6019800" cy="3088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419600" y="2629079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Schematic classification of nano – materials: (a) three – dimensional structures</a:t>
            </a:r>
            <a:r>
              <a:rPr lang="en-US" dirty="0" smtClean="0"/>
              <a:t>; (</a:t>
            </a:r>
            <a:r>
              <a:rPr lang="en-US" dirty="0"/>
              <a:t>b) two – dimensional; (c) one – dimensional; and (d) zero – dimensional structures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5486400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/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Figure: Different types of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nanomaterials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based ;DOS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in the 1D solid decreases as the reciprocal of the square root of energy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; In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zero dimensions the energy states are sharp levels corresponding to the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eigen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states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of the system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0338"/>
            <a:ext cx="89154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Properties of 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Properties depends on size, composition and structure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400" dirty="0"/>
              <a:t>Nano size increases the surface area</a:t>
            </a:r>
          </a:p>
          <a:p>
            <a:pPr marL="0" indent="0">
              <a:buNone/>
            </a:pPr>
            <a:r>
              <a:rPr lang="en-US" sz="2400" dirty="0"/>
              <a:t>• Change in surface energy (higher)</a:t>
            </a:r>
          </a:p>
          <a:p>
            <a:pPr marL="0" indent="0">
              <a:buNone/>
            </a:pPr>
            <a:r>
              <a:rPr lang="en-US" sz="2400" dirty="0"/>
              <a:t>• Change in the electronic properties</a:t>
            </a:r>
          </a:p>
          <a:p>
            <a:pPr marL="0" indent="0">
              <a:buNone/>
            </a:pPr>
            <a:r>
              <a:rPr lang="en-US" sz="2400" dirty="0"/>
              <a:t>• Change in optical band gap</a:t>
            </a:r>
          </a:p>
          <a:p>
            <a:pPr marL="0" indent="0">
              <a:buNone/>
            </a:pPr>
            <a:r>
              <a:rPr lang="en-US" sz="2400" dirty="0"/>
              <a:t>• Change in electrical conductivity</a:t>
            </a:r>
          </a:p>
          <a:p>
            <a:pPr marL="0" indent="0">
              <a:buNone/>
            </a:pPr>
            <a:r>
              <a:rPr lang="en-US" sz="2400" dirty="0"/>
              <a:t>• Higher and specific catalytic activity</a:t>
            </a:r>
          </a:p>
          <a:p>
            <a:pPr marL="0" indent="0">
              <a:buNone/>
            </a:pPr>
            <a:r>
              <a:rPr lang="en-US" sz="2400" dirty="0"/>
              <a:t>• Change </a:t>
            </a:r>
            <a:r>
              <a:rPr lang="en-US" sz="2400" dirty="0" smtClean="0"/>
              <a:t>thermal </a:t>
            </a:r>
            <a:r>
              <a:rPr lang="en-US" sz="2400" dirty="0"/>
              <a:t>and mechanical stabilities</a:t>
            </a:r>
          </a:p>
          <a:p>
            <a:pPr marL="0" indent="0">
              <a:buNone/>
            </a:pPr>
            <a:r>
              <a:rPr lang="en-US" sz="2400" dirty="0"/>
              <a:t>• Different melting and phase transition temperatures</a:t>
            </a:r>
          </a:p>
          <a:p>
            <a:pPr marL="0" indent="0">
              <a:buNone/>
            </a:pPr>
            <a:r>
              <a:rPr lang="en-US" sz="2400" dirty="0"/>
              <a:t>• Change in catalytic and chemical reactivities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8799"/>
            <a:ext cx="4343400" cy="23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8745"/>
            <a:ext cx="8915400" cy="443279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Size effect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4166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Properties of materials are size dependent (matter at nanoscale no longer follows Newtonian physics but rather quantum mechanics)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" y="1549830"/>
            <a:ext cx="5290841" cy="24962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3733891"/>
            <a:ext cx="460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2: A colloid of gold nanoparticles is no longer ‘golden’ but ruby red in color 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59193"/>
            <a:ext cx="1891289" cy="161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48400" y="3186828"/>
            <a:ext cx="396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 3:Lycurgus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cup: It appears green in 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reflected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light, but appears red when light is 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shone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from inside, and is transmitted through the 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glass</a:t>
            </a:r>
            <a:endParaRPr lang="en-US" altLang="en-US" sz="2000" b="1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4506338"/>
            <a:ext cx="5796539" cy="217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4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2400"/>
            <a:ext cx="89154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Increase in surface area 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2600" y="1676400"/>
            <a:ext cx="35052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619953"/>
            <a:ext cx="508635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1725386"/>
            <a:ext cx="50292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845</Words>
  <Application>Microsoft Office PowerPoint</Application>
  <PresentationFormat>A4 Paper (210x297 mm)</PresentationFormat>
  <Paragraphs>117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ArialMT</vt:lpstr>
      <vt:lpstr>Calibri</vt:lpstr>
      <vt:lpstr>Times New Roman</vt:lpstr>
      <vt:lpstr>Wingdings</vt:lpstr>
      <vt:lpstr>FSH</vt:lpstr>
      <vt:lpstr>Image</vt:lpstr>
      <vt:lpstr>Lecture No. 43 Nanomaterials</vt:lpstr>
      <vt:lpstr>Nanomaterials</vt:lpstr>
      <vt:lpstr>History</vt:lpstr>
      <vt:lpstr>Terminology</vt:lpstr>
      <vt:lpstr>Classification of the nanomaterials</vt:lpstr>
      <vt:lpstr>Classification of the nanomaterial's</vt:lpstr>
      <vt:lpstr>Properties of nanomaterials</vt:lpstr>
      <vt:lpstr>Size effect</vt:lpstr>
      <vt:lpstr>Increase in surface area </vt:lpstr>
      <vt:lpstr>Melting point and surface area</vt:lpstr>
      <vt:lpstr>Magnetic properties of nano materials </vt:lpstr>
      <vt:lpstr>Electronic and optical properties of nanomaterials</vt:lpstr>
      <vt:lpstr>Optical properties of nanomaterials</vt:lpstr>
      <vt:lpstr>Chemistry of nanomaterials</vt:lpstr>
      <vt:lpstr>Carbon nanotubes</vt:lpstr>
      <vt:lpstr>Nanotubes</vt:lpstr>
      <vt:lpstr>PowerPoint Presentation</vt:lpstr>
      <vt:lpstr>Nanotubes Uses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1645</cp:revision>
  <dcterms:created xsi:type="dcterms:W3CDTF">2006-08-16T00:00:00Z</dcterms:created>
  <dcterms:modified xsi:type="dcterms:W3CDTF">2017-07-17T12:05:08Z</dcterms:modified>
</cp:coreProperties>
</file>