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notesMasterIdLst>
    <p:notesMasterId r:id="rId26"/>
  </p:notesMasterIdLst>
  <p:handoutMasterIdLst>
    <p:handoutMasterId r:id="rId27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906000" cy="6858000" type="A4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0A00"/>
    <a:srgbClr val="0000FF"/>
    <a:srgbClr val="F3A10D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43" autoAdjust="0"/>
    <p:restoredTop sz="85804" autoAdjust="0"/>
  </p:normalViewPr>
  <p:slideViewPr>
    <p:cSldViewPr>
      <p:cViewPr varScale="1">
        <p:scale>
          <a:sx n="64" d="100"/>
          <a:sy n="64" d="100"/>
        </p:scale>
        <p:origin x="1692" y="4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1A58766-E128-4BD9-A1EE-C837C6758CFF}" type="datetimeFigureOut">
              <a:rPr lang="en-US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E15637-98F7-494C-9CBB-7FD8883CDB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980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F785C58-A3F2-4270-8F90-CDFDA621C729}" type="datetimeFigureOut">
              <a:rPr lang="en-US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8F2A616-5863-4497-A503-97BD13528A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544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B528B-B34F-4B88-8010-3B17FC4A462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83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B528B-B34F-4B88-8010-3B17FC4A462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91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2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29D9C8F-68BA-4A83-B206-56916273A33F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46264C7-C983-49DA-95E2-9C2A9F3004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18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B919820-38D9-421D-881B-22A60CF3AF5B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CE46EDA-C087-47BF-81DA-0F8DAE36C76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295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01D5C1D-0000-44E3-A4A3-27E659E09EF0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9EDF93C-A8E3-4597-BA71-1582E9F75D2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720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22225" y="6654800"/>
            <a:ext cx="2747963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</a:rPr>
              <a:t>©M. S. Ramaiah University of Applied Sciences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9505950" y="6324600"/>
            <a:ext cx="45720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0DA7081-F16C-4152-8D6E-ADFE983685E5}" type="slidenum">
              <a:rPr lang="en-US">
                <a:solidFill>
                  <a:schemeClr val="bg1"/>
                </a:solidFill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C81A714-7D3A-4A24-9FC1-EB83DC8A1CA2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D19F909-8DAD-4B7D-B4AD-618B2A582AA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27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1pPr>
            <a:lvl2pPr marL="422041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A10F037-1E77-449E-BB07-D0C80D3A2771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FECE93-CC22-4A64-BBD1-334C9CFBF3F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08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E0963E-D3A6-4213-A721-DFC154D2B9E8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2DCFDD0-FFE3-40A2-9155-2647746DB50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71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F20CB9-1E55-406F-93B0-8397169AEA88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B69DDED-92E9-4D54-8A0C-B0C30DD7D2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365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8FDAB21-3F5E-4368-A37C-7D5B0C4E6A9B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16F5D42-0E62-4D1F-AB1C-BEFF4F4B943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12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22416" y="6655360"/>
            <a:ext cx="2811988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969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05749" y="6324600"/>
            <a:ext cx="464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22225" y="6654800"/>
            <a:ext cx="2747963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</a:rPr>
              <a:t>©M. S. Ramaiah University of Applied Sciences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9505950" y="6324600"/>
            <a:ext cx="45720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38435BC-789B-4652-AB85-BFAAB49EDED6}" type="slidenum">
              <a:rPr lang="en-US">
                <a:solidFill>
                  <a:schemeClr val="bg1"/>
                </a:solidFill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6538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FD14707-4C93-4C87-BC62-6F58979C58D2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17084C7-F742-46F8-AA6D-8AED6032B52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07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9CF1965-5B3F-488B-B801-5B8BA0EBE2F6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46F4210-70DE-47BA-A31D-3E60EB9BC7A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751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90895" y="6655158"/>
            <a:ext cx="2518638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969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505749" y="6324600"/>
            <a:ext cx="464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5759" y="6655158"/>
            <a:ext cx="2921358" cy="241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Faculty of Science and Humanities</a:t>
            </a:r>
            <a:endParaRPr lang="en-US" sz="969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181727"/>
            <a:ext cx="415290" cy="52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171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37" r:id="rId12"/>
  </p:sldLayoutIdLst>
  <p:txStyles>
    <p:titleStyle>
      <a:lvl1pPr algn="ctr" defTabSz="844083" rtl="0" eaLnBrk="1" latinLnBrk="0" hangingPunct="1"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531" indent="-316531" algn="l" defTabSz="844083" rtl="0" eaLnBrk="1" latinLnBrk="0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0" hangingPunct="1">
        <a:spcBef>
          <a:spcPct val="20000"/>
        </a:spcBef>
        <a:buFont typeface="Arial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0" hangingPunct="1">
        <a:spcBef>
          <a:spcPct val="20000"/>
        </a:spcBef>
        <a:buFont typeface="Arial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0" hangingPunct="1">
        <a:spcBef>
          <a:spcPct val="20000"/>
        </a:spcBef>
        <a:buFont typeface="Arial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28600"/>
            <a:ext cx="8915400" cy="4873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Lecture No. 44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9154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  At the end of this Lecture , student will be able to: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400" dirty="0" smtClean="0"/>
              <a:t>Discuss the orientation of graphene </a:t>
            </a:r>
          </a:p>
          <a:p>
            <a:endParaRPr lang="en-US" sz="2400" dirty="0" smtClean="0"/>
          </a:p>
          <a:p>
            <a:r>
              <a:rPr lang="en-US" sz="2400" dirty="0" smtClean="0"/>
              <a:t>Explain top-down and bottom-up approach of nanomaterial synthesis</a:t>
            </a:r>
          </a:p>
          <a:p>
            <a:endParaRPr lang="en-US" sz="2400" dirty="0" smtClean="0"/>
          </a:p>
          <a:p>
            <a:r>
              <a:rPr lang="en-US" sz="2400" dirty="0" smtClean="0"/>
              <a:t>Outline the chemical vapour deposition method of synthesis of nano materials</a:t>
            </a:r>
          </a:p>
          <a:p>
            <a:endParaRPr lang="en-US" sz="2400" dirty="0" smtClean="0"/>
          </a:p>
          <a:p>
            <a:r>
              <a:rPr lang="en-US" sz="2400" dirty="0" smtClean="0"/>
              <a:t>Application of graphene- polymer nanocomposite</a:t>
            </a:r>
            <a:endParaRPr lang="en-US" sz="24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912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B0F0"/>
                </a:solidFill>
              </a:rPr>
              <a:t>Nano characterization techniques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17638"/>
            <a:ext cx="91821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• </a:t>
            </a:r>
            <a:r>
              <a:rPr lang="en-US" sz="2800" dirty="0"/>
              <a:t>Spectroscopy – UV-Vis, Surface enhanced Raman scattering, </a:t>
            </a:r>
            <a:r>
              <a:rPr lang="en-US" sz="2800" dirty="0" smtClean="0"/>
              <a:t>  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X-ray photoelectron spectroscopy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• Microscopic </a:t>
            </a:r>
            <a:r>
              <a:rPr lang="en-US" sz="2800" dirty="0"/>
              <a:t>techniques – Optical </a:t>
            </a:r>
            <a:r>
              <a:rPr lang="en-US" sz="2800" dirty="0" smtClean="0"/>
              <a:t>microscopes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                                 Electron </a:t>
            </a:r>
            <a:r>
              <a:rPr lang="en-US" sz="2800" dirty="0"/>
              <a:t>microscopes</a:t>
            </a:r>
          </a:p>
          <a:p>
            <a:pPr marL="0" indent="0">
              <a:buNone/>
            </a:pPr>
            <a:r>
              <a:rPr lang="en-US" sz="2800" dirty="0" smtClean="0"/>
              <a:t>                                                 Scanning </a:t>
            </a:r>
            <a:r>
              <a:rPr lang="en-US" sz="2800" dirty="0"/>
              <a:t>probe microscopes</a:t>
            </a:r>
          </a:p>
        </p:txBody>
      </p:sp>
    </p:spTree>
    <p:extLst>
      <p:ext uri="{BB962C8B-B14F-4D97-AF65-F5344CB8AC3E}">
        <p14:creationId xmlns:p14="http://schemas.microsoft.com/office/powerpoint/2010/main" val="358364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52400"/>
            <a:ext cx="8915400" cy="457200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Electron </a:t>
            </a:r>
            <a:r>
              <a:rPr lang="en-US" sz="3200" b="1" dirty="0">
                <a:solidFill>
                  <a:srgbClr val="00B0F0"/>
                </a:solidFill>
              </a:rPr>
              <a:t>Probe Characterization </a:t>
            </a:r>
            <a:r>
              <a:rPr lang="en-US" sz="3200" b="1" dirty="0" smtClean="0">
                <a:solidFill>
                  <a:srgbClr val="00B0F0"/>
                </a:solidFill>
              </a:rPr>
              <a:t>Techniques</a:t>
            </a:r>
            <a:endParaRPr lang="en-US" b="1" dirty="0">
              <a:solidFill>
                <a:srgbClr val="00B0F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797826" y="990600"/>
          <a:ext cx="8610599" cy="4439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2999"/>
                <a:gridCol w="4021667"/>
                <a:gridCol w="34459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Acronym</a:t>
                      </a:r>
                      <a:endParaRPr 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Technique</a:t>
                      </a:r>
                      <a:endParaRPr 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Utility</a:t>
                      </a:r>
                      <a:endParaRPr 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SEM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Scanning electron microscopy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Raster imaging/topology morphology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TEM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Transmission electron microscopy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Imaging/particle size-shape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HRTEM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High-resolution transmission electron microscopy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Imaging structure chemical analysis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STEM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Scanning transmission electron microscopy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Biological samples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LEED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Low-energy electron diffraction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Surface/adsorbate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</a:rPr>
                        <a:t> bonding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EELS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Electron energy loss spectroscopy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Inelastic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</a:rPr>
                        <a:t> electron interactions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AES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Auger electron spectroscopy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Chemical surface analysis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EPMA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Electron probe microanalysis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Particle size/local chemical analysis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65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563562"/>
          </a:xfrm>
        </p:spPr>
        <p:txBody>
          <a:bodyPr/>
          <a:lstStyle/>
          <a:p>
            <a:r>
              <a:rPr lang="en-IN" sz="3200" b="1" dirty="0" smtClean="0">
                <a:solidFill>
                  <a:srgbClr val="00B0F0"/>
                </a:solidFill>
              </a:rPr>
              <a:t>Synthesis of nanomaterials </a:t>
            </a:r>
            <a:endParaRPr lang="en-US" sz="3200" b="1" dirty="0">
              <a:solidFill>
                <a:srgbClr val="00B0F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257800" y="372616"/>
            <a:ext cx="4533900" cy="5487584"/>
            <a:chOff x="5257800" y="372616"/>
            <a:chExt cx="4533900" cy="548758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57800" y="1135381"/>
              <a:ext cx="2333625" cy="36576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5638800" y="5029203"/>
              <a:ext cx="415290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latin typeface="QuaySansITCStd-Book"/>
                </a:rPr>
                <a:t>Figure: Two </a:t>
              </a:r>
              <a:r>
                <a:rPr lang="en-US" sz="1600" dirty="0">
                  <a:latin typeface="QuaySansITCStd-Book"/>
                </a:rPr>
                <a:t>techniques </a:t>
              </a:r>
              <a:r>
                <a:rPr lang="en-US" sz="1600" dirty="0" smtClean="0">
                  <a:latin typeface="QuaySansITCStd-Book"/>
                </a:rPr>
                <a:t>for making </a:t>
              </a:r>
              <a:r>
                <a:rPr lang="en-US" sz="1600" dirty="0">
                  <a:latin typeface="QuaySansITCStd-Book"/>
                </a:rPr>
                <a:t>nanoscale </a:t>
              </a:r>
              <a:r>
                <a:rPr lang="en-US" sz="1600" dirty="0" smtClean="0">
                  <a:latin typeface="QuaySansITCStd-Book"/>
                </a:rPr>
                <a:t>structures </a:t>
              </a:r>
              <a:r>
                <a:rPr lang="en-US" sz="1600" dirty="0">
                  <a:latin typeface="QuaySansITCStd-Book"/>
                </a:rPr>
                <a:t>The </a:t>
              </a:r>
              <a:r>
                <a:rPr lang="en-US" sz="1600" dirty="0" smtClean="0">
                  <a:latin typeface="QuaySansITCStd-Book"/>
                </a:rPr>
                <a:t>top-down and the bottom-up</a:t>
              </a:r>
              <a:endParaRPr lang="en-US" sz="1600" dirty="0"/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1820" y="372616"/>
              <a:ext cx="2021448" cy="4537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30" y="2743200"/>
            <a:ext cx="2143125" cy="33909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82287" y="1529973"/>
            <a:ext cx="230383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QuaySansITCStd-Book"/>
              </a:rPr>
              <a:t> </a:t>
            </a:r>
            <a:r>
              <a:rPr lang="en-US" sz="2800" dirty="0" smtClean="0">
                <a:latin typeface="QuaySansITCStd-Book"/>
              </a:rPr>
              <a:t>1. top-down </a:t>
            </a:r>
          </a:p>
          <a:p>
            <a:r>
              <a:rPr lang="en-US" sz="2800" dirty="0" smtClean="0">
                <a:latin typeface="QuaySansITCStd-Book"/>
              </a:rPr>
              <a:t> 2. bottom-up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5305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These seek to arrange smaller components into more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   complex </a:t>
            </a:r>
            <a:r>
              <a:rPr lang="en-IN" sz="2400" dirty="0"/>
              <a:t>assemblies</a:t>
            </a:r>
          </a:p>
          <a:p>
            <a:r>
              <a:rPr lang="en-IN" sz="2400" dirty="0"/>
              <a:t>Use chemical or physical forces operating at the nanoscale to assemble basic units into larger structures</a:t>
            </a:r>
          </a:p>
          <a:p>
            <a:r>
              <a:rPr lang="en-IN" sz="2400" dirty="0"/>
              <a:t> examples :</a:t>
            </a:r>
          </a:p>
          <a:p>
            <a:pPr marL="0" indent="0">
              <a:buNone/>
            </a:pPr>
            <a:r>
              <a:rPr lang="en-IN" sz="2400" dirty="0"/>
              <a:t>	1. </a:t>
            </a:r>
            <a:r>
              <a:rPr lang="en-IN" sz="2400" dirty="0" err="1"/>
              <a:t>Indiun</a:t>
            </a:r>
            <a:r>
              <a:rPr lang="en-IN" sz="2400" dirty="0"/>
              <a:t> gallium arsenide(</a:t>
            </a:r>
            <a:r>
              <a:rPr lang="en-IN" sz="2400" dirty="0" err="1"/>
              <a:t>InGaAs</a:t>
            </a:r>
            <a:r>
              <a:rPr lang="en-IN" sz="2400" dirty="0"/>
              <a:t>) quantum dots </a:t>
            </a:r>
            <a:r>
              <a:rPr lang="en-IN" sz="2400" dirty="0" smtClean="0"/>
              <a:t>can </a:t>
            </a:r>
            <a:r>
              <a:rPr lang="en-IN" sz="2400" dirty="0"/>
              <a:t>be </a:t>
            </a:r>
            <a:r>
              <a:rPr lang="en-IN" sz="2400" dirty="0" smtClean="0"/>
              <a:t> 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                formed </a:t>
            </a:r>
            <a:r>
              <a:rPr lang="en-IN" sz="2400" dirty="0"/>
              <a:t>by growing thin layers of </a:t>
            </a:r>
            <a:r>
              <a:rPr lang="en-IN" sz="2400" dirty="0" err="1"/>
              <a:t>InGaAs</a:t>
            </a:r>
            <a:r>
              <a:rPr lang="en-IN" sz="2400" dirty="0"/>
              <a:t> on GaAs</a:t>
            </a:r>
          </a:p>
          <a:p>
            <a:pPr marL="0" indent="0">
              <a:buNone/>
            </a:pPr>
            <a:r>
              <a:rPr lang="en-IN" sz="2400" dirty="0"/>
              <a:t>	2. Formation of carbon nanotubes</a:t>
            </a:r>
          </a:p>
          <a:p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 bwMode="auto">
          <a:xfrm>
            <a:off x="457200" y="338328"/>
            <a:ext cx="8229600" cy="34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IN" sz="3200" b="1" dirty="0" smtClean="0">
                <a:solidFill>
                  <a:srgbClr val="00B0F0"/>
                </a:solidFill>
              </a:rPr>
              <a:t>Bottom up approach</a:t>
            </a:r>
            <a:endParaRPr lang="en-IN" sz="3200" b="1" dirty="0">
              <a:solidFill>
                <a:srgbClr val="00B0F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38328"/>
            <a:ext cx="198120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658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915400" cy="3349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Different approach to synthesize Nanomaterials</a:t>
            </a:r>
            <a:endParaRPr lang="en-US" sz="3200" b="1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54" y="1295400"/>
            <a:ext cx="949569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00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b="1" dirty="0">
                <a:solidFill>
                  <a:srgbClr val="00B0F0"/>
                </a:solidFill>
              </a:rPr>
              <a:t>Mechanical grinding</a:t>
            </a:r>
            <a:endParaRPr lang="en-IN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9372600" cy="4525963"/>
          </a:xfrm>
        </p:spPr>
        <p:txBody>
          <a:bodyPr/>
          <a:lstStyle/>
          <a:p>
            <a:r>
              <a:rPr lang="en-US" sz="2800" dirty="0"/>
              <a:t>E</a:t>
            </a:r>
            <a:r>
              <a:rPr lang="en-US" sz="2800" dirty="0" smtClean="0"/>
              <a:t>xample </a:t>
            </a:r>
            <a:r>
              <a:rPr lang="en-US" sz="2800" dirty="0"/>
              <a:t>of ‘top down’ method of synthesis </a:t>
            </a:r>
            <a:r>
              <a:rPr lang="en-US" sz="2800" dirty="0" smtClean="0"/>
              <a:t>of nanomaterials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325" y="2667000"/>
            <a:ext cx="3648075" cy="17335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95300" y="1789837"/>
            <a:ext cx="51435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M</a:t>
            </a:r>
            <a:r>
              <a:rPr lang="en-US" sz="2400" dirty="0" smtClean="0"/>
              <a:t>aterial </a:t>
            </a:r>
            <a:r>
              <a:rPr lang="en-US" sz="2400" dirty="0"/>
              <a:t>is prepared not by cluster assembly but </a:t>
            </a:r>
            <a:r>
              <a:rPr lang="en-US" sz="2400" dirty="0" smtClean="0"/>
              <a:t>structural </a:t>
            </a:r>
            <a:r>
              <a:rPr lang="en-US" sz="2400" dirty="0"/>
              <a:t>decomposition of coarser-grained structures as the result of severe </a:t>
            </a:r>
            <a:r>
              <a:rPr lang="en-US" sz="2400" dirty="0" smtClean="0"/>
              <a:t>plastic deformation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Advantage: the </a:t>
            </a:r>
            <a:r>
              <a:rPr lang="en-US" sz="2400" dirty="0"/>
              <a:t>possibility for easily scaling up to tonnage quantities of material </a:t>
            </a:r>
            <a:r>
              <a:rPr lang="en-US" sz="2400" dirty="0" smtClean="0"/>
              <a:t>for various </a:t>
            </a:r>
            <a:r>
              <a:rPr lang="en-US" sz="2400" dirty="0"/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217155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95300" y="228600"/>
            <a:ext cx="8915400" cy="334962"/>
          </a:xfrm>
        </p:spPr>
        <p:txBody>
          <a:bodyPr/>
          <a:lstStyle/>
          <a:p>
            <a:r>
              <a:rPr lang="en-US" sz="3200" b="1" dirty="0">
                <a:solidFill>
                  <a:srgbClr val="00B0F0"/>
                </a:solidFill>
              </a:rPr>
              <a:t>Sol-gel </a:t>
            </a:r>
            <a:r>
              <a:rPr lang="en-US" sz="3200" b="1" dirty="0" smtClean="0">
                <a:solidFill>
                  <a:srgbClr val="00B0F0"/>
                </a:solidFill>
              </a:rPr>
              <a:t>Method of synthesizing nanoparticles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9448800" cy="4525963"/>
          </a:xfrm>
        </p:spPr>
        <p:txBody>
          <a:bodyPr/>
          <a:lstStyle/>
          <a:p>
            <a:pPr algn="just"/>
            <a:r>
              <a:rPr lang="en-US" sz="2400" dirty="0"/>
              <a:t>B</a:t>
            </a:r>
            <a:r>
              <a:rPr lang="en-US" sz="2400" dirty="0" smtClean="0"/>
              <a:t>ottom </a:t>
            </a:r>
            <a:r>
              <a:rPr lang="en-US" sz="2400" dirty="0"/>
              <a:t>up method: consisting of sol-gel method, </a:t>
            </a:r>
            <a:r>
              <a:rPr lang="en-US" sz="2400" dirty="0" smtClean="0"/>
              <a:t>precipitation </a:t>
            </a:r>
            <a:r>
              <a:rPr lang="en-US" sz="2400" dirty="0" err="1" smtClean="0"/>
              <a:t>etc</a:t>
            </a:r>
            <a:endParaRPr lang="en-US" sz="2400" dirty="0" smtClean="0"/>
          </a:p>
          <a:p>
            <a:pPr algn="just"/>
            <a:r>
              <a:rPr lang="en-US" sz="2400" b="1" dirty="0" smtClean="0"/>
              <a:t>Sol-gel process: </a:t>
            </a:r>
            <a:r>
              <a:rPr lang="en-US" sz="2400" dirty="0"/>
              <a:t>involves the evolution of inorganic networks through the </a:t>
            </a:r>
            <a:r>
              <a:rPr lang="en-US" sz="2400" dirty="0" smtClean="0"/>
              <a:t>formation of </a:t>
            </a:r>
            <a:r>
              <a:rPr lang="en-US" sz="2400" dirty="0"/>
              <a:t>a colloidal suspension (</a:t>
            </a:r>
            <a:r>
              <a:rPr lang="en-US" sz="2400" b="1" dirty="0"/>
              <a:t>sol</a:t>
            </a:r>
            <a:r>
              <a:rPr lang="en-US" sz="2400" dirty="0"/>
              <a:t>) and gelation of the sol to form a network in a </a:t>
            </a:r>
            <a:r>
              <a:rPr lang="en-US" sz="2400" dirty="0" smtClean="0"/>
              <a:t>continuous liquid </a:t>
            </a:r>
            <a:r>
              <a:rPr lang="en-US" sz="2400" dirty="0"/>
              <a:t>phase (</a:t>
            </a:r>
            <a:r>
              <a:rPr lang="en-US" sz="2400" b="1" dirty="0"/>
              <a:t>gel</a:t>
            </a:r>
            <a:r>
              <a:rPr lang="en-US" sz="2400" dirty="0" smtClean="0"/>
              <a:t>)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/>
              <a:t>Sol-gel processing refers to the hydrolysis and condensation of </a:t>
            </a:r>
            <a:r>
              <a:rPr lang="en-US" sz="2400" dirty="0" smtClean="0"/>
              <a:t>metal </a:t>
            </a:r>
            <a:r>
              <a:rPr lang="en-US" sz="2400" dirty="0" err="1" smtClean="0"/>
              <a:t>alkoxide</a:t>
            </a:r>
            <a:r>
              <a:rPr lang="en-US" sz="2400" dirty="0" smtClean="0"/>
              <a:t>-based precursors </a:t>
            </a:r>
            <a:r>
              <a:rPr lang="en-US" sz="2400" dirty="0"/>
              <a:t>such as </a:t>
            </a:r>
            <a:r>
              <a:rPr lang="en-US" sz="2400" dirty="0" smtClean="0"/>
              <a:t>Si(</a:t>
            </a:r>
            <a:r>
              <a:rPr lang="en-US" sz="2400" dirty="0" err="1" smtClean="0"/>
              <a:t>OEt</a:t>
            </a:r>
            <a:r>
              <a:rPr lang="en-US" sz="2400" dirty="0" smtClean="0"/>
              <a:t>)</a:t>
            </a:r>
            <a:r>
              <a:rPr lang="en-US" sz="2400" baseline="-25000" dirty="0" smtClean="0"/>
              <a:t>4</a:t>
            </a:r>
            <a:r>
              <a:rPr lang="en-US" sz="2400" dirty="0" smtClean="0"/>
              <a:t> </a:t>
            </a:r>
            <a:r>
              <a:rPr lang="en-US" sz="2400" dirty="0"/>
              <a:t>(tetraethyl </a:t>
            </a:r>
            <a:r>
              <a:rPr lang="en-US" sz="2400" dirty="0" err="1"/>
              <a:t>orthosilicate</a:t>
            </a:r>
            <a:r>
              <a:rPr lang="en-US" sz="2400" dirty="0"/>
              <a:t>, or TEOS)</a:t>
            </a:r>
          </a:p>
        </p:txBody>
      </p:sp>
      <p:sp>
        <p:nvSpPr>
          <p:cNvPr id="4" name="Rectangle 3"/>
          <p:cNvSpPr/>
          <p:nvPr/>
        </p:nvSpPr>
        <p:spPr>
          <a:xfrm>
            <a:off x="495300" y="4537869"/>
            <a:ext cx="5295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TimesNewRomanPSMT"/>
              </a:rPr>
              <a:t>MOR + H</a:t>
            </a:r>
            <a:r>
              <a:rPr lang="pt-BR" sz="1050" b="1" dirty="0">
                <a:latin typeface="TimesNewRomanPS-BoldMT"/>
              </a:rPr>
              <a:t>2</a:t>
            </a:r>
            <a:r>
              <a:rPr lang="pt-BR" dirty="0">
                <a:latin typeface="TimesNewRomanPSMT"/>
              </a:rPr>
              <a:t>O → MOH + ROH (hydrolysis)</a:t>
            </a:r>
          </a:p>
          <a:p>
            <a:r>
              <a:rPr lang="en-US" dirty="0">
                <a:latin typeface="TimesNewRomanPSMT"/>
              </a:rPr>
              <a:t>MOH + ROM → M-O-M + ROH (condensation)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150" y="4129306"/>
            <a:ext cx="4085814" cy="210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84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28600"/>
            <a:ext cx="8915400" cy="334962"/>
          </a:xfrm>
        </p:spPr>
        <p:txBody>
          <a:bodyPr/>
          <a:lstStyle/>
          <a:p>
            <a:r>
              <a:rPr lang="en-US" sz="3200" b="1" dirty="0">
                <a:solidFill>
                  <a:srgbClr val="00B0F0"/>
                </a:solidFill>
              </a:rPr>
              <a:t>Sol-gel </a:t>
            </a:r>
            <a:r>
              <a:rPr lang="en-US" sz="3200" b="1" dirty="0" smtClean="0">
                <a:solidFill>
                  <a:srgbClr val="00B0F0"/>
                </a:solidFill>
              </a:rPr>
              <a:t>Method of synthesizing nanoparticles</a:t>
            </a:r>
            <a:endParaRPr lang="en-US" sz="3200" b="1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2" y="990600"/>
            <a:ext cx="6172200" cy="39338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90600" y="5020176"/>
            <a:ext cx="792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NewRomanPSMT"/>
              </a:rPr>
              <a:t>Schematic representation of sol-gel process of synthesis of </a:t>
            </a:r>
            <a:r>
              <a:rPr lang="en-US" dirty="0" smtClean="0">
                <a:latin typeface="TimesNewRomanPSMT"/>
              </a:rPr>
              <a:t>nanomaterials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67400" y="1508105"/>
            <a:ext cx="3733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algn="just"/>
            <a:r>
              <a:rPr lang="en-US" dirty="0" smtClean="0"/>
              <a:t>1.Formation </a:t>
            </a:r>
            <a:r>
              <a:rPr lang="en-US" dirty="0"/>
              <a:t>of different stable </a:t>
            </a:r>
            <a:r>
              <a:rPr lang="en-US" dirty="0" smtClean="0"/>
              <a:t>       solutions </a:t>
            </a:r>
            <a:r>
              <a:rPr lang="en-US" dirty="0"/>
              <a:t>of the </a:t>
            </a:r>
            <a:r>
              <a:rPr lang="en-US" dirty="0" err="1" smtClean="0"/>
              <a:t>alkoxide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dirty="0" smtClean="0"/>
              <a:t>      solvated metal precursor</a:t>
            </a:r>
          </a:p>
          <a:p>
            <a:pPr marL="274320" indent="-274320" algn="just"/>
            <a:r>
              <a:rPr lang="en-US" dirty="0" smtClean="0"/>
              <a:t>2.</a:t>
            </a:r>
            <a:r>
              <a:rPr lang="en-US" dirty="0"/>
              <a:t> </a:t>
            </a:r>
            <a:r>
              <a:rPr lang="en-US" dirty="0" smtClean="0"/>
              <a:t>Formation </a:t>
            </a:r>
            <a:r>
              <a:rPr lang="en-US" dirty="0"/>
              <a:t>of an oxide- or alcohol- </a:t>
            </a:r>
            <a:r>
              <a:rPr lang="en-US" dirty="0" smtClean="0"/>
              <a:t>   </a:t>
            </a:r>
          </a:p>
          <a:p>
            <a:pPr marL="274320" indent="-274320" algn="just"/>
            <a:r>
              <a:rPr lang="en-US" dirty="0"/>
              <a:t> </a:t>
            </a:r>
            <a:r>
              <a:rPr lang="en-US" dirty="0" smtClean="0"/>
              <a:t>    bridged network</a:t>
            </a:r>
          </a:p>
          <a:p>
            <a:pPr marL="274320" indent="-274320" algn="just"/>
            <a:r>
              <a:rPr lang="en-US" dirty="0" smtClean="0"/>
              <a:t>3.</a:t>
            </a:r>
            <a:r>
              <a:rPr lang="en-US" dirty="0"/>
              <a:t> Aging of the gel (</a:t>
            </a:r>
            <a:r>
              <a:rPr lang="en-US" dirty="0" err="1"/>
              <a:t>Syneresis</a:t>
            </a:r>
            <a:r>
              <a:rPr lang="en-US" dirty="0" smtClean="0"/>
              <a:t>)</a:t>
            </a:r>
          </a:p>
          <a:p>
            <a:pPr marL="274320" indent="-274320" algn="just"/>
            <a:r>
              <a:rPr lang="en-US" dirty="0" smtClean="0"/>
              <a:t>4.</a:t>
            </a:r>
            <a:r>
              <a:rPr lang="en-US" dirty="0"/>
              <a:t> Drying of the </a:t>
            </a:r>
            <a:r>
              <a:rPr lang="en-US" dirty="0" smtClean="0"/>
              <a:t>gel</a:t>
            </a:r>
          </a:p>
          <a:p>
            <a:pPr marL="274320" indent="-274320" algn="just"/>
            <a:r>
              <a:rPr lang="en-US" dirty="0" smtClean="0"/>
              <a:t>5.</a:t>
            </a:r>
            <a:r>
              <a:rPr lang="en-US" dirty="0"/>
              <a:t> </a:t>
            </a:r>
            <a:r>
              <a:rPr lang="en-US" dirty="0" smtClean="0"/>
              <a:t>Dehydration</a:t>
            </a:r>
          </a:p>
          <a:p>
            <a:pPr marL="274320" indent="-274320" algn="just"/>
            <a:r>
              <a:rPr lang="en-US" dirty="0" smtClean="0"/>
              <a:t>6.</a:t>
            </a:r>
            <a:r>
              <a:rPr lang="en-US" dirty="0"/>
              <a:t> Densification and decomposition of </a:t>
            </a:r>
            <a:r>
              <a:rPr lang="en-US" dirty="0" smtClean="0"/>
              <a:t> </a:t>
            </a:r>
          </a:p>
          <a:p>
            <a:pPr marL="274320" indent="-274320" algn="just"/>
            <a:r>
              <a:rPr lang="en-US" dirty="0"/>
              <a:t> </a:t>
            </a:r>
            <a:r>
              <a:rPr lang="en-US" dirty="0" smtClean="0"/>
              <a:t>    the </a:t>
            </a:r>
            <a:r>
              <a:rPr lang="en-US" dirty="0"/>
              <a:t>gels at high temperature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990600" y="5715000"/>
            <a:ext cx="84201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/>
              <a:t>Possible to synthesize nanoparticles, nanorods, nanotubes </a:t>
            </a:r>
            <a:r>
              <a:rPr lang="en-IN" sz="2800" dirty="0" err="1" smtClean="0"/>
              <a:t>etc</a:t>
            </a:r>
            <a:r>
              <a:rPr lang="en-IN" sz="2800" dirty="0" smtClean="0"/>
              <a:t> from this method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5553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52400"/>
            <a:ext cx="8915400" cy="2587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Advantages of Sol-gel </a:t>
            </a:r>
            <a:r>
              <a:rPr lang="en-US" sz="3200" b="1" dirty="0">
                <a:solidFill>
                  <a:srgbClr val="00B0F0"/>
                </a:solidFill>
              </a:rPr>
              <a:t>technology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066800"/>
            <a:ext cx="9105900" cy="5105400"/>
          </a:xfrm>
        </p:spPr>
        <p:txBody>
          <a:bodyPr/>
          <a:lstStyle/>
          <a:p>
            <a:pPr algn="just"/>
            <a:r>
              <a:rPr lang="en-US" sz="2400" dirty="0" smtClean="0"/>
              <a:t>Excellent stoichiometry control </a:t>
            </a:r>
            <a:r>
              <a:rPr lang="en-US" sz="2400" dirty="0"/>
              <a:t>of precursor solutions, </a:t>
            </a:r>
            <a:endParaRPr lang="en-US" sz="2400" dirty="0" smtClean="0"/>
          </a:p>
          <a:p>
            <a:pPr algn="just"/>
            <a:r>
              <a:rPr lang="en-US" sz="2400" dirty="0"/>
              <a:t>E</a:t>
            </a:r>
            <a:r>
              <a:rPr lang="en-US" sz="2400" dirty="0" smtClean="0"/>
              <a:t>ase </a:t>
            </a:r>
            <a:r>
              <a:rPr lang="en-US" sz="2400" dirty="0"/>
              <a:t>of compositional modifications, customizable</a:t>
            </a:r>
          </a:p>
          <a:p>
            <a:pPr algn="just"/>
            <a:r>
              <a:rPr lang="en-US" sz="2400" dirty="0" smtClean="0"/>
              <a:t>microstructure </a:t>
            </a:r>
          </a:p>
          <a:p>
            <a:pPr algn="just"/>
            <a:r>
              <a:rPr lang="en-US" sz="2400" dirty="0" smtClean="0"/>
              <a:t>Ease </a:t>
            </a:r>
            <a:r>
              <a:rPr lang="en-US" sz="2400" dirty="0"/>
              <a:t>of introducing various functional groups or encapsulating </a:t>
            </a:r>
            <a:r>
              <a:rPr lang="en-US" sz="2400" dirty="0" smtClean="0"/>
              <a:t>sensing elements</a:t>
            </a:r>
            <a:r>
              <a:rPr lang="en-US" sz="2400" dirty="0"/>
              <a:t>, relatively low annealing temperatures, the possibility of coating deposition </a:t>
            </a:r>
            <a:r>
              <a:rPr lang="en-US" sz="2400" dirty="0" smtClean="0"/>
              <a:t>on large-area substrates</a:t>
            </a:r>
          </a:p>
          <a:p>
            <a:pPr algn="just"/>
            <a:r>
              <a:rPr lang="en-US" sz="2400" dirty="0" smtClean="0"/>
              <a:t>Simple </a:t>
            </a:r>
            <a:r>
              <a:rPr lang="en-US" sz="2400" dirty="0"/>
              <a:t>and inexpensive equipment</a:t>
            </a:r>
          </a:p>
        </p:txBody>
      </p:sp>
    </p:spTree>
    <p:extLst>
      <p:ext uri="{BB962C8B-B14F-4D97-AF65-F5344CB8AC3E}">
        <p14:creationId xmlns:p14="http://schemas.microsoft.com/office/powerpoint/2010/main" val="366907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129506" y="219869"/>
            <a:ext cx="8243887" cy="283771"/>
          </a:xfrm>
        </p:spPr>
        <p:txBody>
          <a:bodyPr/>
          <a:lstStyle/>
          <a:p>
            <a:r>
              <a:rPr lang="en-US" altLang="zh-TW" sz="3200" b="1" dirty="0">
                <a:solidFill>
                  <a:srgbClr val="00B0F0"/>
                </a:solidFill>
              </a:rPr>
              <a:t>Examples of Sol-Gel powders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5288" y="931471"/>
            <a:ext cx="8229600" cy="5688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 smtClean="0"/>
              <a:t>Sol-gel Barium </a:t>
            </a:r>
            <a:r>
              <a:rPr lang="en-US" altLang="zh-TW" sz="2400" dirty="0" err="1" smtClean="0"/>
              <a:t>Titanate</a:t>
            </a:r>
            <a:endParaRPr lang="en-US" altLang="zh-TW" sz="2400" dirty="0" smtClean="0"/>
          </a:p>
          <a:p>
            <a:pPr>
              <a:buFontTx/>
              <a:buNone/>
            </a:pPr>
            <a:endParaRPr lang="en-US" altLang="zh-TW" sz="2400" baseline="-250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371600" y="1622034"/>
            <a:ext cx="3943350" cy="628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</a:rPr>
              <a:t>Titanium tetra-</a:t>
            </a:r>
            <a:r>
              <a:rPr lang="en-US" altLang="zh-TW" sz="2400" dirty="0" err="1">
                <a:latin typeface="Times New Roman" panose="02020603050405020304" pitchFamily="18" charset="0"/>
              </a:rPr>
              <a:t>isopropoxide</a:t>
            </a:r>
            <a:endParaRPr lang="en-US" altLang="zh-TW" sz="2400" dirty="0">
              <a:latin typeface="Times New Roman" panose="02020603050405020304" pitchFamily="18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665788" y="1677597"/>
            <a:ext cx="160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anose="02020603050405020304" pitchFamily="18" charset="0"/>
              </a:rPr>
              <a:t>Ti(OC</a:t>
            </a:r>
            <a:r>
              <a:rPr lang="en-US" altLang="zh-TW" sz="2400" baseline="-25000">
                <a:latin typeface="Times New Roman" panose="02020603050405020304" pitchFamily="18" charset="0"/>
              </a:rPr>
              <a:t>3</a:t>
            </a:r>
            <a:r>
              <a:rPr lang="en-US" altLang="zh-TW" sz="2400">
                <a:latin typeface="Times New Roman" panose="02020603050405020304" pitchFamily="18" charset="0"/>
              </a:rPr>
              <a:t>H</a:t>
            </a:r>
            <a:r>
              <a:rPr lang="en-US" altLang="zh-TW" sz="2400" baseline="-25000">
                <a:latin typeface="Times New Roman" panose="02020603050405020304" pitchFamily="18" charset="0"/>
              </a:rPr>
              <a:t>7</a:t>
            </a:r>
            <a:r>
              <a:rPr lang="en-US" altLang="zh-TW" sz="2400">
                <a:latin typeface="Times New Roman" panose="02020603050405020304" pitchFamily="18" charset="0"/>
              </a:rPr>
              <a:t>)</a:t>
            </a:r>
            <a:r>
              <a:rPr lang="en-US" altLang="zh-TW" sz="2400" baseline="-250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890713" y="2658672"/>
            <a:ext cx="2817812" cy="519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>
                <a:latin typeface="Times New Roman" panose="02020603050405020304" pitchFamily="18" charset="0"/>
              </a:rPr>
              <a:t>Acetic Acid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92275" y="3573072"/>
            <a:ext cx="3522663" cy="544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>
                <a:latin typeface="Times New Roman" panose="02020603050405020304" pitchFamily="18" charset="0"/>
              </a:rPr>
              <a:t>Titanium precursor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384300" y="4476359"/>
            <a:ext cx="4337050" cy="555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>
                <a:latin typeface="Times New Roman" panose="02020603050405020304" pitchFamily="18" charset="0"/>
              </a:rPr>
              <a:t>Barium acetate (aqueous solution)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2335213" y="5378059"/>
            <a:ext cx="1951037" cy="395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>
                <a:latin typeface="Times New Roman" panose="02020603050405020304" pitchFamily="18" charset="0"/>
              </a:rPr>
              <a:t>Gelation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4578350" y="5322497"/>
            <a:ext cx="3284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anose="02020603050405020304" pitchFamily="18" charset="0"/>
              </a:rPr>
              <a:t>Chemical Polymerization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1730375" y="6019409"/>
            <a:ext cx="3486150" cy="469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>
                <a:latin typeface="Times New Roman" panose="02020603050405020304" pitchFamily="18" charset="0"/>
              </a:rPr>
              <a:t>Drying and Calcination</a:t>
            </a: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3151188" y="2276084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3151188" y="3177784"/>
            <a:ext cx="0" cy="395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3163888" y="4104884"/>
            <a:ext cx="0" cy="3333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3138488" y="5044684"/>
            <a:ext cx="0" cy="2952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3151188" y="5773347"/>
            <a:ext cx="0" cy="2349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5251450" y="6279759"/>
            <a:ext cx="493713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5962650" y="6001947"/>
            <a:ext cx="2224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anose="02020603050405020304" pitchFamily="18" charset="0"/>
              </a:rPr>
              <a:t>BaTiO</a:t>
            </a:r>
            <a:r>
              <a:rPr lang="en-US" altLang="zh-TW" sz="2400" baseline="-25000">
                <a:latin typeface="Times New Roman" panose="02020603050405020304" pitchFamily="18" charset="0"/>
              </a:rPr>
              <a:t>3</a:t>
            </a:r>
            <a:r>
              <a:rPr lang="en-US" altLang="zh-TW" sz="2400">
                <a:latin typeface="Times New Roman" panose="02020603050405020304" pitchFamily="18" charset="0"/>
              </a:rPr>
              <a:t> powders</a:t>
            </a:r>
            <a:endParaRPr lang="en-US" altLang="zh-TW" sz="2400" baseline="-250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02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411162"/>
          </a:xfrm>
        </p:spPr>
        <p:txBody>
          <a:bodyPr/>
          <a:lstStyle/>
          <a:p>
            <a:pPr>
              <a:defRPr/>
            </a:pPr>
            <a:r>
              <a:rPr lang="tr-TR" sz="3200" b="1" dirty="0" err="1" smtClean="0">
                <a:solidFill>
                  <a:srgbClr val="00B0F0"/>
                </a:solidFill>
              </a:rPr>
              <a:t>Graphene</a:t>
            </a:r>
            <a:endParaRPr lang="tr-TR" sz="3200" b="1" dirty="0">
              <a:solidFill>
                <a:srgbClr val="00B0F0"/>
              </a:solidFill>
            </a:endParaRPr>
          </a:p>
        </p:txBody>
      </p:sp>
      <p:sp>
        <p:nvSpPr>
          <p:cNvPr id="3075" name="2 İçerik Yer Tutucusu"/>
          <p:cNvSpPr>
            <a:spLocks noGrp="1"/>
          </p:cNvSpPr>
          <p:nvPr>
            <p:ph idx="1"/>
          </p:nvPr>
        </p:nvSpPr>
        <p:spPr>
          <a:xfrm>
            <a:off x="495300" y="1143000"/>
            <a:ext cx="8915400" cy="4525963"/>
          </a:xfrm>
        </p:spPr>
        <p:txBody>
          <a:bodyPr/>
          <a:lstStyle/>
          <a:p>
            <a:pPr algn="just"/>
            <a:r>
              <a:rPr lang="en-US" altLang="en-US" sz="2400" dirty="0" smtClean="0"/>
              <a:t>Graphene is defined as a one atom thin sheet of carbon atoms arranged in a Hexagonal format or a flat monolayer of carbon atoms that are tightly packed into a 2D honeycomb lattice</a:t>
            </a:r>
            <a:endParaRPr lang="tr-TR" altLang="en-US" sz="2400" dirty="0" smtClean="0"/>
          </a:p>
        </p:txBody>
      </p:sp>
      <p:pic>
        <p:nvPicPr>
          <p:cNvPr id="3076" name="Picture 2" descr="http://www.mechanicalengineeringblog.com/wp-content/uploads/2011/04/01graphenehexagonallayergraphenelatticeparametersgraphenegrowt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931" y="2667000"/>
            <a:ext cx="3674269" cy="3143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8" descr="http://iopscience.iop.org/0022-3727/44/20/205401/media/d377366movieB1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778" y="2667000"/>
            <a:ext cx="4114800" cy="345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522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915400" cy="3349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Gas phase synthesis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991600" cy="6019800"/>
          </a:xfrm>
        </p:spPr>
        <p:txBody>
          <a:bodyPr/>
          <a:lstStyle/>
          <a:p>
            <a:pPr lvl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/>
              <a:t>Methods using liquid or vapor precursors</a:t>
            </a:r>
          </a:p>
          <a:p>
            <a:pPr lvl="2">
              <a:lnSpc>
                <a:spcPct val="80000"/>
              </a:lnSpc>
            </a:pPr>
            <a:r>
              <a:rPr lang="en-US" altLang="en-US" b="1" dirty="0"/>
              <a:t>Chemical Vapor </a:t>
            </a:r>
            <a:r>
              <a:rPr lang="en-US" altLang="en-US" b="1" dirty="0" smtClean="0"/>
              <a:t>Deposition</a:t>
            </a:r>
            <a:endParaRPr lang="en-US" altLang="en-US" b="1" dirty="0"/>
          </a:p>
          <a:p>
            <a:pPr lvl="2">
              <a:lnSpc>
                <a:spcPct val="80000"/>
              </a:lnSpc>
            </a:pPr>
            <a:r>
              <a:rPr lang="en-US" altLang="en-US" dirty="0"/>
              <a:t>Spray Pyrolysis</a:t>
            </a:r>
          </a:p>
          <a:p>
            <a:pPr lvl="2">
              <a:lnSpc>
                <a:spcPct val="80000"/>
              </a:lnSpc>
            </a:pPr>
            <a:r>
              <a:rPr lang="en-US" altLang="en-US" dirty="0"/>
              <a:t>Laser Pyrolysis/ Photochemical Synthesis</a:t>
            </a:r>
          </a:p>
          <a:p>
            <a:pPr lvl="2">
              <a:lnSpc>
                <a:spcPct val="80000"/>
              </a:lnSpc>
            </a:pPr>
            <a:r>
              <a:rPr lang="en-US" altLang="en-US" dirty="0"/>
              <a:t>Thermal Plasma Synthesis</a:t>
            </a:r>
          </a:p>
          <a:p>
            <a:pPr lvl="2">
              <a:lnSpc>
                <a:spcPct val="80000"/>
              </a:lnSpc>
            </a:pPr>
            <a:r>
              <a:rPr lang="en-US" altLang="en-US" dirty="0"/>
              <a:t>Flame Synthesis</a:t>
            </a:r>
          </a:p>
          <a:p>
            <a:pPr lvl="2">
              <a:lnSpc>
                <a:spcPct val="80000"/>
              </a:lnSpc>
            </a:pPr>
            <a:r>
              <a:rPr lang="en-US" altLang="en-US" dirty="0" smtClean="0"/>
              <a:t>Plasma Synthesis</a:t>
            </a:r>
            <a:endParaRPr lang="en-US" altLang="en-US" dirty="0"/>
          </a:p>
          <a:p>
            <a:pPr lvl="2">
              <a:lnSpc>
                <a:spcPct val="80000"/>
              </a:lnSpc>
            </a:pPr>
            <a:r>
              <a:rPr lang="en-US" altLang="en-US" dirty="0"/>
              <a:t>Low-Temperature Reactive Synthesis</a:t>
            </a:r>
          </a:p>
          <a:p>
            <a:pPr lvl="1">
              <a:lnSpc>
                <a:spcPct val="80000"/>
              </a:lnSpc>
            </a:pPr>
            <a:endParaRPr lang="en-US" altLang="en-US" sz="2400" dirty="0" smtClean="0">
              <a:latin typeface="+mj-lt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+mj-lt"/>
              </a:rPr>
              <a:t>Methods </a:t>
            </a:r>
            <a:r>
              <a:rPr lang="en-US" altLang="en-US" sz="2400" dirty="0">
                <a:latin typeface="+mj-lt"/>
              </a:rPr>
              <a:t>using solid precursors</a:t>
            </a:r>
          </a:p>
          <a:p>
            <a:pPr lvl="2">
              <a:lnSpc>
                <a:spcPct val="80000"/>
              </a:lnSpc>
            </a:pPr>
            <a:r>
              <a:rPr lang="en-US" altLang="en-US" dirty="0">
                <a:latin typeface="+mj-lt"/>
              </a:rPr>
              <a:t>Inert Gas Condensation</a:t>
            </a:r>
          </a:p>
          <a:p>
            <a:pPr lvl="2">
              <a:lnSpc>
                <a:spcPct val="80000"/>
              </a:lnSpc>
            </a:pPr>
            <a:r>
              <a:rPr lang="en-US" altLang="en-US" dirty="0">
                <a:latin typeface="+mj-lt"/>
              </a:rPr>
              <a:t>Pulsed Laser Ablation</a:t>
            </a:r>
          </a:p>
          <a:p>
            <a:pPr lvl="2">
              <a:lnSpc>
                <a:spcPct val="80000"/>
              </a:lnSpc>
            </a:pPr>
            <a:r>
              <a:rPr lang="en-US" altLang="en-US" dirty="0">
                <a:latin typeface="+mj-lt"/>
              </a:rPr>
              <a:t>Spark Discharge Generation</a:t>
            </a:r>
          </a:p>
          <a:p>
            <a:pPr lvl="2">
              <a:lnSpc>
                <a:spcPct val="80000"/>
              </a:lnSpc>
            </a:pPr>
            <a:r>
              <a:rPr lang="en-US" altLang="en-US" dirty="0">
                <a:latin typeface="+mj-lt"/>
              </a:rPr>
              <a:t>Ion Sputtering</a:t>
            </a:r>
          </a:p>
          <a:p>
            <a:pPr lvl="2">
              <a:lnSpc>
                <a:spcPct val="80000"/>
              </a:lnSpc>
              <a:buNone/>
            </a:pPr>
            <a:endParaRPr lang="en-US" altLang="en-US" sz="2800" dirty="0">
              <a:latin typeface="+mj-lt"/>
            </a:endParaRPr>
          </a:p>
          <a:p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1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89" y="152400"/>
            <a:ext cx="8915400" cy="411162"/>
          </a:xfrm>
        </p:spPr>
        <p:txBody>
          <a:bodyPr/>
          <a:lstStyle/>
          <a:p>
            <a:r>
              <a:rPr lang="en-US" sz="3200" b="1" dirty="0">
                <a:solidFill>
                  <a:srgbClr val="00B0F0"/>
                </a:solidFill>
              </a:rPr>
              <a:t>Vapour-phase synthesis of </a:t>
            </a:r>
            <a:r>
              <a:rPr lang="en-US" sz="3200" b="1" dirty="0" smtClean="0">
                <a:solidFill>
                  <a:srgbClr val="00B0F0"/>
                </a:solidFill>
              </a:rPr>
              <a:t>nanoparticles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8" y="762000"/>
            <a:ext cx="9296401" cy="4525963"/>
          </a:xfrm>
        </p:spPr>
        <p:txBody>
          <a:bodyPr/>
          <a:lstStyle/>
          <a:p>
            <a:pPr algn="just"/>
            <a:r>
              <a:rPr lang="en-US" sz="2400" dirty="0"/>
              <a:t>Chemical Vapor Deposition (CVD) </a:t>
            </a:r>
            <a:r>
              <a:rPr lang="en-US" sz="2400" dirty="0" smtClean="0"/>
              <a:t>method:</a:t>
            </a:r>
            <a:r>
              <a:rPr lang="en-US" sz="2400" dirty="0"/>
              <a:t> </a:t>
            </a:r>
            <a:r>
              <a:rPr lang="en-US" sz="2400" dirty="0" smtClean="0"/>
              <a:t>vapor </a:t>
            </a:r>
            <a:r>
              <a:rPr lang="en-US" sz="2400" dirty="0"/>
              <a:t>is formed in a reaction chamber by </a:t>
            </a:r>
            <a:r>
              <a:rPr lang="en-US" sz="2400" dirty="0" smtClean="0"/>
              <a:t>pyrolysis, reduction</a:t>
            </a:r>
            <a:r>
              <a:rPr lang="en-US" sz="2400" dirty="0"/>
              <a:t>, oxidation or </a:t>
            </a:r>
            <a:r>
              <a:rPr lang="en-US" sz="2400" dirty="0" smtClean="0"/>
              <a:t>nitration, </a:t>
            </a:r>
            <a:r>
              <a:rPr lang="en-US" sz="2400" dirty="0"/>
              <a:t>and then deposited on the </a:t>
            </a:r>
            <a:r>
              <a:rPr lang="en-US" sz="2400" dirty="0" smtClean="0"/>
              <a:t>surface</a:t>
            </a:r>
          </a:p>
          <a:p>
            <a:pPr algn="just"/>
            <a:r>
              <a:rPr lang="en-US" sz="2400" dirty="0" smtClean="0"/>
              <a:t>Areas </a:t>
            </a:r>
            <a:r>
              <a:rPr lang="en-US" sz="2400" dirty="0"/>
              <a:t>of </a:t>
            </a:r>
            <a:r>
              <a:rPr lang="en-US" sz="2400" dirty="0" smtClean="0"/>
              <a:t>growth are </a:t>
            </a:r>
            <a:r>
              <a:rPr lang="en-US" sz="2400" dirty="0"/>
              <a:t>controlled by patterning processes like photolithography or </a:t>
            </a:r>
            <a:r>
              <a:rPr lang="en-US" sz="2400" dirty="0" err="1"/>
              <a:t>photomasking</a:t>
            </a:r>
            <a:r>
              <a:rPr lang="en-US" sz="2400" dirty="0"/>
              <a:t> (</a:t>
            </a:r>
            <a:r>
              <a:rPr lang="en-US" sz="2400" dirty="0" smtClean="0"/>
              <a:t>deposition patterns </a:t>
            </a:r>
            <a:r>
              <a:rPr lang="en-US" sz="2400" dirty="0"/>
              <a:t>are etched on to the surface layers of the wafers</a:t>
            </a:r>
            <a:r>
              <a:rPr lang="en-US" sz="2400" dirty="0" smtClean="0"/>
              <a:t>)</a:t>
            </a:r>
          </a:p>
          <a:p>
            <a:pPr algn="just"/>
            <a:r>
              <a:rPr lang="en-US" sz="2400" dirty="0" smtClean="0">
                <a:solidFill>
                  <a:srgbClr val="000000"/>
                </a:solidFill>
              </a:rPr>
              <a:t>Production </a:t>
            </a:r>
            <a:r>
              <a:rPr lang="en-US" sz="2400" dirty="0">
                <a:solidFill>
                  <a:srgbClr val="000000"/>
                </a:solidFill>
              </a:rPr>
              <a:t>of thin films </a:t>
            </a:r>
            <a:endParaRPr lang="en-US" sz="2400" dirty="0"/>
          </a:p>
          <a:p>
            <a:endParaRPr lang="en-US" sz="2800" dirty="0"/>
          </a:p>
        </p:txBody>
      </p:sp>
      <p:grpSp>
        <p:nvGrpSpPr>
          <p:cNvPr id="8" name="Group 7"/>
          <p:cNvGrpSpPr/>
          <p:nvPr/>
        </p:nvGrpSpPr>
        <p:grpSpPr>
          <a:xfrm>
            <a:off x="685800" y="4435391"/>
            <a:ext cx="4158914" cy="1692274"/>
            <a:chOff x="685800" y="4435391"/>
            <a:chExt cx="4158914" cy="169227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5800" y="4435391"/>
              <a:ext cx="2968650" cy="1692274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896745" y="5338482"/>
              <a:ext cx="194796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carbon nanotubes</a:t>
              </a:r>
              <a:endParaRPr lang="en-US" dirty="0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8274" y="3581400"/>
            <a:ext cx="427672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41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89" y="152400"/>
            <a:ext cx="8915400" cy="334962"/>
          </a:xfrm>
        </p:spPr>
        <p:txBody>
          <a:bodyPr/>
          <a:lstStyle/>
          <a:p>
            <a:r>
              <a:rPr lang="en-US" sz="3200" b="1" dirty="0">
                <a:solidFill>
                  <a:srgbClr val="00B0F0"/>
                </a:solidFill>
              </a:rPr>
              <a:t>Chemical Vapor Deposition (CVD)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914400"/>
            <a:ext cx="8915400" cy="4525963"/>
          </a:xfrm>
        </p:spPr>
        <p:txBody>
          <a:bodyPr/>
          <a:lstStyle/>
          <a:p>
            <a:pPr algn="just"/>
            <a:r>
              <a:rPr lang="en-US" sz="2400" dirty="0"/>
              <a:t>C</a:t>
            </a:r>
            <a:r>
              <a:rPr lang="en-US" sz="2400" dirty="0" smtClean="0"/>
              <a:t>hemical </a:t>
            </a:r>
            <a:r>
              <a:rPr lang="en-US" sz="2400" dirty="0"/>
              <a:t>decomposition of the feed </a:t>
            </a:r>
            <a:r>
              <a:rPr lang="en-US" sz="2400" dirty="0" smtClean="0"/>
              <a:t>molecules proceeds </a:t>
            </a:r>
            <a:r>
              <a:rPr lang="en-US" sz="2400" dirty="0"/>
              <a:t>upstream of a substrate surface on which the desired product will be </a:t>
            </a:r>
            <a:r>
              <a:rPr lang="en-US" sz="2400" dirty="0" smtClean="0"/>
              <a:t>grown</a:t>
            </a:r>
            <a:endParaRPr lang="en-US" sz="2400" dirty="0"/>
          </a:p>
          <a:p>
            <a:pPr algn="just"/>
            <a:r>
              <a:rPr lang="en-US" sz="2400" dirty="0"/>
              <a:t>D</a:t>
            </a:r>
            <a:r>
              <a:rPr lang="en-US" sz="2400" dirty="0" smtClean="0"/>
              <a:t>ecomposition </a:t>
            </a:r>
            <a:r>
              <a:rPr lang="en-US" sz="2400" dirty="0"/>
              <a:t>of the gaseous reactants is activated by high temperatures, lasers, </a:t>
            </a:r>
            <a:r>
              <a:rPr lang="en-US" sz="2400" dirty="0" smtClean="0"/>
              <a:t>or plasma</a:t>
            </a:r>
          </a:p>
          <a:p>
            <a:r>
              <a:rPr lang="en-US" sz="2400" dirty="0" smtClean="0"/>
              <a:t>Ex: Group </a:t>
            </a:r>
            <a:r>
              <a:rPr lang="en-US" sz="2400" dirty="0"/>
              <a:t>13/15 (III/V) semiconductors</a:t>
            </a:r>
            <a:endParaRPr lang="en-US" sz="24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3177381"/>
            <a:ext cx="8492490" cy="8800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3968923"/>
            <a:ext cx="2371725" cy="253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83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6200"/>
            <a:ext cx="9334500" cy="4111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Advantages of CVD </a:t>
            </a:r>
            <a:r>
              <a:rPr lang="en-US" sz="3200" b="1" dirty="0">
                <a:solidFill>
                  <a:srgbClr val="00B0F0"/>
                </a:solidFill>
              </a:rPr>
              <a:t>synthesis of </a:t>
            </a:r>
            <a:r>
              <a:rPr lang="en-US" sz="3200" b="1" dirty="0" smtClean="0">
                <a:solidFill>
                  <a:srgbClr val="00B0F0"/>
                </a:solidFill>
              </a:rPr>
              <a:t>nanoparticles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915400" cy="4525963"/>
          </a:xfrm>
        </p:spPr>
        <p:txBody>
          <a:bodyPr/>
          <a:lstStyle/>
          <a:p>
            <a:pPr algn="just"/>
            <a:r>
              <a:rPr lang="en-US" sz="2400" dirty="0" smtClean="0"/>
              <a:t>CVD </a:t>
            </a:r>
            <a:r>
              <a:rPr lang="en-US" sz="2400" dirty="0"/>
              <a:t>is used to grow a thin layer of advanced materials on the surface of a substrate </a:t>
            </a:r>
            <a:endParaRPr lang="en-US" sz="2400" dirty="0" smtClean="0"/>
          </a:p>
          <a:p>
            <a:pPr algn="just"/>
            <a:r>
              <a:rPr lang="en-US" sz="2400" dirty="0"/>
              <a:t>MOCVD </a:t>
            </a:r>
            <a:r>
              <a:rPr lang="en-US" sz="2400" dirty="0" smtClean="0"/>
              <a:t>(metal/organic CVD)and </a:t>
            </a:r>
            <a:r>
              <a:rPr lang="en-US" sz="2400" dirty="0"/>
              <a:t>MBE </a:t>
            </a:r>
            <a:r>
              <a:rPr lang="en-US" sz="2400" dirty="0" smtClean="0"/>
              <a:t>(molecular beam epitaxy) have </a:t>
            </a:r>
            <a:r>
              <a:rPr lang="en-US" sz="2400" dirty="0"/>
              <a:t>been </a:t>
            </a:r>
            <a:r>
              <a:rPr lang="en-US" sz="2400" dirty="0" smtClean="0"/>
              <a:t>combined to </a:t>
            </a:r>
            <a:r>
              <a:rPr lang="en-US" sz="2400" dirty="0"/>
              <a:t>allow for </a:t>
            </a:r>
            <a:r>
              <a:rPr lang="en-US" sz="2400" i="1" dirty="0"/>
              <a:t>in situ </a:t>
            </a:r>
            <a:r>
              <a:rPr lang="en-US" sz="2400" dirty="0"/>
              <a:t>monitoring of </a:t>
            </a:r>
            <a:r>
              <a:rPr lang="en-US" sz="2400" dirty="0" smtClean="0"/>
              <a:t>growth which is </a:t>
            </a:r>
            <a:r>
              <a:rPr lang="en-US" sz="2400" dirty="0"/>
              <a:t>called </a:t>
            </a:r>
            <a:r>
              <a:rPr lang="en-US" sz="2400" b="1" dirty="0"/>
              <a:t>chemical </a:t>
            </a:r>
            <a:r>
              <a:rPr lang="en-US" sz="2400" b="1" dirty="0" smtClean="0"/>
              <a:t>beam epitaxy </a:t>
            </a:r>
            <a:r>
              <a:rPr lang="en-US" sz="2400" dirty="0"/>
              <a:t>(CBE</a:t>
            </a:r>
            <a:r>
              <a:rPr lang="en-US" sz="2400" dirty="0" smtClean="0"/>
              <a:t>)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Applications</a:t>
            </a:r>
            <a:r>
              <a:rPr lang="en-US" sz="2400" dirty="0"/>
              <a:t>: </a:t>
            </a:r>
            <a:r>
              <a:rPr lang="en-US" sz="2400" dirty="0" smtClean="0"/>
              <a:t> </a:t>
            </a:r>
            <a:r>
              <a:rPr lang="en-US" sz="2400" dirty="0"/>
              <a:t>integrated circuits, optoelectronic devices and </a:t>
            </a:r>
            <a:r>
              <a:rPr lang="en-US" sz="2400" dirty="0" smtClean="0"/>
              <a:t>sensors, catalysts, </a:t>
            </a:r>
            <a:r>
              <a:rPr lang="en-US" sz="2400" dirty="0" err="1" smtClean="0"/>
              <a:t>micromachines</a:t>
            </a:r>
            <a:r>
              <a:rPr lang="en-US" sz="2400" dirty="0"/>
              <a:t>, and fine metal and ceramic powders protective coatings</a:t>
            </a:r>
          </a:p>
        </p:txBody>
      </p:sp>
    </p:spTree>
    <p:extLst>
      <p:ext uri="{BB962C8B-B14F-4D97-AF65-F5344CB8AC3E}">
        <p14:creationId xmlns:p14="http://schemas.microsoft.com/office/powerpoint/2010/main" val="232235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411162"/>
          </a:xfrm>
        </p:spPr>
        <p:txBody>
          <a:bodyPr/>
          <a:lstStyle/>
          <a:p>
            <a:r>
              <a:rPr lang="en-US" sz="3200" b="1" smtClean="0">
                <a:solidFill>
                  <a:srgbClr val="00B0F0"/>
                </a:solidFill>
              </a:rPr>
              <a:t>Summary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9182100" cy="4876800"/>
          </a:xfrm>
        </p:spPr>
        <p:txBody>
          <a:bodyPr/>
          <a:lstStyle/>
          <a:p>
            <a:pPr algn="just"/>
            <a:endParaRPr lang="en-US" sz="2400" dirty="0" smtClean="0"/>
          </a:p>
          <a:p>
            <a:pPr algn="just"/>
            <a:r>
              <a:rPr lang="en-US" altLang="en-US" sz="2400" dirty="0"/>
              <a:t>Graphene-based polymer composites show superior </a:t>
            </a:r>
            <a:r>
              <a:rPr lang="en-US" altLang="en-US" sz="2400" b="1" dirty="0"/>
              <a:t>mechanical</a:t>
            </a:r>
            <a:r>
              <a:rPr lang="en-US" altLang="en-US" sz="2400" dirty="0"/>
              <a:t>,</a:t>
            </a:r>
            <a:r>
              <a:rPr lang="tr-TR" altLang="en-US" sz="2400" dirty="0"/>
              <a:t> </a:t>
            </a:r>
            <a:r>
              <a:rPr lang="en-US" altLang="en-US" sz="2400" b="1" dirty="0"/>
              <a:t>thermal</a:t>
            </a:r>
            <a:r>
              <a:rPr lang="en-US" altLang="en-US" sz="2400" dirty="0"/>
              <a:t>, </a:t>
            </a:r>
            <a:r>
              <a:rPr lang="en-US" altLang="en-US" sz="2400" b="1" dirty="0"/>
              <a:t>gas barrier</a:t>
            </a:r>
            <a:r>
              <a:rPr lang="en-US" altLang="en-US" sz="2400" dirty="0"/>
              <a:t>, </a:t>
            </a:r>
            <a:r>
              <a:rPr lang="en-US" altLang="en-US" sz="2400" b="1" dirty="0"/>
              <a:t>electrical</a:t>
            </a:r>
            <a:r>
              <a:rPr lang="en-US" altLang="en-US" sz="2400" dirty="0"/>
              <a:t> and </a:t>
            </a:r>
            <a:r>
              <a:rPr lang="en-US" altLang="en-US" sz="2400" b="1" dirty="0"/>
              <a:t>flame retardant</a:t>
            </a:r>
            <a:r>
              <a:rPr lang="tr-TR" altLang="en-US" sz="2400" b="1" dirty="0"/>
              <a:t> </a:t>
            </a:r>
            <a:r>
              <a:rPr lang="en-US" altLang="en-US" sz="2400" b="1" dirty="0" smtClean="0"/>
              <a:t>properties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</a:t>
            </a:r>
            <a:r>
              <a:rPr lang="en-US" sz="2400" dirty="0" smtClean="0"/>
              <a:t>wo </a:t>
            </a:r>
            <a:r>
              <a:rPr lang="en-US" sz="2400" dirty="0"/>
              <a:t>approaches for synthesis of nano materials and the fabrication of nano </a:t>
            </a:r>
            <a:r>
              <a:rPr lang="en-US" sz="2400" dirty="0" smtClean="0"/>
              <a:t>structures: </a:t>
            </a:r>
            <a:r>
              <a:rPr lang="en-US" sz="2400" dirty="0"/>
              <a:t>t</a:t>
            </a:r>
            <a:r>
              <a:rPr lang="en-US" sz="2400" dirty="0" smtClean="0"/>
              <a:t>op down and bottom up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CVD is </a:t>
            </a:r>
            <a:r>
              <a:rPr lang="en-US" sz="2400" dirty="0"/>
              <a:t>a chemical process used to produce high quality, high-performance, solid </a:t>
            </a:r>
            <a:r>
              <a:rPr lang="en-US" sz="2400" dirty="0" smtClean="0"/>
              <a:t>materials</a:t>
            </a:r>
            <a:endParaRPr lang="en-US" sz="2400" dirty="0"/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Application of graphene- polymer nanocomposite</a:t>
            </a:r>
          </a:p>
        </p:txBody>
      </p:sp>
    </p:spTree>
    <p:extLst>
      <p:ext uri="{BB962C8B-B14F-4D97-AF65-F5344CB8AC3E}">
        <p14:creationId xmlns:p14="http://schemas.microsoft.com/office/powerpoint/2010/main" val="2757422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://www.electronicproducts.com/images2/news03_2_26_nov201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337" y="2560260"/>
            <a:ext cx="5267325" cy="394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09600" y="838200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400" dirty="0"/>
              <a:t>Graphene is a one-atom-thick sheet of carbon whose </a:t>
            </a:r>
            <a:r>
              <a:rPr lang="en-US" altLang="en-US" sz="2400" b="1" dirty="0"/>
              <a:t>strength</a:t>
            </a:r>
            <a:r>
              <a:rPr lang="en-US" altLang="en-US" sz="2400" dirty="0"/>
              <a:t>, </a:t>
            </a:r>
            <a:r>
              <a:rPr lang="en-US" altLang="en-US" sz="2400" b="1" dirty="0"/>
              <a:t>flexibility</a:t>
            </a:r>
            <a:r>
              <a:rPr lang="en-US" altLang="en-US" sz="2400" dirty="0"/>
              <a:t>, and </a:t>
            </a:r>
            <a:r>
              <a:rPr lang="en-US" altLang="en-US" sz="2400" b="1" dirty="0"/>
              <a:t>electrical conductivity </a:t>
            </a:r>
            <a:r>
              <a:rPr lang="en-US" altLang="en-US" sz="2400" dirty="0"/>
              <a:t>have opened up new horizons for </a:t>
            </a:r>
            <a:r>
              <a:rPr lang="en-US" altLang="en-US" sz="2400" b="1" dirty="0"/>
              <a:t>high-energy particle physics research</a:t>
            </a:r>
            <a:r>
              <a:rPr lang="en-US" altLang="en-US" sz="2400" dirty="0"/>
              <a:t> and </a:t>
            </a:r>
            <a:r>
              <a:rPr lang="en-US" altLang="en-US" sz="2400" b="1" dirty="0"/>
              <a:t>electronic</a:t>
            </a:r>
            <a:r>
              <a:rPr lang="en-US" altLang="en-US" sz="2400" dirty="0"/>
              <a:t>, </a:t>
            </a:r>
            <a:r>
              <a:rPr lang="en-US" altLang="en-US" sz="2400" b="1" dirty="0"/>
              <a:t>optical</a:t>
            </a:r>
            <a:r>
              <a:rPr lang="en-US" altLang="en-US" sz="2400" dirty="0"/>
              <a:t>, and </a:t>
            </a:r>
            <a:r>
              <a:rPr lang="en-US" altLang="en-US" sz="2400" b="1" dirty="0"/>
              <a:t>energy applications</a:t>
            </a:r>
            <a:endParaRPr lang="en-US" sz="2400" dirty="0"/>
          </a:p>
        </p:txBody>
      </p:sp>
      <p:sp>
        <p:nvSpPr>
          <p:cNvPr id="6" name="1 Başlık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411162"/>
          </a:xfrm>
        </p:spPr>
        <p:txBody>
          <a:bodyPr/>
          <a:lstStyle/>
          <a:p>
            <a:pPr>
              <a:defRPr/>
            </a:pPr>
            <a:r>
              <a:rPr lang="tr-TR" sz="3200" b="1" dirty="0" err="1" smtClean="0">
                <a:solidFill>
                  <a:srgbClr val="00B0F0"/>
                </a:solidFill>
              </a:rPr>
              <a:t>Graphene</a:t>
            </a:r>
            <a:endParaRPr lang="tr-TR" sz="3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075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828800"/>
            <a:ext cx="6350000" cy="408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850900" y="304800"/>
            <a:ext cx="8521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 b="1" dirty="0">
                <a:solidFill>
                  <a:srgbClr val="00B0F0"/>
                </a:solidFill>
                <a:latin typeface="+mn-lt"/>
              </a:rPr>
              <a:t>Properties of graphene depend on the </a:t>
            </a:r>
            <a:r>
              <a:rPr lang="en-US" altLang="en-US" sz="3200" b="1" dirty="0" smtClean="0">
                <a:solidFill>
                  <a:srgbClr val="00B0F0"/>
                </a:solidFill>
                <a:latin typeface="+mn-lt"/>
              </a:rPr>
              <a:t>substrate</a:t>
            </a:r>
            <a:endParaRPr lang="en-US" altLang="en-US" sz="3200" b="1" dirty="0">
              <a:solidFill>
                <a:srgbClr val="00B0F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65773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31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295400"/>
            <a:ext cx="4445000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0" name="TextBox 7"/>
          <p:cNvSpPr txBox="1">
            <a:spLocks noChangeArrowheads="1"/>
          </p:cNvSpPr>
          <p:nvPr/>
        </p:nvSpPr>
        <p:spPr bwMode="auto">
          <a:xfrm>
            <a:off x="457200" y="152400"/>
            <a:ext cx="9448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 b="1" dirty="0">
                <a:solidFill>
                  <a:srgbClr val="00B0F0"/>
                </a:solidFill>
                <a:latin typeface="+mj-lt"/>
              </a:rPr>
              <a:t>Geometry of graphene may also affect the properties</a:t>
            </a:r>
          </a:p>
        </p:txBody>
      </p:sp>
    </p:spTree>
    <p:extLst>
      <p:ext uri="{BB962C8B-B14F-4D97-AF65-F5344CB8AC3E}">
        <p14:creationId xmlns:p14="http://schemas.microsoft.com/office/powerpoint/2010/main" val="253662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048" y="304800"/>
            <a:ext cx="8915400" cy="411162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B0F0"/>
                </a:solidFill>
              </a:rPr>
              <a:t>Graphene-based polymer composites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048" y="1143000"/>
            <a:ext cx="8915400" cy="4525963"/>
          </a:xfrm>
        </p:spPr>
        <p:txBody>
          <a:bodyPr/>
          <a:lstStyle/>
          <a:p>
            <a:pPr algn="just"/>
            <a:r>
              <a:rPr lang="en-US" altLang="en-US" sz="2400" dirty="0"/>
              <a:t>Graphene-based polymer composites show superior </a:t>
            </a:r>
            <a:r>
              <a:rPr lang="en-US" altLang="en-US" sz="2400" b="1" dirty="0"/>
              <a:t>mechanical</a:t>
            </a:r>
            <a:r>
              <a:rPr lang="en-US" altLang="en-US" sz="2400" dirty="0"/>
              <a:t>,</a:t>
            </a:r>
            <a:r>
              <a:rPr lang="tr-TR" altLang="en-US" sz="2400" dirty="0"/>
              <a:t> </a:t>
            </a:r>
            <a:r>
              <a:rPr lang="en-US" altLang="en-US" sz="2400" b="1" dirty="0"/>
              <a:t>thermal</a:t>
            </a:r>
            <a:r>
              <a:rPr lang="en-US" altLang="en-US" sz="2400" dirty="0"/>
              <a:t>, </a:t>
            </a:r>
            <a:r>
              <a:rPr lang="en-US" altLang="en-US" sz="2400" b="1" dirty="0"/>
              <a:t>gas barrier</a:t>
            </a:r>
            <a:r>
              <a:rPr lang="en-US" altLang="en-US" sz="2400" dirty="0"/>
              <a:t>, </a:t>
            </a:r>
            <a:r>
              <a:rPr lang="en-US" altLang="en-US" sz="2400" b="1" dirty="0"/>
              <a:t>electrical</a:t>
            </a:r>
            <a:r>
              <a:rPr lang="en-US" altLang="en-US" sz="2400" dirty="0"/>
              <a:t> and </a:t>
            </a:r>
            <a:r>
              <a:rPr lang="en-US" altLang="en-US" sz="2400" b="1" dirty="0"/>
              <a:t>flame retardant</a:t>
            </a:r>
            <a:r>
              <a:rPr lang="tr-TR" altLang="en-US" sz="2400" b="1" dirty="0"/>
              <a:t> </a:t>
            </a:r>
            <a:r>
              <a:rPr lang="en-US" altLang="en-US" sz="2400" b="1" dirty="0"/>
              <a:t>properties</a:t>
            </a:r>
            <a:r>
              <a:rPr lang="en-US" altLang="en-US" sz="2400" dirty="0"/>
              <a:t>, compared to the neat polymer</a:t>
            </a:r>
            <a:endParaRPr lang="tr-TR" altLang="en-US" sz="2400" dirty="0"/>
          </a:p>
          <a:p>
            <a:endParaRPr lang="en-US" sz="2400" dirty="0"/>
          </a:p>
        </p:txBody>
      </p:sp>
      <p:pic>
        <p:nvPicPr>
          <p:cNvPr id="4" name="Picture 5" descr="http://www.polymersolutions.com/blog/wp-content/uploads/2014/03/graphe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698519"/>
            <a:ext cx="5428402" cy="3364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532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53" name="Group 11"/>
          <p:cNvGrpSpPr>
            <a:grpSpLocks/>
          </p:cNvGrpSpPr>
          <p:nvPr/>
        </p:nvGrpSpPr>
        <p:grpSpPr bwMode="auto">
          <a:xfrm>
            <a:off x="609600" y="1676400"/>
            <a:ext cx="8942388" cy="3416300"/>
            <a:chOff x="228600" y="1676400"/>
            <a:chExt cx="8942682" cy="3416300"/>
          </a:xfrm>
        </p:grpSpPr>
        <p:pic>
          <p:nvPicPr>
            <p:cNvPr id="53255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1676400"/>
              <a:ext cx="3655574" cy="3416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3256" name="Group 8"/>
            <p:cNvGrpSpPr>
              <a:grpSpLocks noChangeAspect="1"/>
            </p:cNvGrpSpPr>
            <p:nvPr/>
          </p:nvGrpSpPr>
          <p:grpSpPr bwMode="auto">
            <a:xfrm>
              <a:off x="3733800" y="1828800"/>
              <a:ext cx="5437482" cy="2590800"/>
              <a:chOff x="2286000" y="2057400"/>
              <a:chExt cx="6477000" cy="3086100"/>
            </a:xfrm>
          </p:grpSpPr>
          <p:pic>
            <p:nvPicPr>
              <p:cNvPr id="53259" name="Picture 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2057400"/>
                <a:ext cx="6045200" cy="3086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" name="Rectangle 7"/>
              <p:cNvSpPr/>
              <p:nvPr/>
            </p:nvSpPr>
            <p:spPr>
              <a:xfrm>
                <a:off x="7772087" y="2210571"/>
                <a:ext cx="990913" cy="2057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pic>
          <p:nvPicPr>
            <p:cNvPr id="53257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6200" y="4495800"/>
              <a:ext cx="4343400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258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3400" y="4495800"/>
              <a:ext cx="4699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3254" name="TextBox 7"/>
          <p:cNvSpPr txBox="1">
            <a:spLocks noChangeArrowheads="1"/>
          </p:cNvSpPr>
          <p:nvPr/>
        </p:nvSpPr>
        <p:spPr bwMode="auto">
          <a:xfrm>
            <a:off x="838201" y="228601"/>
            <a:ext cx="87190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 b="1" dirty="0">
                <a:solidFill>
                  <a:srgbClr val="00B0F0"/>
                </a:solidFill>
              </a:rPr>
              <a:t>Graphene may be used as a transparent electrode</a:t>
            </a:r>
          </a:p>
        </p:txBody>
      </p:sp>
    </p:spTree>
    <p:extLst>
      <p:ext uri="{BB962C8B-B14F-4D97-AF65-F5344CB8AC3E}">
        <p14:creationId xmlns:p14="http://schemas.microsoft.com/office/powerpoint/2010/main" val="38083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915400" cy="4111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Graphene- polymer composites</a:t>
            </a:r>
            <a:endParaRPr lang="en-US" sz="3200" b="1" dirty="0">
              <a:solidFill>
                <a:srgbClr val="00B0F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1143000"/>
            <a:ext cx="8634412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734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612484"/>
            <a:ext cx="8229600" cy="602384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600" y="27709"/>
            <a:ext cx="8001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B0F0"/>
                </a:solidFill>
              </a:rPr>
              <a:t>Applications of Graphene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9400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ICY504 Session 6A</Template>
  <TotalTime>12718</TotalTime>
  <Words>897</Words>
  <Application>Microsoft Office PowerPoint</Application>
  <PresentationFormat>A4 Paper (210x297 mm)</PresentationFormat>
  <Paragraphs>154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MS PGothic</vt:lpstr>
      <vt:lpstr>新細明體</vt:lpstr>
      <vt:lpstr>Arial</vt:lpstr>
      <vt:lpstr>Calibri</vt:lpstr>
      <vt:lpstr>QuaySansITCStd-Book</vt:lpstr>
      <vt:lpstr>Times New Roman</vt:lpstr>
      <vt:lpstr>TimesNewRomanPS-BoldMT</vt:lpstr>
      <vt:lpstr>TimesNewRomanPSMT</vt:lpstr>
      <vt:lpstr>Wingdings</vt:lpstr>
      <vt:lpstr>FSH</vt:lpstr>
      <vt:lpstr>Lecture No. 44</vt:lpstr>
      <vt:lpstr>Graphene</vt:lpstr>
      <vt:lpstr>Graphene</vt:lpstr>
      <vt:lpstr>PowerPoint Presentation</vt:lpstr>
      <vt:lpstr>PowerPoint Presentation</vt:lpstr>
      <vt:lpstr>Graphene-based polymer composites</vt:lpstr>
      <vt:lpstr>PowerPoint Presentation</vt:lpstr>
      <vt:lpstr>Graphene- polymer composites</vt:lpstr>
      <vt:lpstr>PowerPoint Presentation</vt:lpstr>
      <vt:lpstr>Nano characterization techniques </vt:lpstr>
      <vt:lpstr>Electron Probe Characterization Techniques</vt:lpstr>
      <vt:lpstr>Synthesis of nanomaterials </vt:lpstr>
      <vt:lpstr>PowerPoint Presentation</vt:lpstr>
      <vt:lpstr>Different approach to synthesize Nanomaterials</vt:lpstr>
      <vt:lpstr>Mechanical grinding</vt:lpstr>
      <vt:lpstr>Sol-gel Method of synthesizing nanoparticles</vt:lpstr>
      <vt:lpstr>Sol-gel Method of synthesizing nanoparticles</vt:lpstr>
      <vt:lpstr>Advantages of Sol-gel technology </vt:lpstr>
      <vt:lpstr>Examples of Sol-Gel powders</vt:lpstr>
      <vt:lpstr>Gas phase synthesis</vt:lpstr>
      <vt:lpstr>Vapour-phase synthesis of nanoparticles</vt:lpstr>
      <vt:lpstr>Chemical Vapor Deposition (CVD) method</vt:lpstr>
      <vt:lpstr>Advantages of CVD synthesis of nanoparticles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Manikanda</cp:lastModifiedBy>
  <cp:revision>1645</cp:revision>
  <dcterms:created xsi:type="dcterms:W3CDTF">2006-08-16T00:00:00Z</dcterms:created>
  <dcterms:modified xsi:type="dcterms:W3CDTF">2017-07-17T12:05:32Z</dcterms:modified>
</cp:coreProperties>
</file>