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hyperlink" Target="http://physicsweb.org/articles/news/8/9/5/1/0409051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Lecture No. 45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At the end of this Lecture , student will be able to:</a:t>
            </a:r>
          </a:p>
          <a:p>
            <a:endParaRPr lang="en-US" sz="2400" dirty="0" smtClean="0"/>
          </a:p>
          <a:p>
            <a:r>
              <a:rPr lang="en-US" sz="2400" dirty="0" smtClean="0"/>
              <a:t>Explain </a:t>
            </a:r>
            <a:r>
              <a:rPr lang="en-US" sz="2400" dirty="0"/>
              <a:t>the </a:t>
            </a:r>
            <a:r>
              <a:rPr lang="en-US" sz="2400" dirty="0" smtClean="0"/>
              <a:t>physical </a:t>
            </a:r>
            <a:r>
              <a:rPr lang="en-US" sz="2400" dirty="0"/>
              <a:t>vapour deposition method of synthesis of nano </a:t>
            </a:r>
            <a:r>
              <a:rPr lang="en-US" sz="2400" dirty="0" smtClean="0"/>
              <a:t>materials</a:t>
            </a:r>
          </a:p>
          <a:p>
            <a:endParaRPr lang="en-US" sz="2400" dirty="0" smtClean="0"/>
          </a:p>
          <a:p>
            <a:r>
              <a:rPr lang="en-US" sz="2400" dirty="0" smtClean="0"/>
              <a:t>Differentiate between CVD and  PVD methods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Describe the applications of nanomaterials in various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7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33400"/>
            <a:ext cx="7848600" cy="53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9582" y="96982"/>
            <a:ext cx="9080127" cy="6134101"/>
            <a:chOff x="559582" y="96982"/>
            <a:chExt cx="9080127" cy="6134101"/>
          </a:xfrm>
        </p:grpSpPr>
        <p:pic>
          <p:nvPicPr>
            <p:cNvPr id="5" name="Picture 2" descr="http://image.slidesharecdn.com/applicationofnanotechnology-ioe24feb4-140213121303-phpapp02/95/application-of-nanotechnology-institute-of-engineers-qatar-chapter-28-638.jpg?cb=139229600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1" t="10148" r="5714" b="7399"/>
            <a:stretch/>
          </p:blipFill>
          <p:spPr bwMode="auto">
            <a:xfrm>
              <a:off x="559582" y="903204"/>
              <a:ext cx="7162800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http://helix.northwestern.edu/sites/helix/files/legacy_files/images/OroGol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782" y="3830782"/>
              <a:ext cx="1764927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845582" y="96982"/>
              <a:ext cx="46367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Sunscreens and Cosmetics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0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.slidesharecdn.com/nanotechnologyinbuildingconstructionmaterials-121031085644-phpapp01/95/nanotechnology-in-building-construction-materials-21-638.jpg?cb=13516739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0"/>
          <a:stretch/>
        </p:blipFill>
        <p:spPr bwMode="auto">
          <a:xfrm>
            <a:off x="6858000" y="760366"/>
            <a:ext cx="2667000" cy="56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.slidesharecdn.com/nanotechnologyinbuildingconstructionmaterials-121031085644-phpapp01/95/nanotechnology-in-building-construction-materials-21-638.jpg?cb=13516739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29574" r="43356" b="11382"/>
          <a:stretch/>
        </p:blipFill>
        <p:spPr bwMode="auto">
          <a:xfrm>
            <a:off x="685800" y="1219199"/>
            <a:ext cx="5867400" cy="487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19400" y="152400"/>
            <a:ext cx="4901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Nanotechnology in coatings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0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news.oled-display.net/wp-content/uploads/2014/04/LG-Display-Ultra-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6" y="3153077"/>
            <a:ext cx="3296084" cy="21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followgreenliving.com/wp-content/uploads/2014/04/nano-screen-gu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67" y="3166064"/>
            <a:ext cx="2912533" cy="21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2058432"/>
            <a:ext cx="2062954" cy="41869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658" y="1205117"/>
            <a:ext cx="8547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smtClean="0"/>
              <a:t>large </a:t>
            </a:r>
            <a:r>
              <a:rPr lang="en-US" sz="2400" dirty="0"/>
              <a:t>area, </a:t>
            </a:r>
            <a:r>
              <a:rPr lang="en-US" sz="2400" dirty="0" smtClean="0"/>
              <a:t>high </a:t>
            </a:r>
            <a:r>
              <a:rPr lang="en-US" sz="2400" dirty="0"/>
              <a:t>brightness, </a:t>
            </a:r>
            <a:r>
              <a:rPr lang="en-US" sz="2400" dirty="0" smtClean="0"/>
              <a:t>flat-panel displays - Used </a:t>
            </a:r>
            <a:r>
              <a:rPr lang="en-US" sz="2400" dirty="0"/>
              <a:t>in television screens and computer monitors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9636" y="304800"/>
            <a:ext cx="1577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Displays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6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202988"/>
            <a:ext cx="9140825" cy="6140663"/>
            <a:chOff x="533400" y="202988"/>
            <a:chExt cx="9140825" cy="6140663"/>
          </a:xfrm>
        </p:grpSpPr>
        <p:pic>
          <p:nvPicPr>
            <p:cNvPr id="5" name="Picture 2" descr="http://www.nanowerk.com/spotlight/id33308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25" y="2895600"/>
              <a:ext cx="7172950" cy="344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image.slidesharecdn.com/nanotechnology-141030080437-conversion-gate01/95/nanotechnology-16-638.jpg?cb=141465635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89" t="20738"/>
            <a:stretch/>
          </p:blipFill>
          <p:spPr bwMode="auto">
            <a:xfrm>
              <a:off x="7467600" y="1981200"/>
              <a:ext cx="2206625" cy="2038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33400" y="1003481"/>
              <a:ext cx="88392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en-US" sz="2400" dirty="0" smtClean="0"/>
                <a:t>In </a:t>
              </a:r>
              <a:r>
                <a:rPr lang="en-US" sz="2400" dirty="0"/>
                <a:t>portable electronic </a:t>
              </a:r>
              <a:r>
                <a:rPr lang="en-US" sz="2400" dirty="0" err="1" smtClean="0"/>
                <a:t>equipments</a:t>
              </a:r>
              <a:r>
                <a:rPr lang="en-US" sz="2400" dirty="0" smtClean="0"/>
                <a:t> </a:t>
              </a:r>
              <a:r>
                <a:rPr lang="en-US" sz="2400" dirty="0"/>
                <a:t>(mobile phones, laptop computers, remote sensors</a:t>
              </a:r>
              <a:r>
                <a:rPr lang="en-US" sz="2400" dirty="0" smtClean="0"/>
                <a:t>) - </a:t>
              </a:r>
              <a:r>
                <a:rPr lang="en-US" sz="2400" dirty="0"/>
                <a:t>lightweight, </a:t>
              </a:r>
              <a:r>
                <a:rPr lang="en-US" sz="2400" dirty="0" smtClean="0"/>
                <a:t>high energy </a:t>
              </a:r>
              <a:r>
                <a:rPr lang="en-US" sz="2400" dirty="0"/>
                <a:t>density </a:t>
              </a:r>
              <a:r>
                <a:rPr lang="en-US" sz="2400" dirty="0" smtClean="0"/>
                <a:t>batteries</a:t>
              </a: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en-US" sz="2400" dirty="0" smtClean="0"/>
                <a:t>Fuel cells</a:t>
              </a: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en-US" sz="2400" dirty="0" smtClean="0"/>
                <a:t>Solar cells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06830" y="202988"/>
              <a:ext cx="13404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Energy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42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266340"/>
            <a:ext cx="8642302" cy="5168961"/>
            <a:chOff x="914400" y="266340"/>
            <a:chExt cx="8642302" cy="5168961"/>
          </a:xfrm>
        </p:grpSpPr>
        <p:sp>
          <p:nvSpPr>
            <p:cNvPr id="5" name="TextBox 4"/>
            <p:cNvSpPr txBox="1"/>
            <p:nvPr/>
          </p:nvSpPr>
          <p:spPr>
            <a:xfrm>
              <a:off x="4587681" y="266340"/>
              <a:ext cx="1661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Catalysis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2" descr="http://montypython.scs.uiuc.edu/Research/Materials/mat_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133600"/>
              <a:ext cx="4101155" cy="3301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14400" y="1178867"/>
              <a:ext cx="86423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High surface area- High catalytic properties-Production of chemicals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96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7975" y="154576"/>
            <a:ext cx="9285625" cy="6407501"/>
            <a:chOff x="467975" y="154576"/>
            <a:chExt cx="9285625" cy="6407501"/>
          </a:xfrm>
        </p:grpSpPr>
        <p:sp>
          <p:nvSpPr>
            <p:cNvPr id="5" name="TextBox 4"/>
            <p:cNvSpPr txBox="1"/>
            <p:nvPr/>
          </p:nvSpPr>
          <p:spPr>
            <a:xfrm>
              <a:off x="3657600" y="154576"/>
              <a:ext cx="1770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Medicine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4" descr="http://nbm.coe.pku.edu.cn/html/images/%E5%9B%BE%E7%89%87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" r="2457"/>
            <a:stretch/>
          </p:blipFill>
          <p:spPr bwMode="auto">
            <a:xfrm>
              <a:off x="3886200" y="1405709"/>
              <a:ext cx="5867400" cy="515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975" y="1156395"/>
              <a:ext cx="467961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In drugs, Medicines, therapeutics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Diagnostics of diseases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Targeted drug delivery for cancer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Surgery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Biomedical Instrumentation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Medical Robotics</a:t>
              </a:r>
              <a:endParaRPr lang="en-US" sz="2400" dirty="0"/>
            </a:p>
          </p:txBody>
        </p:sp>
        <p:pic>
          <p:nvPicPr>
            <p:cNvPr id="8" name="Picture 6" descr="http://image.slidesharecdn.com/anoverviewofnanotechnologyinmedicine-100401024845-phpapp02/95/an-overview-of-nanotechnology-in-medicine-8-728.jpg?cb=127009016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68" t="18385" b="2762"/>
            <a:stretch/>
          </p:blipFill>
          <p:spPr bwMode="auto">
            <a:xfrm>
              <a:off x="1080298" y="3483769"/>
              <a:ext cx="2047294" cy="3078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599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7646" y="304800"/>
            <a:ext cx="6759969" cy="5762626"/>
            <a:chOff x="797646" y="304800"/>
            <a:chExt cx="6759969" cy="5762626"/>
          </a:xfrm>
        </p:grpSpPr>
        <p:sp>
          <p:nvSpPr>
            <p:cNvPr id="5" name="TextBox 4"/>
            <p:cNvSpPr txBox="1"/>
            <p:nvPr/>
          </p:nvSpPr>
          <p:spPr>
            <a:xfrm>
              <a:off x="4648200" y="304800"/>
              <a:ext cx="1494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Sensors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2" descr="http://www.icn.cat/~bioelectronics/images/Home%20image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524000"/>
              <a:ext cx="4433415" cy="4543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97646" y="1337101"/>
              <a:ext cx="16557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Biosensors </a:t>
              </a:r>
            </a:p>
            <a:p>
              <a:r>
                <a:rPr lang="en-US" sz="2400" dirty="0" smtClean="0"/>
                <a:t>Gas sensors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228600"/>
            <a:ext cx="8599251" cy="6248400"/>
            <a:chOff x="838200" y="228600"/>
            <a:chExt cx="8599251" cy="6248400"/>
          </a:xfrm>
        </p:grpSpPr>
        <p:sp>
          <p:nvSpPr>
            <p:cNvPr id="5" name="TextBox 4"/>
            <p:cNvSpPr txBox="1"/>
            <p:nvPr/>
          </p:nvSpPr>
          <p:spPr>
            <a:xfrm>
              <a:off x="4729187" y="228600"/>
              <a:ext cx="10308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Food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2" descr="http://image.slidesharecdn.com/vteixeirananoagri2010brasilv3-130104091829-phpapp02/95/opportunities-and-challenges-in-nanotechnologybased-food-packaging-industry-v-teixeira-1-638.jpg?cb=135729127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9" t="41556" r="6631" b="3507"/>
            <a:stretch/>
          </p:blipFill>
          <p:spPr bwMode="auto">
            <a:xfrm>
              <a:off x="838200" y="2406176"/>
              <a:ext cx="8599251" cy="407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38200" y="1176656"/>
              <a:ext cx="8414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en-US" sz="2400" dirty="0" smtClean="0"/>
                <a:t>In production, processing, safety and packaging of food- By placing </a:t>
              </a:r>
              <a:r>
                <a:rPr lang="en-US" sz="2400" dirty="0"/>
                <a:t>anti-microbial agents directly on the surface of the coated film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31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175230"/>
            <a:ext cx="8372475" cy="6211639"/>
            <a:chOff x="533400" y="175230"/>
            <a:chExt cx="8372475" cy="6211639"/>
          </a:xfrm>
        </p:grpSpPr>
        <p:sp>
          <p:nvSpPr>
            <p:cNvPr id="5" name="TextBox 4"/>
            <p:cNvSpPr txBox="1"/>
            <p:nvPr/>
          </p:nvSpPr>
          <p:spPr>
            <a:xfrm>
              <a:off x="3809099" y="175230"/>
              <a:ext cx="2366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Construction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33400" y="995065"/>
              <a:ext cx="8372475" cy="5391804"/>
              <a:chOff x="533400" y="995065"/>
              <a:chExt cx="8372475" cy="5391804"/>
            </a:xfrm>
          </p:grpSpPr>
          <p:pic>
            <p:nvPicPr>
              <p:cNvPr id="7" name="Picture 2" descr="http://www.aecom.com/deployedfiles/Internet/Capabilities/Environment/sochinanobuildings_690B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5696" y="2819400"/>
                <a:ext cx="6933954" cy="3567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533400" y="995065"/>
                <a:ext cx="837247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Nanotechnology has the potential to make construction faster, cheaper and </a:t>
                </a:r>
                <a:r>
                  <a:rPr lang="en-US" sz="2400" dirty="0" smtClean="0"/>
                  <a:t>safer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Automation </a:t>
                </a:r>
                <a:r>
                  <a:rPr lang="en-US" sz="2400" dirty="0"/>
                  <a:t>of nanotechnology construction </a:t>
                </a:r>
                <a:r>
                  <a:rPr lang="en-US" sz="2400" dirty="0" smtClean="0"/>
                  <a:t>- Creation </a:t>
                </a:r>
                <a:r>
                  <a:rPr lang="en-US" sz="2400" dirty="0"/>
                  <a:t>of structures from advanced homes to massive </a:t>
                </a:r>
                <a:r>
                  <a:rPr lang="en-US" sz="2400" dirty="0" smtClean="0"/>
                  <a:t>skyscrapers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3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Physical vapour deposition (PVD)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1066800"/>
            <a:ext cx="9105900" cy="5295900"/>
          </a:xfrm>
        </p:spPr>
        <p:txBody>
          <a:bodyPr/>
          <a:lstStyle/>
          <a:p>
            <a:pPr algn="just"/>
            <a:r>
              <a:rPr lang="en-US" sz="2400" dirty="0" smtClean="0"/>
              <a:t>PVD </a:t>
            </a:r>
            <a:r>
              <a:rPr lang="en-US" sz="2400" dirty="0"/>
              <a:t>is used for high melting point &amp; low vapor pressure </a:t>
            </a:r>
            <a:r>
              <a:rPr lang="en-US" sz="2400" dirty="0" smtClean="0"/>
              <a:t>materials</a:t>
            </a:r>
            <a:endParaRPr lang="en-US" sz="2400" dirty="0"/>
          </a:p>
          <a:p>
            <a:pPr algn="just"/>
            <a:r>
              <a:rPr lang="en-US" sz="2400" dirty="0" smtClean="0"/>
              <a:t>PVD </a:t>
            </a:r>
            <a:r>
              <a:rPr lang="en-US" sz="2400" dirty="0"/>
              <a:t>is carried out at high temperature and </a:t>
            </a:r>
            <a:r>
              <a:rPr lang="en-US" sz="2400" dirty="0" smtClean="0"/>
              <a:t>vacuum </a:t>
            </a:r>
            <a:r>
              <a:rPr lang="en-US" sz="2400" dirty="0"/>
              <a:t>of different ranges is used which depends on the mean free path required in the </a:t>
            </a:r>
            <a:r>
              <a:rPr lang="en-US" sz="2400" dirty="0" smtClean="0"/>
              <a:t>system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PVD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alternative process to electroplating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76600"/>
            <a:ext cx="2164976" cy="3237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t="4635" r="10982"/>
          <a:stretch/>
        </p:blipFill>
        <p:spPr bwMode="auto">
          <a:xfrm>
            <a:off x="2514601" y="3228535"/>
            <a:ext cx="2819400" cy="341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5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g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371600"/>
            <a:ext cx="1200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old 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87475"/>
            <a:ext cx="2133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Figure 2">
            <a:hlinkClick r:id="rId4" tooltip="&quot;Figure 2&quot;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5900"/>
            <a:ext cx="5867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733800" y="1371601"/>
            <a:ext cx="2438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>
                <a:solidFill>
                  <a:schemeClr val="folHlink"/>
                </a:solidFill>
                <a:latin typeface="Times New Roman" panose="02020603050405020304" pitchFamily="18" charset="0"/>
              </a:rPr>
              <a:t>Applications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0" y="250825"/>
            <a:ext cx="6553200" cy="685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Nano material - optical properties</a:t>
            </a:r>
            <a:endParaRPr lang="en-US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7098" y="304800"/>
            <a:ext cx="8761702" cy="5619750"/>
            <a:chOff x="687098" y="304800"/>
            <a:chExt cx="8761702" cy="5619750"/>
          </a:xfrm>
        </p:grpSpPr>
        <p:pic>
          <p:nvPicPr>
            <p:cNvPr id="5" name="Picture 4" descr="http://www.azonano.com/images/Article_Images/ImageForArticle_3141(1)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667000"/>
              <a:ext cx="6096000" cy="3257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324398" y="304800"/>
              <a:ext cx="2076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Agriculture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7098" y="1135440"/>
              <a:ext cx="876170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/>
                <a:t>Applications of </a:t>
              </a:r>
              <a:r>
                <a:rPr lang="en-US" sz="2400" dirty="0" smtClean="0"/>
                <a:t>nanotechnology - Potential </a:t>
              </a:r>
              <a:r>
                <a:rPr lang="en-US" sz="2400" dirty="0"/>
                <a:t>to change the entire agriculture sector and food industry from production to conservation, processing, packaging, </a:t>
              </a:r>
              <a:r>
                <a:rPr lang="en-US" sz="2400" dirty="0" smtClean="0"/>
                <a:t>transportation </a:t>
              </a:r>
              <a:r>
                <a:rPr lang="en-US" sz="2400" dirty="0"/>
                <a:t>and even waste </a:t>
              </a:r>
              <a:r>
                <a:rPr lang="en-US" sz="2400" dirty="0" smtClean="0"/>
                <a:t>treatment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576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5250" y="304800"/>
            <a:ext cx="8915400" cy="5287963"/>
            <a:chOff x="485250" y="304800"/>
            <a:chExt cx="8915400" cy="5287963"/>
          </a:xfrm>
        </p:grpSpPr>
        <p:sp>
          <p:nvSpPr>
            <p:cNvPr id="5" name="TextBox 4"/>
            <p:cNvSpPr txBox="1"/>
            <p:nvPr/>
          </p:nvSpPr>
          <p:spPr>
            <a:xfrm>
              <a:off x="4038600" y="304800"/>
              <a:ext cx="1808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F0"/>
                  </a:solidFill>
                </a:rPr>
                <a:t>Summary</a:t>
              </a:r>
              <a:endParaRPr lang="en-US" sz="3200" b="1" dirty="0">
                <a:solidFill>
                  <a:srgbClr val="00B0F0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85250" y="1066800"/>
              <a:ext cx="8915400" cy="4525963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endParaRPr lang="en-US" sz="2400" dirty="0" smtClean="0"/>
            </a:p>
            <a:p>
              <a:pPr algn="just"/>
              <a:r>
                <a:rPr lang="en-US" sz="2400" dirty="0"/>
                <a:t>P</a:t>
              </a:r>
              <a:r>
                <a:rPr lang="en-US" sz="2400" dirty="0" smtClean="0"/>
                <a:t>hysical vapour deposition method involves four steps: </a:t>
              </a:r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cs typeface="Times New Roman" pitchFamily="18" charset="0"/>
                </a:rPr>
                <a:t>Evaporation, Transportation, Reaction and Deposition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endParaRPr>
            </a:p>
            <a:p>
              <a:pPr algn="just"/>
              <a:endParaRPr lang="en-US" sz="2400" dirty="0" smtClean="0"/>
            </a:p>
            <a:p>
              <a:pPr algn="just"/>
              <a:endParaRPr lang="en-US" sz="2400" dirty="0" smtClean="0"/>
            </a:p>
            <a:p>
              <a:pPr algn="just"/>
              <a:r>
                <a:rPr lang="en-US" sz="2400" dirty="0" smtClean="0"/>
                <a:t>PVD uses a physical process and CVD is chemical process for synthesis of nano materials </a:t>
              </a:r>
            </a:p>
            <a:p>
              <a:pPr algn="just"/>
              <a:endParaRPr lang="en-US" sz="2400" dirty="0" smtClean="0"/>
            </a:p>
            <a:p>
              <a:pPr algn="just"/>
              <a:r>
                <a:rPr lang="en-US" sz="2400" dirty="0" smtClean="0"/>
                <a:t>Application of nanomaterials in various industries such as in medicine, agriculture, electronic industry, automotive industry, textile industry, etc.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59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310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cs typeface="Times New Roman" pitchFamily="18" charset="0"/>
              </a:rPr>
              <a:t>Working Concept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5191"/>
            <a:ext cx="8915400" cy="4525963"/>
          </a:xfrm>
        </p:spPr>
        <p:txBody>
          <a:bodyPr/>
          <a:lstStyle/>
          <a:p>
            <a:r>
              <a:rPr lang="en-US" sz="2400" dirty="0" smtClean="0">
                <a:cs typeface="Times New Roman" pitchFamily="18" charset="0"/>
              </a:rPr>
              <a:t>PVD </a:t>
            </a:r>
            <a:r>
              <a:rPr lang="en-US" sz="2400" dirty="0">
                <a:cs typeface="Times New Roman" pitchFamily="18" charset="0"/>
              </a:rPr>
              <a:t>processes are carried out under vacuum </a:t>
            </a:r>
            <a:r>
              <a:rPr lang="en-US" sz="2400" dirty="0" smtClean="0">
                <a:cs typeface="Times New Roman" pitchFamily="18" charset="0"/>
              </a:rPr>
              <a:t>conditions: process </a:t>
            </a:r>
            <a:r>
              <a:rPr lang="en-US" sz="2400" dirty="0">
                <a:cs typeface="Times New Roman" pitchFamily="18" charset="0"/>
              </a:rPr>
              <a:t>involved four </a:t>
            </a:r>
            <a:r>
              <a:rPr lang="en-US" sz="2400" dirty="0" smtClean="0">
                <a:cs typeface="Times New Roman" pitchFamily="18" charset="0"/>
              </a:rPr>
              <a:t>steps-</a:t>
            </a: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1.Evaporation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2.Transportation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3.Reaction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4.Deposition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752600"/>
            <a:ext cx="6400800" cy="46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1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11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Advantages of PVD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800600"/>
          </a:xfrm>
        </p:spPr>
        <p:txBody>
          <a:bodyPr/>
          <a:lstStyle/>
          <a:p>
            <a:pPr algn="just"/>
            <a:r>
              <a:rPr lang="en-US" sz="2400" dirty="0"/>
              <a:t>PVD coatings are sometimes harder and more corrosion resistant than coatings applied by the electroplating </a:t>
            </a:r>
            <a:r>
              <a:rPr lang="en-US" sz="2400" dirty="0" smtClean="0"/>
              <a:t>process</a:t>
            </a:r>
          </a:p>
          <a:p>
            <a:pPr algn="just"/>
            <a:r>
              <a:rPr lang="en-US" sz="2400" dirty="0" smtClean="0"/>
              <a:t>Most </a:t>
            </a:r>
            <a:r>
              <a:rPr lang="en-US" sz="2400" dirty="0"/>
              <a:t>coatings have high temperature and good impact strength, excellent abrasion resistance and are so durable that protective topcoats are almost never </a:t>
            </a:r>
            <a:r>
              <a:rPr lang="en-US" sz="2400" dirty="0" smtClean="0"/>
              <a:t>necessary</a:t>
            </a:r>
            <a:endParaRPr lang="en-US" sz="2400" dirty="0"/>
          </a:p>
          <a:p>
            <a:pPr algn="just"/>
            <a:r>
              <a:rPr lang="en-US" sz="2400" dirty="0"/>
              <a:t>Ability to utilize virtually any type of inorganic and some organic coating materials on an equally diverse group of substrates and surfaces using a wide variety of </a:t>
            </a:r>
            <a:r>
              <a:rPr lang="en-US" sz="2400" dirty="0" smtClean="0"/>
              <a:t>finishes</a:t>
            </a:r>
            <a:endParaRPr lang="en-US" sz="2400" dirty="0"/>
          </a:p>
          <a:p>
            <a:pPr algn="just"/>
            <a:r>
              <a:rPr lang="en-US" sz="2400" dirty="0"/>
              <a:t>More environmentally friendly than traditional coating processes such as electroplating and </a:t>
            </a:r>
            <a:r>
              <a:rPr lang="en-US" sz="2400" dirty="0" smtClean="0"/>
              <a:t>painting</a:t>
            </a:r>
            <a:endParaRPr lang="en-US" sz="2400" dirty="0"/>
          </a:p>
          <a:p>
            <a:pPr algn="just"/>
            <a:r>
              <a:rPr lang="en-US" sz="2400" dirty="0"/>
              <a:t>More than one technique can be used to deposit a given </a:t>
            </a:r>
            <a:r>
              <a:rPr lang="en-US" sz="2400" dirty="0" smtClean="0"/>
              <a:t>film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6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11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Application of PVD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PVD </a:t>
            </a:r>
            <a:r>
              <a:rPr lang="en-US" dirty="0"/>
              <a:t>methods are commonly used in followings: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Circuit </a:t>
            </a:r>
            <a:r>
              <a:rPr lang="en-US" dirty="0"/>
              <a:t>&amp; IC </a:t>
            </a:r>
            <a:r>
              <a:rPr lang="en-US" dirty="0" smtClean="0"/>
              <a:t>fabrications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 Aerospace &amp; </a:t>
            </a:r>
            <a:r>
              <a:rPr lang="en-US" dirty="0"/>
              <a:t>transparent </a:t>
            </a:r>
            <a:r>
              <a:rPr lang="en-US" dirty="0" smtClean="0"/>
              <a:t>coatings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 Reflectors </a:t>
            </a:r>
            <a:r>
              <a:rPr lang="en-US" dirty="0"/>
              <a:t>and optics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66423"/>
            <a:ext cx="2295525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609285"/>
            <a:ext cx="256222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135" y="3610424"/>
            <a:ext cx="2228850" cy="19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3400"/>
            <a:ext cx="8229600" cy="297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6990905" cy="289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04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 txBox="1">
            <a:spLocks noChangeAspect="1" noChangeArrowheads="1"/>
          </p:cNvSpPr>
          <p:nvPr/>
        </p:nvSpPr>
        <p:spPr>
          <a:xfrm>
            <a:off x="0" y="228600"/>
            <a:ext cx="9220200" cy="5334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smtClean="0">
                <a:solidFill>
                  <a:srgbClr val="00B0F0"/>
                </a:solidFill>
              </a:rPr>
              <a:t>Applications of Nanomaterial Based Products </a:t>
            </a:r>
            <a:endParaRPr lang="en-US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066800"/>
            <a:ext cx="71628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Times New Roman" panose="02020603050405020304" pitchFamily="18" charset="0"/>
              </a:rPr>
              <a:t>Automotive industry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Times New Roman" panose="02020603050405020304" pitchFamily="18" charset="0"/>
              </a:rPr>
              <a:t>Engineering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Times New Roman" panose="02020603050405020304" pitchFamily="18" charset="0"/>
              </a:rPr>
              <a:t>Medicine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Times New Roman" panose="02020603050405020304" pitchFamily="18" charset="0"/>
              </a:rPr>
              <a:t>Cosmetics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Times New Roman" panose="02020603050405020304" pitchFamily="18" charset="0"/>
              </a:rPr>
              <a:t>Textile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Times New Roman" panose="02020603050405020304" pitchFamily="18" charset="0"/>
              </a:rPr>
              <a:t>Sports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Times New Roman" panose="02020603050405020304" pitchFamily="18" charset="0"/>
              </a:rPr>
              <a:t>Chemical industry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Times New Roman" panose="02020603050405020304" pitchFamily="18" charset="0"/>
              </a:rPr>
              <a:t>Electronic industry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9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0"/>
            <a:ext cx="9296400" cy="6400800"/>
            <a:chOff x="914400" y="0"/>
            <a:chExt cx="9296400" cy="6400800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914400" y="0"/>
              <a:ext cx="92964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dirty="0">
                  <a:solidFill>
                    <a:srgbClr val="00B0F0"/>
                  </a:solidFill>
                  <a:latin typeface="+mj-lt"/>
                </a:rPr>
                <a:t>LOTUS – SELF CLEANING</a:t>
              </a:r>
            </a:p>
          </p:txBody>
        </p:sp>
        <p:pic>
          <p:nvPicPr>
            <p:cNvPr id="6" name="Picture 2" descr="Water drop on lotus lea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4" y="4216400"/>
              <a:ext cx="1595437" cy="1720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1295401"/>
              <a:ext cx="2286000" cy="176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226" y="2514600"/>
              <a:ext cx="2924175" cy="100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4650" y="4229100"/>
              <a:ext cx="257175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117726" y="2743201"/>
              <a:ext cx="1311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>
                  <a:latin typeface="Times New Roman" panose="02020603050405020304" pitchFamily="18" charset="0"/>
                </a:rPr>
                <a:t>Water lily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505200" y="1066801"/>
              <a:ext cx="28956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latin typeface="Times New Roman" panose="02020603050405020304" pitchFamily="18" charset="0"/>
                </a:rPr>
                <a:t>Super hydrophobicity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latin typeface="Times New Roman" panose="02020603050405020304" pitchFamily="18" charset="0"/>
                </a:rPr>
                <a:t>- Self cleaning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57601" y="3505200"/>
              <a:ext cx="4329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latin typeface="Times New Roman" panose="02020603050405020304" pitchFamily="18" charset="0"/>
                </a:rPr>
                <a:t>Surface roughness – Self cleaning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28800" y="5867400"/>
              <a:ext cx="2501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latin typeface="Times New Roman" panose="02020603050405020304" pitchFamily="18" charset="0"/>
                </a:rPr>
                <a:t>Rinsing with water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962650" y="5943600"/>
              <a:ext cx="3810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latin typeface="Times New Roman" panose="02020603050405020304" pitchFamily="18" charset="0"/>
                </a:rPr>
                <a:t>Water drops – clean surface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273550" y="4800600"/>
              <a:ext cx="1993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latin typeface="Times New Roman" panose="02020603050405020304" pitchFamily="18" charset="0"/>
                </a:rPr>
                <a:t>Applications </a:t>
              </a:r>
              <a:r>
                <a:rPr lang="en-US" altLang="en-US" sz="2400" b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 </a:t>
              </a:r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3276" y="838200"/>
              <a:ext cx="14001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474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63F1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8" y="1371600"/>
            <a:ext cx="2284412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prilia_fuel_cell_1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1385888"/>
            <a:ext cx="2144712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62651" y="3405189"/>
            <a:ext cx="351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Atlantic – Aprilia fuel cell bike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35289" y="3633789"/>
            <a:ext cx="2028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Photovoltaic cell </a:t>
            </a:r>
          </a:p>
        </p:txBody>
      </p:sp>
      <p:pic>
        <p:nvPicPr>
          <p:cNvPr id="8" name="Picture 6" descr="aprilia_fuel_cell_2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67200"/>
            <a:ext cx="250825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248525" y="5218114"/>
            <a:ext cx="1163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Fuel Cell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14450" y="395010"/>
            <a:ext cx="816292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rgbClr val="00B0F0"/>
                </a:solidFill>
                <a:latin typeface="+mj-lt"/>
              </a:rPr>
              <a:t>NANOTECHNOLOGY – FUEL </a:t>
            </a:r>
            <a:r>
              <a:rPr lang="en-US" altLang="en-US" dirty="0">
                <a:solidFill>
                  <a:srgbClr val="00B0F0"/>
                </a:solidFill>
                <a:latin typeface="+mj-lt"/>
              </a:rPr>
              <a:t>CELL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258050" y="4695825"/>
            <a:ext cx="110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Hydrogen</a:t>
            </a:r>
          </a:p>
        </p:txBody>
      </p:sp>
    </p:spTree>
    <p:extLst>
      <p:ext uri="{BB962C8B-B14F-4D97-AF65-F5344CB8AC3E}">
        <p14:creationId xmlns:p14="http://schemas.microsoft.com/office/powerpoint/2010/main" val="933227607"/>
      </p:ext>
    </p:extLst>
  </p:cSld>
  <p:clrMapOvr>
    <a:masterClrMapping/>
  </p:clrMapOvr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509</Words>
  <Application>Microsoft Office PowerPoint</Application>
  <PresentationFormat>A4 Paper (210x297 mm)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FSH</vt:lpstr>
      <vt:lpstr>Lecture No. 45</vt:lpstr>
      <vt:lpstr>Physical vapour deposition (PVD)</vt:lpstr>
      <vt:lpstr>Working Concept</vt:lpstr>
      <vt:lpstr>Advantages of PVD</vt:lpstr>
      <vt:lpstr>Application of PVD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Nano material - optical properties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1645</cp:revision>
  <dcterms:created xsi:type="dcterms:W3CDTF">2006-08-16T00:00:00Z</dcterms:created>
  <dcterms:modified xsi:type="dcterms:W3CDTF">2017-07-17T12:05:58Z</dcterms:modified>
</cp:coreProperties>
</file>