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27"/>
  </p:notesMasterIdLst>
  <p:handoutMasterIdLst>
    <p:handoutMasterId r:id="rId28"/>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906000" cy="6858000" type="A4"/>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0A00"/>
    <a:srgbClr val="0000FF"/>
    <a:srgbClr val="F3A10D"/>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43" autoAdjust="0"/>
    <p:restoredTop sz="85804" autoAdjust="0"/>
  </p:normalViewPr>
  <p:slideViewPr>
    <p:cSldViewPr>
      <p:cViewPr varScale="1">
        <p:scale>
          <a:sx n="64" d="100"/>
          <a:sy n="64" d="100"/>
        </p:scale>
        <p:origin x="1692" y="4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1A58766-E128-4BD9-A1EE-C837C6758CFF}" type="datetimeFigureOut">
              <a:rPr lang="en-US"/>
              <a:pPr>
                <a:defRPr/>
              </a:pPr>
              <a:t>7/17/2017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7E15637-98F7-494C-9CBB-7FD8883CDBDA}" type="slidenum">
              <a:rPr lang="en-US"/>
              <a:pPr>
                <a:defRPr/>
              </a:pPr>
              <a:t>‹#›</a:t>
            </a:fld>
            <a:endParaRPr lang="en-US" dirty="0"/>
          </a:p>
        </p:txBody>
      </p:sp>
    </p:spTree>
    <p:extLst>
      <p:ext uri="{BB962C8B-B14F-4D97-AF65-F5344CB8AC3E}">
        <p14:creationId xmlns:p14="http://schemas.microsoft.com/office/powerpoint/2010/main" val="2344980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F785C58-A3F2-4270-8F90-CDFDA621C729}" type="datetimeFigureOut">
              <a:rPr lang="en-US"/>
              <a:pPr>
                <a:defRPr/>
              </a:pPr>
              <a:t>7/17/2017</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8F2A616-5863-4497-A503-97BD13528AD8}" type="slidenum">
              <a:rPr lang="en-US"/>
              <a:pPr>
                <a:defRPr/>
              </a:pPr>
              <a:t>‹#›</a:t>
            </a:fld>
            <a:endParaRPr lang="en-US" dirty="0"/>
          </a:p>
        </p:txBody>
      </p:sp>
    </p:spTree>
    <p:extLst>
      <p:ext uri="{BB962C8B-B14F-4D97-AF65-F5344CB8AC3E}">
        <p14:creationId xmlns:p14="http://schemas.microsoft.com/office/powerpoint/2010/main" val="41425440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B29D9C8F-68BA-4A83-B206-56916273A33F}" type="datetimeFigureOut">
              <a:rPr lang="en-US" smtClean="0"/>
              <a:pPr>
                <a:defRPr/>
              </a:pPr>
              <a:t>7/17/2017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146264C7-C983-49DA-95E2-9C2A9F300485}" type="slidenum">
              <a:rPr lang="en-US" smtClean="0"/>
              <a:pPr>
                <a:defRPr/>
              </a:pPr>
              <a:t>‹#›</a:t>
            </a:fld>
            <a:endParaRPr lang="en-US" dirty="0"/>
          </a:p>
        </p:txBody>
      </p:sp>
    </p:spTree>
    <p:extLst>
      <p:ext uri="{BB962C8B-B14F-4D97-AF65-F5344CB8AC3E}">
        <p14:creationId xmlns:p14="http://schemas.microsoft.com/office/powerpoint/2010/main" val="1134180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3"/>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BB919820-38D9-421D-881B-22A60CF3AF5B}" type="datetimeFigureOut">
              <a:rPr lang="en-US" smtClean="0"/>
              <a:pPr>
                <a:defRPr/>
              </a:pPr>
              <a:t>7/17/2017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6CE46EDA-C087-47BF-81DA-0F8DAE36C76E}" type="slidenum">
              <a:rPr lang="en-US" smtClean="0"/>
              <a:pPr>
                <a:defRPr/>
              </a:pPr>
              <a:t>‹#›</a:t>
            </a:fld>
            <a:endParaRPr lang="en-US" dirty="0"/>
          </a:p>
        </p:txBody>
      </p:sp>
    </p:spTree>
    <p:extLst>
      <p:ext uri="{BB962C8B-B14F-4D97-AF65-F5344CB8AC3E}">
        <p14:creationId xmlns:p14="http://schemas.microsoft.com/office/powerpoint/2010/main" val="122629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1"/>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41"/>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501D5C1D-0000-44E3-A4A3-27E659E09EF0}" type="datetimeFigureOut">
              <a:rPr lang="en-US" smtClean="0"/>
              <a:pPr>
                <a:defRPr/>
              </a:pPr>
              <a:t>7/17/2017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39EDF93C-A8E3-4597-BA71-1582E9F75D28}" type="slidenum">
              <a:rPr lang="en-US" smtClean="0"/>
              <a:pPr>
                <a:defRPr/>
              </a:pPr>
              <a:t>‹#›</a:t>
            </a:fld>
            <a:endParaRPr lang="en-US" dirty="0"/>
          </a:p>
        </p:txBody>
      </p:sp>
    </p:spTree>
    <p:extLst>
      <p:ext uri="{BB962C8B-B14F-4D97-AF65-F5344CB8AC3E}">
        <p14:creationId xmlns:p14="http://schemas.microsoft.com/office/powerpoint/2010/main" val="4216720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1"/>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Rectangle 2"/>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Box 3"/>
          <p:cNvSpPr txBox="1"/>
          <p:nvPr userDrawn="1"/>
        </p:nvSpPr>
        <p:spPr>
          <a:xfrm>
            <a:off x="-22225" y="6654800"/>
            <a:ext cx="2747963" cy="254000"/>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rPr>
              <a:t>©M. S. Ramaiah University of Applied Sciences</a:t>
            </a:r>
          </a:p>
        </p:txBody>
      </p:sp>
      <p:sp>
        <p:nvSpPr>
          <p:cNvPr id="5" name="Rectangle 4"/>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9505950" y="6324600"/>
            <a:ext cx="457200" cy="369888"/>
          </a:xfrm>
          <a:prstGeom prst="rect">
            <a:avLst/>
          </a:prstGeom>
        </p:spPr>
        <p:txBody>
          <a:bodyPr wrap="none">
            <a:spAutoFit/>
          </a:bodyPr>
          <a:lstStyle/>
          <a:p>
            <a:pPr fontAlgn="auto">
              <a:spcBef>
                <a:spcPts val="0"/>
              </a:spcBef>
              <a:spcAft>
                <a:spcPts val="0"/>
              </a:spcAft>
              <a:defRPr/>
            </a:pPr>
            <a:fld id="{30DA7081-F16C-4152-8D6E-ADFE983685E5}" type="slidenum">
              <a:rPr lang="en-US">
                <a:solidFill>
                  <a:schemeClr val="bg1"/>
                </a:solidFill>
                <a:latin typeface="+mn-lt"/>
              </a:rPr>
              <a:pPr fontAlgn="auto">
                <a:spcBef>
                  <a:spcPts val="0"/>
                </a:spcBef>
                <a:spcAft>
                  <a:spcPts val="0"/>
                </a:spcAft>
                <a:defRPr/>
              </a:pPr>
              <a:t>‹#›</a:t>
            </a:fld>
            <a:endParaRPr lang="en-US" dirty="0">
              <a:solidFill>
                <a:schemeClr val="bg1"/>
              </a:solidFill>
              <a:latin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3"/>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DC81A714-7D3A-4A24-9FC1-EB83DC8A1CA2}" type="datetimeFigureOut">
              <a:rPr lang="en-US" smtClean="0"/>
              <a:pPr>
                <a:defRPr/>
              </a:pPr>
              <a:t>7/17/2017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5D19F909-8DAD-4B7D-B4AD-618B2A582AAD}" type="slidenum">
              <a:rPr lang="en-US" smtClean="0"/>
              <a:pPr>
                <a:defRPr/>
              </a:pPr>
              <a:t>‹#›</a:t>
            </a:fld>
            <a:endParaRPr lang="en-US" dirty="0"/>
          </a:p>
        </p:txBody>
      </p:sp>
    </p:spTree>
    <p:extLst>
      <p:ext uri="{BB962C8B-B14F-4D97-AF65-F5344CB8AC3E}">
        <p14:creationId xmlns:p14="http://schemas.microsoft.com/office/powerpoint/2010/main" val="46122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a:prstGeom prst="rect">
            <a:avLst/>
          </a:prstGeom>
        </p:spPr>
        <p:txBody>
          <a:bodyPr anchor="t"/>
          <a:lstStyle>
            <a:lvl1pPr algn="l">
              <a:defRPr sz="3692"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1846">
                <a:solidFill>
                  <a:schemeClr val="tx1">
                    <a:tint val="75000"/>
                  </a:schemeClr>
                </a:solidFill>
              </a:defRPr>
            </a:lvl1pPr>
            <a:lvl2pPr marL="422041" indent="0">
              <a:buNone/>
              <a:defRPr sz="1662">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7A10F037-1E77-449E-BB07-D0C80D3A2771}" type="datetimeFigureOut">
              <a:rPr lang="en-US" smtClean="0"/>
              <a:pPr>
                <a:defRPr/>
              </a:pPr>
              <a:t>7/17/2017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C0FECE93-CC22-4A64-BBD1-334C9CFBF3F2}" type="slidenum">
              <a:rPr lang="en-US" smtClean="0"/>
              <a:pPr>
                <a:defRPr/>
              </a:pPr>
              <a:t>‹#›</a:t>
            </a:fld>
            <a:endParaRPr lang="en-US" dirty="0"/>
          </a:p>
        </p:txBody>
      </p:sp>
    </p:spTree>
    <p:extLst>
      <p:ext uri="{BB962C8B-B14F-4D97-AF65-F5344CB8AC3E}">
        <p14:creationId xmlns:p14="http://schemas.microsoft.com/office/powerpoint/2010/main" val="306140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3"/>
            <a:ext cx="437515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3"/>
            <a:ext cx="437515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3"/>
            <a:ext cx="2311400" cy="365125"/>
          </a:xfrm>
          <a:prstGeom prst="rect">
            <a:avLst/>
          </a:prstGeom>
        </p:spPr>
        <p:txBody>
          <a:bodyPr/>
          <a:lstStyle/>
          <a:p>
            <a:pPr>
              <a:defRPr/>
            </a:pPr>
            <a:fld id="{16E0963E-D3A6-4213-A721-DFC154D2B9E8}" type="datetimeFigureOut">
              <a:rPr lang="en-US" smtClean="0"/>
              <a:pPr>
                <a:defRPr/>
              </a:pPr>
              <a:t>7/17/2017</a:t>
            </a:fld>
            <a:endParaRPr lang="en-US" dirty="0"/>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pPr>
              <a:defRPr/>
            </a:pPr>
            <a:fld id="{C2DCFDD0-FFE3-40A2-9155-2647746DB505}" type="slidenum">
              <a:rPr lang="en-US" smtClean="0"/>
              <a:pPr>
                <a:defRPr/>
              </a:pPr>
              <a:t>‹#›</a:t>
            </a:fld>
            <a:endParaRPr lang="en-US" dirty="0"/>
          </a:p>
        </p:txBody>
      </p:sp>
    </p:spTree>
    <p:extLst>
      <p:ext uri="{BB962C8B-B14F-4D97-AF65-F5344CB8AC3E}">
        <p14:creationId xmlns:p14="http://schemas.microsoft.com/office/powerpoint/2010/main" val="99371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2" y="1535113"/>
            <a:ext cx="4378590"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3"/>
            <a:ext cx="2311400" cy="365125"/>
          </a:xfrm>
          <a:prstGeom prst="rect">
            <a:avLst/>
          </a:prstGeom>
        </p:spPr>
        <p:txBody>
          <a:bodyPr/>
          <a:lstStyle/>
          <a:p>
            <a:pPr>
              <a:defRPr/>
            </a:pPr>
            <a:fld id="{B6F20CB9-1E55-406F-93B0-8397169AEA88}" type="datetimeFigureOut">
              <a:rPr lang="en-US" smtClean="0"/>
              <a:pPr>
                <a:defRPr/>
              </a:pPr>
              <a:t>7/17/2017</a:t>
            </a:fld>
            <a:endParaRPr lang="en-US" dirty="0"/>
          </a:p>
        </p:txBody>
      </p:sp>
      <p:sp>
        <p:nvSpPr>
          <p:cNvPr id="8" name="Footer Placeholder 7"/>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9" name="Slide Number Placeholder 8"/>
          <p:cNvSpPr>
            <a:spLocks noGrp="1"/>
          </p:cNvSpPr>
          <p:nvPr>
            <p:ph type="sldNum" sz="quarter" idx="12"/>
          </p:nvPr>
        </p:nvSpPr>
        <p:spPr>
          <a:xfrm>
            <a:off x="7099300" y="6356353"/>
            <a:ext cx="2311400" cy="365125"/>
          </a:xfrm>
          <a:prstGeom prst="rect">
            <a:avLst/>
          </a:prstGeom>
        </p:spPr>
        <p:txBody>
          <a:bodyPr/>
          <a:lstStyle/>
          <a:p>
            <a:pPr>
              <a:defRPr/>
            </a:pPr>
            <a:fld id="{0B69DDED-92E9-4D54-8A0C-B0C30DD7D240}" type="slidenum">
              <a:rPr lang="en-US" smtClean="0"/>
              <a:pPr>
                <a:defRPr/>
              </a:pPr>
              <a:t>‹#›</a:t>
            </a:fld>
            <a:endParaRPr lang="en-US" dirty="0"/>
          </a:p>
        </p:txBody>
      </p:sp>
    </p:spTree>
    <p:extLst>
      <p:ext uri="{BB962C8B-B14F-4D97-AF65-F5344CB8AC3E}">
        <p14:creationId xmlns:p14="http://schemas.microsoft.com/office/powerpoint/2010/main" val="125436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3"/>
            <a:ext cx="2311400" cy="365125"/>
          </a:xfrm>
          <a:prstGeom prst="rect">
            <a:avLst/>
          </a:prstGeom>
        </p:spPr>
        <p:txBody>
          <a:bodyPr/>
          <a:lstStyle/>
          <a:p>
            <a:pPr>
              <a:defRPr/>
            </a:pPr>
            <a:fld id="{08FDAB21-3F5E-4368-A37C-7D5B0C4E6A9B}" type="datetimeFigureOut">
              <a:rPr lang="en-US" smtClean="0"/>
              <a:pPr>
                <a:defRPr/>
              </a:pPr>
              <a:t>7/17/2017</a:t>
            </a:fld>
            <a:endParaRPr lang="en-US" dirty="0"/>
          </a:p>
        </p:txBody>
      </p:sp>
      <p:sp>
        <p:nvSpPr>
          <p:cNvPr id="4" name="Footer Placeholder 3"/>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5" name="Slide Number Placeholder 4"/>
          <p:cNvSpPr>
            <a:spLocks noGrp="1"/>
          </p:cNvSpPr>
          <p:nvPr>
            <p:ph type="sldNum" sz="quarter" idx="12"/>
          </p:nvPr>
        </p:nvSpPr>
        <p:spPr>
          <a:xfrm>
            <a:off x="7099300" y="6356353"/>
            <a:ext cx="2311400" cy="365125"/>
          </a:xfrm>
          <a:prstGeom prst="rect">
            <a:avLst/>
          </a:prstGeom>
        </p:spPr>
        <p:txBody>
          <a:bodyPr/>
          <a:lstStyle/>
          <a:p>
            <a:pPr>
              <a:defRPr/>
            </a:pPr>
            <a:fld id="{E16F5D42-0E62-4D1F-AB1C-BEFF4F4B9432}" type="slidenum">
              <a:rPr lang="en-US" smtClean="0"/>
              <a:pPr>
                <a:defRPr/>
              </a:pPr>
              <a:t>‹#›</a:t>
            </a:fld>
            <a:endParaRPr lang="en-US" dirty="0"/>
          </a:p>
        </p:txBody>
      </p:sp>
    </p:spTree>
    <p:extLst>
      <p:ext uri="{BB962C8B-B14F-4D97-AF65-F5344CB8AC3E}">
        <p14:creationId xmlns:p14="http://schemas.microsoft.com/office/powerpoint/2010/main" val="3830124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416" y="6655360"/>
            <a:ext cx="2811988" cy="241476"/>
          </a:xfrm>
          <a:prstGeom prst="rect">
            <a:avLst/>
          </a:prstGeom>
          <a:noFill/>
        </p:spPr>
        <p:txBody>
          <a:bodyPr wrap="none" rtlCol="0">
            <a:spAutoFit/>
          </a:bodyPr>
          <a:lstStyle/>
          <a:p>
            <a:r>
              <a:rPr lang="en-US" sz="969" dirty="0" smtClean="0">
                <a:solidFill>
                  <a:schemeClr val="bg1"/>
                </a:solidFill>
              </a:rPr>
              <a:t>©M. S. Ramaiah University of Applied Sciences</a:t>
            </a:r>
            <a:endParaRPr lang="en-US" sz="969" dirty="0">
              <a:solidFill>
                <a:schemeClr val="bg1"/>
              </a:solidFill>
            </a:endParaRPr>
          </a:p>
        </p:txBody>
      </p:sp>
      <p:sp>
        <p:nvSpPr>
          <p:cNvPr id="10" name="Rectangle 9"/>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05749" y="6324600"/>
            <a:ext cx="46401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7" name="Rectangle 6"/>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TextBox 11"/>
          <p:cNvSpPr txBox="1"/>
          <p:nvPr userDrawn="1"/>
        </p:nvSpPr>
        <p:spPr>
          <a:xfrm>
            <a:off x="-22225" y="6654800"/>
            <a:ext cx="2747963" cy="254000"/>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rPr>
              <a:t>©M. S. Ramaiah University of Applied Sciences</a:t>
            </a:r>
          </a:p>
        </p:txBody>
      </p:sp>
      <p:sp>
        <p:nvSpPr>
          <p:cNvPr id="13" name="Rectangle 12"/>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userDrawn="1"/>
        </p:nvSpPr>
        <p:spPr>
          <a:xfrm>
            <a:off x="9505950" y="6324600"/>
            <a:ext cx="457200" cy="369888"/>
          </a:xfrm>
          <a:prstGeom prst="rect">
            <a:avLst/>
          </a:prstGeom>
        </p:spPr>
        <p:txBody>
          <a:bodyPr wrap="none">
            <a:spAutoFit/>
          </a:bodyPr>
          <a:lstStyle/>
          <a:p>
            <a:pPr fontAlgn="auto">
              <a:spcBef>
                <a:spcPts val="0"/>
              </a:spcBef>
              <a:spcAft>
                <a:spcPts val="0"/>
              </a:spcAft>
              <a:defRPr/>
            </a:pPr>
            <a:fld id="{E38435BC-789B-4652-AB85-BFAAB49EDED6}" type="slidenum">
              <a:rPr lang="en-US">
                <a:solidFill>
                  <a:schemeClr val="bg1"/>
                </a:solidFill>
                <a:latin typeface="+mn-lt"/>
              </a:rPr>
              <a:pPr fontAlgn="auto">
                <a:spcBef>
                  <a:spcPts val="0"/>
                </a:spcBef>
                <a:spcAft>
                  <a:spcPts val="0"/>
                </a:spcAft>
                <a:defRPr/>
              </a:pPr>
              <a:t>‹#›</a:t>
            </a:fld>
            <a:endParaRPr lang="en-US" dirty="0">
              <a:solidFill>
                <a:schemeClr val="bg1"/>
              </a:solidFill>
              <a:latin typeface="+mn-lt"/>
            </a:endParaRPr>
          </a:p>
        </p:txBody>
      </p:sp>
    </p:spTree>
    <p:extLst>
      <p:ext uri="{BB962C8B-B14F-4D97-AF65-F5344CB8AC3E}">
        <p14:creationId xmlns:p14="http://schemas.microsoft.com/office/powerpoint/2010/main" val="1026538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1846" b="1"/>
            </a:lvl1pPr>
          </a:lstStyle>
          <a:p>
            <a:r>
              <a:rPr lang="en-US" smtClean="0"/>
              <a:t>Click to edit Master title style</a:t>
            </a:r>
            <a:endParaRPr lang="en-US"/>
          </a:p>
        </p:txBody>
      </p:sp>
      <p:sp>
        <p:nvSpPr>
          <p:cNvPr id="3" name="Content Placeholder 2"/>
          <p:cNvSpPr>
            <a:spLocks noGrp="1"/>
          </p:cNvSpPr>
          <p:nvPr>
            <p:ph idx="1"/>
          </p:nvPr>
        </p:nvSpPr>
        <p:spPr>
          <a:xfrm>
            <a:off x="3872972" y="273053"/>
            <a:ext cx="5537729" cy="5853113"/>
          </a:xfrm>
          <a:prstGeom prst="rect">
            <a:avLst/>
          </a:prstGeo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3"/>
            <a:ext cx="3259006" cy="4691063"/>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pPr>
              <a:defRPr/>
            </a:pPr>
            <a:fld id="{4FD14707-4C93-4C87-BC62-6F58979C58D2}" type="datetimeFigureOut">
              <a:rPr lang="en-US" smtClean="0"/>
              <a:pPr>
                <a:defRPr/>
              </a:pPr>
              <a:t>7/17/2017</a:t>
            </a:fld>
            <a:endParaRPr lang="en-US" dirty="0"/>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pPr>
              <a:defRPr/>
            </a:pPr>
            <a:fld id="{B17084C7-F742-46F8-AA6D-8AED6032B520}" type="slidenum">
              <a:rPr lang="en-US" smtClean="0"/>
              <a:pPr>
                <a:defRPr/>
              </a:pPr>
              <a:t>‹#›</a:t>
            </a:fld>
            <a:endParaRPr lang="en-US" dirty="0"/>
          </a:p>
        </p:txBody>
      </p:sp>
    </p:spTree>
    <p:extLst>
      <p:ext uri="{BB962C8B-B14F-4D97-AF65-F5344CB8AC3E}">
        <p14:creationId xmlns:p14="http://schemas.microsoft.com/office/powerpoint/2010/main" val="220607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1846"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pPr>
              <a:defRPr/>
            </a:pPr>
            <a:fld id="{09CF1965-5B3F-488B-B801-5B8BA0EBE2F6}" type="datetimeFigureOut">
              <a:rPr lang="en-US" smtClean="0"/>
              <a:pPr>
                <a:defRPr/>
              </a:pPr>
              <a:t>7/17/2017</a:t>
            </a:fld>
            <a:endParaRPr lang="en-US" dirty="0"/>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pPr>
              <a:defRPr/>
            </a:pPr>
            <a:fld id="{946F4210-70DE-47BA-A31D-3E60EB9BC7AD}" type="slidenum">
              <a:rPr lang="en-US" smtClean="0"/>
              <a:pPr>
                <a:defRPr/>
              </a:pPr>
              <a:t>‹#›</a:t>
            </a:fld>
            <a:endParaRPr lang="en-US" dirty="0"/>
          </a:p>
        </p:txBody>
      </p:sp>
    </p:spTree>
    <p:extLst>
      <p:ext uri="{BB962C8B-B14F-4D97-AF65-F5344CB8AC3E}">
        <p14:creationId xmlns:p14="http://schemas.microsoft.com/office/powerpoint/2010/main" val="331875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90895" y="6655158"/>
            <a:ext cx="2518638" cy="241476"/>
          </a:xfrm>
          <a:prstGeom prst="rect">
            <a:avLst/>
          </a:prstGeom>
          <a:noFill/>
        </p:spPr>
        <p:txBody>
          <a:bodyPr wrap="none" rtlCol="0">
            <a:spAutoFit/>
          </a:bodyPr>
          <a:lstStyle/>
          <a:p>
            <a:r>
              <a:rPr lang="en-US" sz="969" dirty="0" smtClean="0">
                <a:solidFill>
                  <a:schemeClr val="bg1"/>
                </a:solidFill>
              </a:rPr>
              <a:t>© Ramaiah University of Applied Sciences</a:t>
            </a:r>
            <a:endParaRPr lang="en-US" sz="969" dirty="0">
              <a:solidFill>
                <a:schemeClr val="bg1"/>
              </a:solidFill>
            </a:endParaRP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505749" y="6324600"/>
            <a:ext cx="46401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8" name="TextBox 7"/>
          <p:cNvSpPr txBox="1"/>
          <p:nvPr/>
        </p:nvSpPr>
        <p:spPr>
          <a:xfrm>
            <a:off x="-25759" y="6655158"/>
            <a:ext cx="2921358" cy="241476"/>
          </a:xfrm>
          <a:prstGeom prst="rect">
            <a:avLst/>
          </a:prstGeom>
          <a:noFill/>
        </p:spPr>
        <p:txBody>
          <a:bodyPr wrap="square" rtlCol="0">
            <a:spAutoFit/>
          </a:bodyPr>
          <a:lstStyle/>
          <a:p>
            <a:r>
              <a:rPr lang="en-US" sz="969" dirty="0" smtClean="0">
                <a:solidFill>
                  <a:schemeClr val="bg1"/>
                </a:solidFill>
              </a:rPr>
              <a:t>Faculty of Science and Humanities</a:t>
            </a:r>
            <a:endParaRPr lang="en-US" sz="969" dirty="0">
              <a:solidFill>
                <a:schemeClr val="bg1"/>
              </a:solidFill>
            </a:endParaRPr>
          </a:p>
        </p:txBody>
      </p:sp>
      <p:pic>
        <p:nvPicPr>
          <p:cNvPr id="10" name="Picture 9"/>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 y="6181727"/>
            <a:ext cx="415290" cy="523875"/>
          </a:xfrm>
          <a:prstGeom prst="rect">
            <a:avLst/>
          </a:prstGeom>
          <a:noFill/>
          <a:ln>
            <a:noFill/>
          </a:ln>
        </p:spPr>
      </p:pic>
    </p:spTree>
    <p:extLst>
      <p:ext uri="{BB962C8B-B14F-4D97-AF65-F5344CB8AC3E}">
        <p14:creationId xmlns:p14="http://schemas.microsoft.com/office/powerpoint/2010/main" val="4061715468"/>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37" r:id="rId12"/>
  </p:sldLayoutIdLst>
  <p:txStyles>
    <p:titleStyle>
      <a:lvl1pPr algn="ctr" defTabSz="844083" rtl="0" eaLnBrk="1" latinLnBrk="0" hangingPunct="1">
        <a:spcBef>
          <a:spcPct val="0"/>
        </a:spcBef>
        <a:buNone/>
        <a:defRPr sz="4062" kern="1200">
          <a:solidFill>
            <a:schemeClr val="tx1"/>
          </a:solidFill>
          <a:latin typeface="+mj-lt"/>
          <a:ea typeface="+mj-ea"/>
          <a:cs typeface="+mj-cs"/>
        </a:defRPr>
      </a:lvl1pPr>
    </p:titleStyle>
    <p:bodyStyle>
      <a:lvl1pPr marL="316531" indent="-316531" algn="l" defTabSz="844083" rtl="0" eaLnBrk="1" latinLnBrk="0" hangingPunct="1">
        <a:spcBef>
          <a:spcPct val="20000"/>
        </a:spcBef>
        <a:buFont typeface="Arial" pitchFamily="34" charset="0"/>
        <a:buChar char="•"/>
        <a:defRPr sz="2954" kern="1200">
          <a:solidFill>
            <a:schemeClr val="tx1"/>
          </a:solidFill>
          <a:latin typeface="+mn-lt"/>
          <a:ea typeface="+mn-ea"/>
          <a:cs typeface="+mn-cs"/>
        </a:defRPr>
      </a:lvl1pPr>
      <a:lvl2pPr marL="685817" indent="-263776" algn="l" defTabSz="844083" rtl="0" eaLnBrk="1" latinLnBrk="0" hangingPunct="1">
        <a:spcBef>
          <a:spcPct val="20000"/>
        </a:spcBef>
        <a:buFont typeface="Arial" pitchFamily="34" charset="0"/>
        <a:buChar char="–"/>
        <a:defRPr sz="2585" kern="1200">
          <a:solidFill>
            <a:schemeClr val="tx1"/>
          </a:solidFill>
          <a:latin typeface="+mn-lt"/>
          <a:ea typeface="+mn-ea"/>
          <a:cs typeface="+mn-cs"/>
        </a:defRPr>
      </a:lvl2pPr>
      <a:lvl3pPr marL="1055103" indent="-211021" algn="l" defTabSz="844083" rtl="0" eaLnBrk="1" latinLnBrk="0" hangingPunct="1">
        <a:spcBef>
          <a:spcPct val="20000"/>
        </a:spcBef>
        <a:buFont typeface="Arial" pitchFamily="34" charset="0"/>
        <a:buChar char="•"/>
        <a:defRPr sz="2215" kern="1200">
          <a:solidFill>
            <a:schemeClr val="tx1"/>
          </a:solidFill>
          <a:latin typeface="+mn-lt"/>
          <a:ea typeface="+mn-ea"/>
          <a:cs typeface="+mn-cs"/>
        </a:defRPr>
      </a:lvl3pPr>
      <a:lvl4pPr marL="1477145"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4pPr>
      <a:lvl5pPr marL="1899186"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hyperlink" Target="Schematic_supercapacitor.flv" TargetMode="Externa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00B0F0"/>
                </a:solidFill>
              </a:rPr>
              <a:t>Lecture No. 5</a:t>
            </a:r>
            <a:br>
              <a:rPr lang="en-IN" sz="3200" b="1" dirty="0" smtClean="0">
                <a:solidFill>
                  <a:srgbClr val="00B0F0"/>
                </a:solidFill>
              </a:rPr>
            </a:br>
            <a:r>
              <a:rPr lang="en-US" sz="3200" b="1" dirty="0" smtClean="0">
                <a:solidFill>
                  <a:srgbClr val="00B0F0"/>
                </a:solidFill>
              </a:rPr>
              <a:t>Storage Devices - Batteries </a:t>
            </a:r>
            <a:br>
              <a:rPr lang="en-US" sz="3200" b="1" dirty="0" smtClean="0">
                <a:solidFill>
                  <a:srgbClr val="00B0F0"/>
                </a:solidFill>
              </a:rPr>
            </a:br>
            <a:r>
              <a:rPr lang="en-IN" sz="3200" b="1" dirty="0" smtClean="0">
                <a:solidFill>
                  <a:srgbClr val="00B0F0"/>
                </a:solidFill>
              </a:rPr>
              <a:t/>
            </a:r>
            <a:br>
              <a:rPr lang="en-IN" sz="3200" b="1" dirty="0" smtClean="0">
                <a:solidFill>
                  <a:srgbClr val="00B0F0"/>
                </a:solidFill>
              </a:rPr>
            </a:br>
            <a:r>
              <a:rPr lang="en-IN" sz="3200" b="1" dirty="0" smtClean="0">
                <a:solidFill>
                  <a:srgbClr val="00B0F0"/>
                </a:solidFill>
              </a:rPr>
              <a:t/>
            </a:r>
            <a:br>
              <a:rPr lang="en-IN" sz="3200" b="1" dirty="0" smtClean="0">
                <a:solidFill>
                  <a:srgbClr val="00B0F0"/>
                </a:solidFill>
              </a:rPr>
            </a:br>
            <a:r>
              <a:rPr lang="en-IN" sz="3200" b="1" dirty="0" smtClean="0">
                <a:solidFill>
                  <a:srgbClr val="00B0F0"/>
                </a:solidFill>
              </a:rPr>
              <a:t/>
            </a:r>
            <a:br>
              <a:rPr lang="en-IN" sz="3200" b="1" dirty="0" smtClean="0">
                <a:solidFill>
                  <a:srgbClr val="00B0F0"/>
                </a:solidFill>
              </a:rPr>
            </a:br>
            <a:r>
              <a:rPr lang="en-IN" sz="3200" b="1" dirty="0" smtClean="0">
                <a:solidFill>
                  <a:srgbClr val="00B0F0"/>
                </a:solidFill>
              </a:rPr>
              <a:t/>
            </a:r>
            <a:br>
              <a:rPr lang="en-IN" sz="3200" b="1" dirty="0" smtClean="0">
                <a:solidFill>
                  <a:srgbClr val="00B0F0"/>
                </a:solidFill>
              </a:rPr>
            </a:br>
            <a:endParaRPr lang="en-IN" sz="3200" b="1" dirty="0">
              <a:solidFill>
                <a:srgbClr val="00B0F0"/>
              </a:solidFill>
            </a:endParaRPr>
          </a:p>
        </p:txBody>
      </p:sp>
      <p:sp>
        <p:nvSpPr>
          <p:cNvPr id="3" name="Content Placeholder 2"/>
          <p:cNvSpPr>
            <a:spLocks noGrp="1"/>
          </p:cNvSpPr>
          <p:nvPr>
            <p:ph idx="1"/>
          </p:nvPr>
        </p:nvSpPr>
        <p:spPr>
          <a:xfrm>
            <a:off x="533400" y="1600200"/>
            <a:ext cx="8915400" cy="4724400"/>
          </a:xfrm>
        </p:spPr>
        <p:txBody>
          <a:bodyPr/>
          <a:lstStyle/>
          <a:p>
            <a:pPr algn="just">
              <a:buNone/>
            </a:pPr>
            <a:r>
              <a:rPr lang="en-IN" sz="2800" dirty="0" smtClean="0"/>
              <a:t>At the end of this lecture, students will be able to: </a:t>
            </a:r>
          </a:p>
          <a:p>
            <a:pPr algn="just"/>
            <a:endParaRPr lang="en-IN" sz="2400" dirty="0" smtClean="0"/>
          </a:p>
          <a:p>
            <a:pPr lvl="1">
              <a:buFont typeface="Arial" pitchFamily="34" charset="0"/>
              <a:buChar char="•"/>
            </a:pPr>
            <a:r>
              <a:rPr lang="en-IN" sz="2400" dirty="0" smtClean="0"/>
              <a:t>Explain the components of a battery</a:t>
            </a:r>
          </a:p>
          <a:p>
            <a:pPr lvl="1">
              <a:buFont typeface="Arial" pitchFamily="34" charset="0"/>
              <a:buChar char="•"/>
            </a:pPr>
            <a:endParaRPr lang="en-IN" sz="2400" dirty="0" smtClean="0"/>
          </a:p>
          <a:p>
            <a:pPr lvl="1">
              <a:buFont typeface="Arial" pitchFamily="34" charset="0"/>
              <a:buChar char="•"/>
            </a:pPr>
            <a:r>
              <a:rPr lang="en-IN" sz="2400" dirty="0" smtClean="0"/>
              <a:t>Discuss primary and secondary batteries</a:t>
            </a:r>
          </a:p>
          <a:p>
            <a:pPr lvl="1">
              <a:buFont typeface="Arial" pitchFamily="34" charset="0"/>
              <a:buChar char="•"/>
            </a:pPr>
            <a:endParaRPr lang="en-IN" sz="2400" dirty="0" smtClean="0"/>
          </a:p>
          <a:p>
            <a:pPr lvl="1">
              <a:buFont typeface="Arial" pitchFamily="34" charset="0"/>
              <a:buChar char="•"/>
            </a:pPr>
            <a:r>
              <a:rPr lang="en-IN" sz="2400" dirty="0" smtClean="0"/>
              <a:t>Describe characteristics of a good battery</a:t>
            </a:r>
          </a:p>
          <a:p>
            <a:pPr lvl="1">
              <a:buFont typeface="Arial" pitchFamily="34" charset="0"/>
              <a:buChar char="•"/>
            </a:pPr>
            <a:endParaRPr lang="en-IN" sz="2400" dirty="0" smtClean="0"/>
          </a:p>
          <a:p>
            <a:pPr lvl="1">
              <a:buFont typeface="Arial" pitchFamily="34" charset="0"/>
              <a:buChar char="•"/>
            </a:pPr>
            <a:r>
              <a:rPr lang="en-IN" sz="2400" dirty="0" smtClean="0"/>
              <a:t>Explain the construction and working of a super capacitor</a:t>
            </a:r>
          </a:p>
          <a:p>
            <a:pPr algn="just"/>
            <a:endParaRPr lang="en-IN" sz="2400" dirty="0" smtClean="0"/>
          </a:p>
          <a:p>
            <a:pPr lvl="1" algn="just"/>
            <a:endParaRPr lang="en-IN" sz="2000" dirty="0" smtClean="0"/>
          </a:p>
        </p:txBody>
      </p:sp>
    </p:spTree>
    <p:extLst>
      <p:ext uri="{BB962C8B-B14F-4D97-AF65-F5344CB8AC3E}">
        <p14:creationId xmlns:p14="http://schemas.microsoft.com/office/powerpoint/2010/main" val="3538048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915400" cy="5410200"/>
          </a:xfrm>
        </p:spPr>
        <p:txBody>
          <a:bodyPr/>
          <a:lstStyle/>
          <a:p>
            <a:pPr marL="0" indent="0">
              <a:buNone/>
            </a:pPr>
            <a:r>
              <a:rPr lang="en-US" sz="2400" dirty="0"/>
              <a:t>A good battery must have the following characteristics.</a:t>
            </a:r>
          </a:p>
          <a:p>
            <a:pPr marL="0" indent="0">
              <a:buNone/>
            </a:pPr>
            <a:r>
              <a:rPr lang="en-US" sz="2400" dirty="0" smtClean="0">
                <a:solidFill>
                  <a:schemeClr val="accent6">
                    <a:lumMod val="75000"/>
                  </a:schemeClr>
                </a:solidFill>
              </a:rPr>
              <a:t>Voltage</a:t>
            </a:r>
            <a:r>
              <a:rPr lang="en-US" sz="2400" dirty="0">
                <a:solidFill>
                  <a:schemeClr val="accent6">
                    <a:lumMod val="75000"/>
                  </a:schemeClr>
                </a:solidFill>
              </a:rPr>
              <a:t>: </a:t>
            </a:r>
            <a:endParaRPr lang="en-US" sz="2400" dirty="0" smtClean="0">
              <a:solidFill>
                <a:schemeClr val="accent6">
                  <a:lumMod val="75000"/>
                </a:schemeClr>
              </a:solidFill>
            </a:endParaRPr>
          </a:p>
          <a:p>
            <a:r>
              <a:rPr lang="en-US" sz="2400" dirty="0" smtClean="0"/>
              <a:t>Voltage </a:t>
            </a:r>
            <a:r>
              <a:rPr lang="en-US" sz="2400" dirty="0"/>
              <a:t>of a battery depends on the energy change in </a:t>
            </a:r>
            <a:r>
              <a:rPr lang="en-US" sz="2400" dirty="0" smtClean="0"/>
              <a:t>the overall </a:t>
            </a:r>
            <a:r>
              <a:rPr lang="en-US" sz="2400" dirty="0"/>
              <a:t>cell reaction and the nature of cell </a:t>
            </a:r>
            <a:r>
              <a:rPr lang="en-US" sz="2400" dirty="0" smtClean="0"/>
              <a:t>reaction</a:t>
            </a:r>
          </a:p>
          <a:p>
            <a:r>
              <a:rPr lang="en-US" sz="2400" dirty="0" smtClean="0"/>
              <a:t>To </a:t>
            </a:r>
            <a:r>
              <a:rPr lang="en-US" sz="2400" dirty="0"/>
              <a:t>obtain </a:t>
            </a:r>
            <a:r>
              <a:rPr lang="en-US" sz="2400" dirty="0" smtClean="0"/>
              <a:t>maximum voltage </a:t>
            </a:r>
            <a:r>
              <a:rPr lang="en-US" sz="2400" dirty="0"/>
              <a:t>from a </a:t>
            </a:r>
            <a:r>
              <a:rPr lang="en-US" sz="2400" dirty="0" smtClean="0"/>
              <a:t>cell</a:t>
            </a:r>
            <a:endParaRPr lang="en-US" sz="2400" dirty="0"/>
          </a:p>
          <a:p>
            <a:pPr lvl="1"/>
            <a:r>
              <a:rPr lang="en-US" sz="2400" dirty="0" smtClean="0"/>
              <a:t>Potential </a:t>
            </a:r>
            <a:r>
              <a:rPr lang="en-US" sz="2400" dirty="0"/>
              <a:t>difference between the electrodes must be </a:t>
            </a:r>
            <a:r>
              <a:rPr lang="en-US" sz="2400" dirty="0" smtClean="0"/>
              <a:t>high</a:t>
            </a:r>
            <a:endParaRPr lang="en-US" sz="2400" dirty="0"/>
          </a:p>
          <a:p>
            <a:pPr lvl="1"/>
            <a:r>
              <a:rPr lang="en-US" sz="2400" dirty="0" smtClean="0"/>
              <a:t>Resistance </a:t>
            </a:r>
            <a:r>
              <a:rPr lang="en-US" sz="2400" dirty="0"/>
              <a:t>of the cell must be </a:t>
            </a:r>
            <a:r>
              <a:rPr lang="en-US" sz="2400" dirty="0" smtClean="0"/>
              <a:t>low</a:t>
            </a:r>
            <a:endParaRPr lang="en-US" sz="2400" dirty="0"/>
          </a:p>
          <a:p>
            <a:pPr lvl="1"/>
            <a:r>
              <a:rPr lang="en-US" sz="2400" dirty="0" smtClean="0"/>
              <a:t>Electrode </a:t>
            </a:r>
            <a:r>
              <a:rPr lang="en-US" sz="2400" dirty="0"/>
              <a:t>reactions must be fast to reduce the over </a:t>
            </a:r>
            <a:r>
              <a:rPr lang="en-US" sz="2400" dirty="0" smtClean="0"/>
              <a:t>potential</a:t>
            </a:r>
          </a:p>
        </p:txBody>
      </p:sp>
      <p:sp>
        <p:nvSpPr>
          <p:cNvPr id="5" name="Title 1"/>
          <p:cNvSpPr txBox="1">
            <a:spLocks/>
          </p:cNvSpPr>
          <p:nvPr/>
        </p:nvSpPr>
        <p:spPr bwMode="auto">
          <a:xfrm>
            <a:off x="247650" y="228600"/>
            <a:ext cx="6381750" cy="6858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marL="0" marR="0" lvl="0" indent="0" defTabSz="914400" rtl="0" eaLnBrk="0" fontAlgn="base" latinLnBrk="0" hangingPunct="0">
              <a:lnSpc>
                <a:spcPct val="9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B0F0"/>
                </a:solidFill>
                <a:effectLst/>
                <a:uLnTx/>
                <a:uFillTx/>
                <a:latin typeface="+mj-lt"/>
                <a:ea typeface="+mj-ea"/>
                <a:cs typeface="+mj-cs"/>
              </a:rPr>
              <a:t>Battery</a:t>
            </a:r>
            <a:r>
              <a:rPr kumimoji="0" lang="en-US" sz="3200" b="1" i="0" u="none" strike="noStrike" kern="0" cap="none" spc="0" normalizeH="0" noProof="0" dirty="0" smtClean="0">
                <a:ln>
                  <a:noFill/>
                </a:ln>
                <a:solidFill>
                  <a:srgbClr val="00B0F0"/>
                </a:solidFill>
                <a:effectLst/>
                <a:uLnTx/>
                <a:uFillTx/>
                <a:latin typeface="+mj-lt"/>
                <a:ea typeface="+mj-ea"/>
                <a:cs typeface="+mj-cs"/>
              </a:rPr>
              <a:t> Characteristics</a:t>
            </a:r>
            <a:endParaRPr kumimoji="0" lang="en-US" sz="3200" b="1" i="0" u="none" strike="noStrike" kern="0" cap="none" spc="0" normalizeH="0" baseline="0" noProof="0" dirty="0" smtClean="0">
              <a:ln>
                <a:noFill/>
              </a:ln>
              <a:solidFill>
                <a:srgbClr val="00B0F0"/>
              </a:solidFill>
              <a:effectLst/>
              <a:uLnTx/>
              <a:uFillTx/>
              <a:latin typeface="+mj-lt"/>
              <a:ea typeface="+mj-ea"/>
              <a:cs typeface="+mj-cs"/>
            </a:endParaRPr>
          </a:p>
        </p:txBody>
      </p:sp>
      <p:sp>
        <p:nvSpPr>
          <p:cNvPr id="2" name="Rectangle 1"/>
          <p:cNvSpPr/>
          <p:nvPr/>
        </p:nvSpPr>
        <p:spPr>
          <a:xfrm>
            <a:off x="2590800" y="4572000"/>
            <a:ext cx="4724400" cy="461665"/>
          </a:xfrm>
          <a:prstGeom prst="rect">
            <a:avLst/>
          </a:prstGeom>
        </p:spPr>
        <p:txBody>
          <a:bodyPr wrap="square">
            <a:spAutoFit/>
          </a:bodyPr>
          <a:lstStyle/>
          <a:p>
            <a:pPr>
              <a:buNone/>
            </a:pPr>
            <a:r>
              <a:rPr lang="en-US" sz="2400" dirty="0" err="1"/>
              <a:t>E</a:t>
            </a:r>
            <a:r>
              <a:rPr lang="en-US" sz="2400" baseline="-25000" dirty="0" err="1"/>
              <a:t>cell</a:t>
            </a:r>
            <a:r>
              <a:rPr lang="en-US" sz="2400" dirty="0"/>
              <a:t>  = (E</a:t>
            </a:r>
            <a:r>
              <a:rPr lang="en-US" sz="2400" baseline="-25000" dirty="0"/>
              <a:t>C</a:t>
            </a:r>
            <a:r>
              <a:rPr lang="en-US" sz="2400" dirty="0"/>
              <a:t> – E</a:t>
            </a:r>
            <a:r>
              <a:rPr lang="en-US" sz="2400" baseline="-25000" dirty="0"/>
              <a:t>A</a:t>
            </a:r>
            <a:r>
              <a:rPr lang="en-US" sz="2400" dirty="0"/>
              <a:t>) -  [ </a:t>
            </a:r>
            <a:r>
              <a:rPr lang="en-US" sz="2400" dirty="0">
                <a:sym typeface="Symbol"/>
              </a:rPr>
              <a:t></a:t>
            </a:r>
            <a:r>
              <a:rPr lang="en-US" sz="2400" baseline="-25000" dirty="0"/>
              <a:t>A    </a:t>
            </a:r>
            <a:r>
              <a:rPr lang="en-US" sz="2400" dirty="0"/>
              <a:t>-  </a:t>
            </a:r>
            <a:r>
              <a:rPr lang="en-US" sz="2400" dirty="0">
                <a:sym typeface="Symbol"/>
              </a:rPr>
              <a:t></a:t>
            </a:r>
            <a:r>
              <a:rPr lang="en-US" sz="2400" baseline="-25000" dirty="0"/>
              <a:t>C  </a:t>
            </a:r>
            <a:r>
              <a:rPr lang="en-US" sz="2400" dirty="0"/>
              <a:t>] </a:t>
            </a:r>
            <a:r>
              <a:rPr lang="en-US" sz="2400" baseline="-25000" dirty="0"/>
              <a:t> </a:t>
            </a:r>
            <a:r>
              <a:rPr lang="en-US" sz="2400" dirty="0"/>
              <a:t>- </a:t>
            </a:r>
            <a:r>
              <a:rPr lang="en-US" sz="2400" dirty="0" err="1"/>
              <a:t>iR</a:t>
            </a:r>
            <a:r>
              <a:rPr lang="en-US" sz="2400" baseline="-25000" dirty="0" err="1"/>
              <a:t>cell</a:t>
            </a:r>
            <a:endParaRPr lang="en-US" sz="2400" baseline="-25000" dirty="0"/>
          </a:p>
        </p:txBody>
      </p:sp>
    </p:spTree>
    <p:extLst>
      <p:ext uri="{BB962C8B-B14F-4D97-AF65-F5344CB8AC3E}">
        <p14:creationId xmlns:p14="http://schemas.microsoft.com/office/powerpoint/2010/main" val="1694125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72" y="990600"/>
            <a:ext cx="9494227" cy="4191000"/>
          </a:xfrm>
        </p:spPr>
        <p:txBody>
          <a:bodyPr/>
          <a:lstStyle/>
          <a:p>
            <a:pPr marL="0" indent="0" algn="just">
              <a:buNone/>
            </a:pPr>
            <a:r>
              <a:rPr lang="en-US" sz="2400" dirty="0">
                <a:solidFill>
                  <a:schemeClr val="accent6">
                    <a:lumMod val="75000"/>
                  </a:schemeClr>
                </a:solidFill>
              </a:rPr>
              <a:t>Voltage: </a:t>
            </a:r>
            <a:endParaRPr lang="en-US" sz="2400" dirty="0" smtClean="0"/>
          </a:p>
          <a:p>
            <a:pPr algn="just"/>
            <a:r>
              <a:rPr lang="en-US" sz="2400" dirty="0" smtClean="0"/>
              <a:t>Electrode reactions should be so chosen as to ensure that the active mass at the positive electrode reduces readily and that at the negative electrode oxidizes easily leading to an overall reaction with </a:t>
            </a:r>
            <a:r>
              <a:rPr lang="en-US" sz="2400" b="1" dirty="0" smtClean="0"/>
              <a:t>a</a:t>
            </a:r>
            <a:r>
              <a:rPr lang="en-US" sz="2400" dirty="0" smtClean="0"/>
              <a:t> </a:t>
            </a:r>
            <a:r>
              <a:rPr lang="en-US" sz="2400" b="1" dirty="0" smtClean="0"/>
              <a:t>high negative free energy change</a:t>
            </a:r>
            <a:r>
              <a:rPr lang="en-US" sz="2400" dirty="0" smtClean="0"/>
              <a:t> </a:t>
            </a:r>
          </a:p>
          <a:p>
            <a:pPr algn="just"/>
            <a:endParaRPr lang="en-US" sz="2400" dirty="0" smtClean="0"/>
          </a:p>
          <a:p>
            <a:pPr algn="just"/>
            <a:r>
              <a:rPr lang="en-US" sz="2400" dirty="0" smtClean="0"/>
              <a:t>Cell should be designed to minimize voltage drop</a:t>
            </a:r>
          </a:p>
          <a:p>
            <a:pPr algn="just"/>
            <a:endParaRPr lang="en-US" sz="2400" dirty="0" smtClean="0"/>
          </a:p>
          <a:p>
            <a:pPr algn="just"/>
            <a:r>
              <a:rPr lang="en-US" sz="2400" dirty="0" smtClean="0"/>
              <a:t>Can be achieved by keeping the electrodes close to each other and also by using an electrolyte of high conductivity  </a:t>
            </a:r>
          </a:p>
        </p:txBody>
      </p:sp>
      <p:sp>
        <p:nvSpPr>
          <p:cNvPr id="4" name="Title 1"/>
          <p:cNvSpPr txBox="1">
            <a:spLocks/>
          </p:cNvSpPr>
          <p:nvPr/>
        </p:nvSpPr>
        <p:spPr bwMode="auto">
          <a:xfrm>
            <a:off x="247650" y="228600"/>
            <a:ext cx="6381750" cy="6858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marL="0" marR="0" lvl="0" indent="0" defTabSz="914400" rtl="0" eaLnBrk="0" fontAlgn="base" latinLnBrk="0" hangingPunct="0">
              <a:lnSpc>
                <a:spcPct val="9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B0F0"/>
                </a:solidFill>
                <a:effectLst/>
                <a:uLnTx/>
                <a:uFillTx/>
                <a:latin typeface="+mj-lt"/>
                <a:ea typeface="+mj-ea"/>
                <a:cs typeface="+mj-cs"/>
              </a:rPr>
              <a:t>Battery</a:t>
            </a:r>
            <a:r>
              <a:rPr kumimoji="0" lang="en-US" sz="3200" b="1" i="0" u="none" strike="noStrike" kern="0" cap="none" spc="0" normalizeH="0" noProof="0" dirty="0" smtClean="0">
                <a:ln>
                  <a:noFill/>
                </a:ln>
                <a:solidFill>
                  <a:srgbClr val="00B0F0"/>
                </a:solidFill>
                <a:effectLst/>
                <a:uLnTx/>
                <a:uFillTx/>
                <a:latin typeface="+mj-lt"/>
                <a:ea typeface="+mj-ea"/>
                <a:cs typeface="+mj-cs"/>
              </a:rPr>
              <a:t> Characteristics</a:t>
            </a:r>
            <a:endParaRPr kumimoji="0" lang="en-US" sz="3200" b="1" i="0" u="none" strike="noStrike" kern="0" cap="none" spc="0" normalizeH="0" baseline="0" noProof="0" dirty="0" smtClean="0">
              <a:ln>
                <a:noFill/>
              </a:ln>
              <a:solidFill>
                <a:srgbClr val="00B0F0"/>
              </a:solidFill>
              <a:effectLst/>
              <a:uLnTx/>
              <a:uFillTx/>
              <a:latin typeface="+mj-lt"/>
              <a:ea typeface="+mj-ea"/>
              <a:cs typeface="+mj-cs"/>
            </a:endParaRPr>
          </a:p>
        </p:txBody>
      </p:sp>
    </p:spTree>
    <p:extLst>
      <p:ext uri="{BB962C8B-B14F-4D97-AF65-F5344CB8AC3E}">
        <p14:creationId xmlns:p14="http://schemas.microsoft.com/office/powerpoint/2010/main" val="3059514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650" y="914400"/>
            <a:ext cx="9448800" cy="5251938"/>
          </a:xfrm>
        </p:spPr>
        <p:txBody>
          <a:bodyPr/>
          <a:lstStyle/>
          <a:p>
            <a:pPr marL="0" indent="0">
              <a:buNone/>
            </a:pPr>
            <a:r>
              <a:rPr lang="en-US" sz="2400" dirty="0">
                <a:solidFill>
                  <a:schemeClr val="accent6">
                    <a:lumMod val="75000"/>
                  </a:schemeClr>
                </a:solidFill>
              </a:rPr>
              <a:t>Capacity (C): </a:t>
            </a:r>
            <a:endParaRPr lang="en-US" sz="2400" dirty="0" smtClean="0">
              <a:solidFill>
                <a:schemeClr val="accent6">
                  <a:lumMod val="75000"/>
                </a:schemeClr>
              </a:solidFill>
            </a:endParaRPr>
          </a:p>
          <a:p>
            <a:r>
              <a:rPr lang="en-US" sz="2400" dirty="0"/>
              <a:t>C</a:t>
            </a:r>
            <a:r>
              <a:rPr lang="en-US" sz="2400" dirty="0" smtClean="0"/>
              <a:t>apacity </a:t>
            </a:r>
            <a:r>
              <a:rPr lang="en-US" sz="2400" dirty="0"/>
              <a:t>of a battery is the charge or the amount </a:t>
            </a:r>
            <a:r>
              <a:rPr lang="en-US" sz="2400" dirty="0" smtClean="0"/>
              <a:t>of electric </a:t>
            </a:r>
            <a:r>
              <a:rPr lang="en-US" sz="2400" dirty="0"/>
              <a:t>current that can be obtained from a </a:t>
            </a:r>
            <a:r>
              <a:rPr lang="en-US" sz="2400" dirty="0" smtClean="0"/>
              <a:t>battery</a:t>
            </a:r>
          </a:p>
          <a:p>
            <a:r>
              <a:rPr lang="en-US" sz="2400" dirty="0" smtClean="0"/>
              <a:t>It </a:t>
            </a:r>
            <a:r>
              <a:rPr lang="en-US" sz="2400" dirty="0"/>
              <a:t>is charge </a:t>
            </a:r>
            <a:r>
              <a:rPr lang="en-US" sz="2400" dirty="0" smtClean="0"/>
              <a:t>in ampere </a:t>
            </a:r>
            <a:r>
              <a:rPr lang="en-US" sz="2400" dirty="0"/>
              <a:t>hours (Ah). </a:t>
            </a:r>
            <a:endParaRPr lang="en-US" sz="2400" dirty="0" smtClean="0"/>
          </a:p>
          <a:p>
            <a:r>
              <a:rPr lang="en-US" sz="2400" dirty="0" smtClean="0"/>
              <a:t>Capacity </a:t>
            </a:r>
            <a:r>
              <a:rPr lang="en-US" sz="2400" dirty="0"/>
              <a:t>of a battery depends on</a:t>
            </a:r>
          </a:p>
          <a:p>
            <a:pPr lvl="1"/>
            <a:r>
              <a:rPr lang="en-US" sz="2400" dirty="0" smtClean="0"/>
              <a:t>Size </a:t>
            </a:r>
            <a:r>
              <a:rPr lang="en-US" sz="2400" dirty="0"/>
              <a:t>of a battery</a:t>
            </a:r>
          </a:p>
          <a:p>
            <a:pPr lvl="1"/>
            <a:r>
              <a:rPr lang="en-US" sz="2400" dirty="0" smtClean="0"/>
              <a:t>Discharge </a:t>
            </a:r>
            <a:r>
              <a:rPr lang="en-US" sz="2400" dirty="0"/>
              <a:t>conditions</a:t>
            </a:r>
          </a:p>
          <a:p>
            <a:r>
              <a:rPr lang="en-US" sz="2400" dirty="0" smtClean="0"/>
              <a:t>Capacity </a:t>
            </a:r>
            <a:r>
              <a:rPr lang="en-US" sz="2400" dirty="0"/>
              <a:t>of a battery is to be determined </a:t>
            </a:r>
            <a:r>
              <a:rPr lang="en-US" sz="2400" dirty="0" smtClean="0"/>
              <a:t>by</a:t>
            </a:r>
          </a:p>
          <a:p>
            <a:endParaRPr lang="en-US" sz="2400" dirty="0">
              <a:solidFill>
                <a:srgbClr val="FF0000"/>
              </a:solidFill>
            </a:endParaRPr>
          </a:p>
          <a:p>
            <a:r>
              <a:rPr lang="en-US" sz="2400" dirty="0" smtClean="0"/>
              <a:t>Where</a:t>
            </a:r>
            <a:r>
              <a:rPr lang="en-US" sz="2400" dirty="0"/>
              <a:t>,</a:t>
            </a:r>
          </a:p>
          <a:p>
            <a:r>
              <a:rPr lang="en-US" sz="2400" dirty="0"/>
              <a:t>C </a:t>
            </a:r>
            <a:r>
              <a:rPr lang="en-US" sz="2400" dirty="0" smtClean="0"/>
              <a:t>= </a:t>
            </a:r>
            <a:r>
              <a:rPr lang="en-US" sz="2400" dirty="0"/>
              <a:t>Capacity of battery (in Ah</a:t>
            </a:r>
            <a:r>
              <a:rPr lang="en-US" sz="2400" dirty="0" smtClean="0"/>
              <a:t>), W  =Weight </a:t>
            </a:r>
            <a:r>
              <a:rPr lang="en-US" sz="2400" dirty="0"/>
              <a:t>of the active material</a:t>
            </a:r>
          </a:p>
          <a:p>
            <a:r>
              <a:rPr lang="en-US" sz="2400" dirty="0"/>
              <a:t>n  </a:t>
            </a:r>
            <a:r>
              <a:rPr lang="en-US" sz="2400" dirty="0" smtClean="0"/>
              <a:t>=number </a:t>
            </a:r>
            <a:r>
              <a:rPr lang="en-US" sz="2400" dirty="0"/>
              <a:t>of </a:t>
            </a:r>
            <a:r>
              <a:rPr lang="en-US" sz="2400" dirty="0" smtClean="0"/>
              <a:t>electrons, F = </a:t>
            </a:r>
            <a:r>
              <a:rPr lang="en-US" sz="2400" dirty="0"/>
              <a:t>Faradays </a:t>
            </a:r>
            <a:r>
              <a:rPr lang="en-US" sz="2400" dirty="0" smtClean="0"/>
              <a:t>constant, M  </a:t>
            </a:r>
            <a:r>
              <a:rPr lang="en-US" sz="2400" dirty="0"/>
              <a:t>Molar </a:t>
            </a:r>
            <a:r>
              <a:rPr lang="en-US" sz="2400" dirty="0" smtClean="0"/>
              <a:t>mass</a:t>
            </a:r>
            <a:endParaRPr lang="en-US" sz="2400" dirty="0">
              <a:solidFill>
                <a:srgbClr val="FF0000"/>
              </a:solidFill>
            </a:endParaRPr>
          </a:p>
        </p:txBody>
      </p:sp>
      <p:sp>
        <p:nvSpPr>
          <p:cNvPr id="4" name="Title 1"/>
          <p:cNvSpPr txBox="1">
            <a:spLocks/>
          </p:cNvSpPr>
          <p:nvPr/>
        </p:nvSpPr>
        <p:spPr bwMode="auto">
          <a:xfrm>
            <a:off x="247650" y="228600"/>
            <a:ext cx="6381750" cy="6858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marL="0" marR="0" lvl="0" indent="0" defTabSz="914400" rtl="0" eaLnBrk="0" fontAlgn="base" latinLnBrk="0" hangingPunct="0">
              <a:lnSpc>
                <a:spcPct val="9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B0F0"/>
                </a:solidFill>
                <a:effectLst/>
                <a:uLnTx/>
                <a:uFillTx/>
                <a:latin typeface="+mj-lt"/>
                <a:ea typeface="+mj-ea"/>
                <a:cs typeface="+mj-cs"/>
              </a:rPr>
              <a:t>Battery</a:t>
            </a:r>
            <a:r>
              <a:rPr kumimoji="0" lang="en-US" sz="3200" b="1" i="0" u="none" strike="noStrike" kern="0" cap="none" spc="0" normalizeH="0" noProof="0" dirty="0" smtClean="0">
                <a:ln>
                  <a:noFill/>
                </a:ln>
                <a:solidFill>
                  <a:srgbClr val="00B0F0"/>
                </a:solidFill>
                <a:effectLst/>
                <a:uLnTx/>
                <a:uFillTx/>
                <a:latin typeface="+mj-lt"/>
                <a:ea typeface="+mj-ea"/>
                <a:cs typeface="+mj-cs"/>
              </a:rPr>
              <a:t> Characteristics</a:t>
            </a:r>
            <a:endParaRPr kumimoji="0" lang="en-US" sz="3200" b="1" i="0" u="none" strike="noStrike" kern="0" cap="none" spc="0" normalizeH="0" baseline="0" noProof="0" dirty="0" smtClean="0">
              <a:ln>
                <a:noFill/>
              </a:ln>
              <a:solidFill>
                <a:srgbClr val="00B0F0"/>
              </a:solidFill>
              <a:effectLst/>
              <a:uLnTx/>
              <a:uFillTx/>
              <a:latin typeface="+mj-lt"/>
              <a:ea typeface="+mj-ea"/>
              <a:cs typeface="+mj-cs"/>
            </a:endParaRPr>
          </a:p>
        </p:txBody>
      </p:sp>
      <p:pic>
        <p:nvPicPr>
          <p:cNvPr id="2" name="Picture 1"/>
          <p:cNvPicPr>
            <a:picLocks noChangeAspect="1"/>
          </p:cNvPicPr>
          <p:nvPr/>
        </p:nvPicPr>
        <p:blipFill>
          <a:blip r:embed="rId2"/>
          <a:stretch>
            <a:fillRect/>
          </a:stretch>
        </p:blipFill>
        <p:spPr>
          <a:xfrm>
            <a:off x="4419600" y="4343400"/>
            <a:ext cx="1543353" cy="838200"/>
          </a:xfrm>
          <a:prstGeom prst="rect">
            <a:avLst/>
          </a:prstGeom>
        </p:spPr>
      </p:pic>
    </p:spTree>
    <p:extLst>
      <p:ext uri="{BB962C8B-B14F-4D97-AF65-F5344CB8AC3E}">
        <p14:creationId xmlns:p14="http://schemas.microsoft.com/office/powerpoint/2010/main" val="1963031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481" y="931985"/>
            <a:ext cx="9228355" cy="5087815"/>
          </a:xfrm>
        </p:spPr>
        <p:txBody>
          <a:bodyPr/>
          <a:lstStyle/>
          <a:p>
            <a:pPr marL="0" indent="0">
              <a:buNone/>
            </a:pPr>
            <a:r>
              <a:rPr lang="en-US" dirty="0" smtClean="0"/>
              <a:t> </a:t>
            </a:r>
            <a:r>
              <a:rPr lang="en-US" sz="2400" b="1" dirty="0" smtClean="0">
                <a:solidFill>
                  <a:schemeClr val="accent6">
                    <a:lumMod val="75000"/>
                  </a:schemeClr>
                </a:solidFill>
              </a:rPr>
              <a:t>Capacity</a:t>
            </a:r>
            <a:endParaRPr lang="en-US" b="1" dirty="0" smtClean="0">
              <a:solidFill>
                <a:schemeClr val="accent6">
                  <a:lumMod val="75000"/>
                </a:schemeClr>
              </a:solidFill>
            </a:endParaRPr>
          </a:p>
          <a:p>
            <a:endParaRPr lang="en-US" dirty="0" smtClean="0"/>
          </a:p>
          <a:p>
            <a:endParaRPr lang="en-US" dirty="0" smtClean="0"/>
          </a:p>
          <a:p>
            <a:pPr algn="just"/>
            <a:endParaRPr lang="en-US" sz="2400" dirty="0" smtClean="0">
              <a:solidFill>
                <a:srgbClr val="00B050"/>
              </a:solidFill>
            </a:endParaRPr>
          </a:p>
          <a:p>
            <a:pPr algn="just"/>
            <a:r>
              <a:rPr lang="en-US" sz="2400" dirty="0" smtClean="0"/>
              <a:t>Plot of V against </a:t>
            </a:r>
            <a:r>
              <a:rPr lang="en-US" sz="2400" dirty="0"/>
              <a:t>T</a:t>
            </a:r>
            <a:r>
              <a:rPr lang="en-US" sz="2400" dirty="0" smtClean="0"/>
              <a:t> at a fixed current discharge is shown in Fig  </a:t>
            </a:r>
          </a:p>
          <a:p>
            <a:pPr algn="just"/>
            <a:r>
              <a:rPr lang="en-US" sz="2400" dirty="0" smtClean="0"/>
              <a:t>Variation of the battery voltage during discharge is shown by the flatness of the curve </a:t>
            </a:r>
          </a:p>
          <a:p>
            <a:pPr algn="just"/>
            <a:r>
              <a:rPr lang="en-US" sz="2400" dirty="0" smtClean="0"/>
              <a:t>Length of the flat portion of the curve is a measure of the capacity of the battery; longer the flat portion of the curve better is the capacity</a:t>
            </a:r>
          </a:p>
          <a:p>
            <a:endParaRPr lang="en-US" dirty="0" smtClean="0"/>
          </a:p>
          <a:p>
            <a:endParaRPr lang="en-US" dirty="0"/>
          </a:p>
        </p:txBody>
      </p:sp>
      <p:grpSp>
        <p:nvGrpSpPr>
          <p:cNvPr id="2" name="Group 2"/>
          <p:cNvGrpSpPr>
            <a:grpSpLocks/>
          </p:cNvGrpSpPr>
          <p:nvPr/>
        </p:nvGrpSpPr>
        <p:grpSpPr bwMode="auto">
          <a:xfrm>
            <a:off x="2971801" y="1066801"/>
            <a:ext cx="4454033" cy="1762125"/>
            <a:chOff x="3227" y="4399"/>
            <a:chExt cx="4859" cy="2295"/>
          </a:xfrm>
        </p:grpSpPr>
        <p:sp>
          <p:nvSpPr>
            <p:cNvPr id="22531" name="AutoShape 3"/>
            <p:cNvSpPr>
              <a:spLocks/>
            </p:cNvSpPr>
            <p:nvPr/>
          </p:nvSpPr>
          <p:spPr bwMode="auto">
            <a:xfrm>
              <a:off x="5336" y="6377"/>
              <a:ext cx="576" cy="317"/>
            </a:xfrm>
            <a:prstGeom prst="callout1">
              <a:avLst>
                <a:gd name="adj1" fmla="val 50157"/>
                <a:gd name="adj2" fmla="val -19968"/>
                <a:gd name="adj3" fmla="val -82019"/>
                <a:gd name="adj4" fmla="val -19968"/>
              </a:avLst>
            </a:prstGeom>
            <a:solidFill>
              <a:srgbClr val="FFFFFF"/>
            </a:solidFill>
            <a:ln w="3175">
              <a:solidFill>
                <a:srgbClr val="000000"/>
              </a:solidFill>
              <a:miter lim="800000"/>
              <a:headEnd type="none" w="sm" len="med"/>
              <a:tailEnd type="none" w="sm" len="med"/>
            </a:ln>
          </p:spPr>
          <p:txBody>
            <a:bodyPr vert="horz" wrap="square" lIns="12700" tIns="12700" rIns="12700" bIns="127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50" b="1" i="0" u="none" strike="noStrike" cap="none" normalizeH="0" baseline="0" dirty="0" smtClean="0">
                  <a:ln>
                    <a:noFill/>
                  </a:ln>
                  <a:solidFill>
                    <a:srgbClr val="000000"/>
                  </a:solidFill>
                  <a:effectLst/>
                  <a:latin typeface="Calibri" pitchFamily="34" charset="0"/>
                  <a:cs typeface="Arial" pitchFamily="34" charset="0"/>
                </a:rPr>
                <a:t>TIME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4" name="Group 4"/>
            <p:cNvGrpSpPr>
              <a:grpSpLocks/>
            </p:cNvGrpSpPr>
            <p:nvPr/>
          </p:nvGrpSpPr>
          <p:grpSpPr bwMode="auto">
            <a:xfrm>
              <a:off x="3621" y="4399"/>
              <a:ext cx="4465" cy="2017"/>
              <a:chOff x="0" y="0"/>
              <a:chExt cx="17860" cy="20000"/>
            </a:xfrm>
          </p:grpSpPr>
          <p:sp>
            <p:nvSpPr>
              <p:cNvPr id="22533" name="Line 5"/>
              <p:cNvSpPr>
                <a:spLocks noChangeShapeType="1"/>
              </p:cNvSpPr>
              <p:nvPr/>
            </p:nvSpPr>
            <p:spPr bwMode="auto">
              <a:xfrm>
                <a:off x="0" y="0"/>
                <a:ext cx="4" cy="20000"/>
              </a:xfrm>
              <a:prstGeom prst="line">
                <a:avLst/>
              </a:prstGeom>
              <a:noFill/>
              <a:ln w="12700">
                <a:solidFill>
                  <a:srgbClr val="000000"/>
                </a:solidFill>
                <a:round/>
                <a:headEnd type="none" w="sm" len="med"/>
                <a:tailEnd type="none" w="sm" len="med"/>
              </a:ln>
            </p:spPr>
            <p:txBody>
              <a:bodyPr vert="horz" wrap="square" lIns="91440" tIns="45720" rIns="91440" bIns="45720" numCol="1" anchor="t" anchorCtr="0" compatLnSpc="1">
                <a:prstTxWarp prst="textNoShape">
                  <a:avLst/>
                </a:prstTxWarp>
              </a:bodyPr>
              <a:lstStyle/>
              <a:p>
                <a:endParaRPr lang="en-US"/>
              </a:p>
            </p:txBody>
          </p:sp>
          <p:sp>
            <p:nvSpPr>
              <p:cNvPr id="22534" name="Line 6"/>
              <p:cNvSpPr>
                <a:spLocks noChangeShapeType="1"/>
              </p:cNvSpPr>
              <p:nvPr/>
            </p:nvSpPr>
            <p:spPr bwMode="auto">
              <a:xfrm>
                <a:off x="0" y="19901"/>
                <a:ext cx="17860" cy="10"/>
              </a:xfrm>
              <a:prstGeom prst="line">
                <a:avLst/>
              </a:prstGeom>
              <a:noFill/>
              <a:ln w="12700">
                <a:solidFill>
                  <a:srgbClr val="000000"/>
                </a:solidFill>
                <a:round/>
                <a:headEnd type="none" w="sm" len="med"/>
                <a:tailEnd type="none" w="sm" len="med"/>
              </a:ln>
            </p:spPr>
            <p:txBody>
              <a:bodyPr vert="horz" wrap="square" lIns="91440" tIns="45720" rIns="91440" bIns="45720" numCol="1" anchor="t" anchorCtr="0" compatLnSpc="1">
                <a:prstTxWarp prst="textNoShape">
                  <a:avLst/>
                </a:prstTxWarp>
              </a:bodyPr>
              <a:lstStyle/>
              <a:p>
                <a:endParaRPr lang="en-US"/>
              </a:p>
            </p:txBody>
          </p:sp>
          <p:sp>
            <p:nvSpPr>
              <p:cNvPr id="22535" name="Arc 7"/>
              <p:cNvSpPr>
                <a:spLocks/>
              </p:cNvSpPr>
              <p:nvPr/>
            </p:nvSpPr>
            <p:spPr bwMode="auto">
              <a:xfrm flipH="1" flipV="1">
                <a:off x="0" y="4551"/>
                <a:ext cx="1732" cy="429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FFFF"/>
              </a:solidFill>
              <a:ln w="12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36" name="Line 8"/>
              <p:cNvSpPr>
                <a:spLocks noChangeShapeType="1"/>
              </p:cNvSpPr>
              <p:nvPr/>
            </p:nvSpPr>
            <p:spPr bwMode="auto">
              <a:xfrm>
                <a:off x="1728" y="8815"/>
                <a:ext cx="4612" cy="10"/>
              </a:xfrm>
              <a:prstGeom prst="line">
                <a:avLst/>
              </a:prstGeom>
              <a:noFill/>
              <a:ln w="12700">
                <a:solidFill>
                  <a:srgbClr val="000000"/>
                </a:solidFill>
                <a:round/>
                <a:headEnd type="none" w="sm" len="med"/>
                <a:tailEnd type="none" w="sm" len="med"/>
              </a:ln>
            </p:spPr>
            <p:txBody>
              <a:bodyPr vert="horz" wrap="square" lIns="91440" tIns="45720" rIns="91440" bIns="45720" numCol="1" anchor="t" anchorCtr="0" compatLnSpc="1">
                <a:prstTxWarp prst="textNoShape">
                  <a:avLst/>
                </a:prstTxWarp>
              </a:bodyPr>
              <a:lstStyle/>
              <a:p>
                <a:endParaRPr lang="en-US"/>
              </a:p>
            </p:txBody>
          </p:sp>
          <p:sp>
            <p:nvSpPr>
              <p:cNvPr id="22537" name="Arc 9"/>
              <p:cNvSpPr>
                <a:spLocks/>
              </p:cNvSpPr>
              <p:nvPr/>
            </p:nvSpPr>
            <p:spPr bwMode="auto">
              <a:xfrm>
                <a:off x="11584" y="9033"/>
                <a:ext cx="2308" cy="286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FFFF"/>
              </a:solidFill>
              <a:ln w="12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38" name="Line 10"/>
              <p:cNvSpPr>
                <a:spLocks noChangeShapeType="1"/>
              </p:cNvSpPr>
              <p:nvPr/>
            </p:nvSpPr>
            <p:spPr bwMode="auto">
              <a:xfrm>
                <a:off x="13888" y="11720"/>
                <a:ext cx="4" cy="4294"/>
              </a:xfrm>
              <a:prstGeom prst="line">
                <a:avLst/>
              </a:prstGeom>
              <a:noFill/>
              <a:ln w="12700">
                <a:solidFill>
                  <a:srgbClr val="000000"/>
                </a:solidFill>
                <a:round/>
                <a:headEnd type="none" w="sm" len="med"/>
                <a:tailEnd type="none" w="sm" len="med"/>
              </a:ln>
            </p:spPr>
            <p:txBody>
              <a:bodyPr vert="horz" wrap="square" lIns="91440" tIns="45720" rIns="91440" bIns="45720" numCol="1" anchor="t" anchorCtr="0" compatLnSpc="1">
                <a:prstTxWarp prst="textNoShape">
                  <a:avLst/>
                </a:prstTxWarp>
              </a:bodyPr>
              <a:lstStyle/>
              <a:p>
                <a:endParaRPr lang="en-US"/>
              </a:p>
            </p:txBody>
          </p:sp>
          <p:sp>
            <p:nvSpPr>
              <p:cNvPr id="22539" name="Arc 11"/>
              <p:cNvSpPr>
                <a:spLocks/>
              </p:cNvSpPr>
              <p:nvPr/>
            </p:nvSpPr>
            <p:spPr bwMode="auto">
              <a:xfrm flipH="1" flipV="1">
                <a:off x="13904" y="15389"/>
                <a:ext cx="1732" cy="429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FFFF"/>
              </a:solidFill>
              <a:ln w="12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40" name="Line 12"/>
              <p:cNvSpPr>
                <a:spLocks noChangeShapeType="1"/>
              </p:cNvSpPr>
              <p:nvPr/>
            </p:nvSpPr>
            <p:spPr bwMode="auto">
              <a:xfrm flipV="1">
                <a:off x="13824" y="9400"/>
                <a:ext cx="1732" cy="1438"/>
              </a:xfrm>
              <a:prstGeom prst="line">
                <a:avLst/>
              </a:prstGeom>
              <a:noFill/>
              <a:ln w="9525">
                <a:solidFill>
                  <a:srgbClr val="000000"/>
                </a:solidFill>
                <a:round/>
                <a:headEnd type="none" w="sm" len="med"/>
                <a:tailEnd type="triangle" w="sm" len="med"/>
              </a:ln>
            </p:spPr>
            <p:txBody>
              <a:bodyPr vert="horz" wrap="square" lIns="91440" tIns="45720" rIns="91440" bIns="45720" numCol="1" anchor="t" anchorCtr="0" compatLnSpc="1">
                <a:prstTxWarp prst="textNoShape">
                  <a:avLst/>
                </a:prstTxWarp>
              </a:bodyPr>
              <a:lstStyle/>
              <a:p>
                <a:endParaRPr lang="en-US"/>
              </a:p>
            </p:txBody>
          </p:sp>
          <p:sp>
            <p:nvSpPr>
              <p:cNvPr id="22541" name="Line 13"/>
              <p:cNvSpPr>
                <a:spLocks noChangeShapeType="1"/>
              </p:cNvSpPr>
              <p:nvPr/>
            </p:nvSpPr>
            <p:spPr bwMode="auto">
              <a:xfrm>
                <a:off x="7200" y="9003"/>
                <a:ext cx="4612" cy="10"/>
              </a:xfrm>
              <a:prstGeom prst="line">
                <a:avLst/>
              </a:prstGeom>
              <a:noFill/>
              <a:ln w="12700">
                <a:solidFill>
                  <a:srgbClr val="000000"/>
                </a:solidFill>
                <a:round/>
                <a:headEnd type="none" w="sm" len="med"/>
                <a:tailEnd type="none" w="sm" len="med"/>
              </a:ln>
            </p:spPr>
            <p:txBody>
              <a:bodyPr vert="horz" wrap="square" lIns="91440" tIns="45720" rIns="91440" bIns="45720" numCol="1" anchor="t" anchorCtr="0" compatLnSpc="1">
                <a:prstTxWarp prst="textNoShape">
                  <a:avLst/>
                </a:prstTxWarp>
              </a:bodyPr>
              <a:lstStyle/>
              <a:p>
                <a:endParaRPr lang="en-US"/>
              </a:p>
            </p:txBody>
          </p:sp>
          <p:sp>
            <p:nvSpPr>
              <p:cNvPr id="22542" name="Line 14"/>
              <p:cNvSpPr>
                <a:spLocks noChangeShapeType="1"/>
              </p:cNvSpPr>
              <p:nvPr/>
            </p:nvSpPr>
            <p:spPr bwMode="auto">
              <a:xfrm flipH="1">
                <a:off x="5888" y="7219"/>
                <a:ext cx="1156" cy="2865"/>
              </a:xfrm>
              <a:prstGeom prst="line">
                <a:avLst/>
              </a:prstGeom>
              <a:noFill/>
              <a:ln w="8890">
                <a:solidFill>
                  <a:srgbClr val="000000"/>
                </a:solidFill>
                <a:prstDash val="sysDot"/>
                <a:round/>
                <a:headEnd type="none" w="sm" len="med"/>
                <a:tailEnd type="none" w="sm" len="med"/>
              </a:ln>
            </p:spPr>
            <p:txBody>
              <a:bodyPr vert="horz" wrap="square" lIns="91440" tIns="45720" rIns="91440" bIns="45720" numCol="1" anchor="t" anchorCtr="0" compatLnSpc="1">
                <a:prstTxWarp prst="textNoShape">
                  <a:avLst/>
                </a:prstTxWarp>
              </a:bodyPr>
              <a:lstStyle/>
              <a:p>
                <a:endParaRPr lang="en-US"/>
              </a:p>
            </p:txBody>
          </p:sp>
          <p:sp>
            <p:nvSpPr>
              <p:cNvPr id="22543" name="Line 15"/>
              <p:cNvSpPr>
                <a:spLocks noChangeShapeType="1"/>
              </p:cNvSpPr>
              <p:nvPr/>
            </p:nvSpPr>
            <p:spPr bwMode="auto">
              <a:xfrm flipH="1">
                <a:off x="6688" y="7348"/>
                <a:ext cx="1156" cy="2865"/>
              </a:xfrm>
              <a:prstGeom prst="line">
                <a:avLst/>
              </a:prstGeom>
              <a:noFill/>
              <a:ln w="8890">
                <a:solidFill>
                  <a:srgbClr val="000000"/>
                </a:solidFill>
                <a:prstDash val="sysDot"/>
                <a:round/>
                <a:headEnd type="none" w="sm" len="med"/>
                <a:tailEnd type="none" w="sm" len="med"/>
              </a:ln>
            </p:spPr>
            <p:txBody>
              <a:bodyPr vert="horz" wrap="square" lIns="91440" tIns="45720" rIns="91440" bIns="45720" numCol="1" anchor="t" anchorCtr="0" compatLnSpc="1">
                <a:prstTxWarp prst="textNoShape">
                  <a:avLst/>
                </a:prstTxWarp>
              </a:bodyPr>
              <a:lstStyle/>
              <a:p>
                <a:endParaRPr lang="en-US"/>
              </a:p>
            </p:txBody>
          </p:sp>
        </p:grpSp>
        <p:sp>
          <p:nvSpPr>
            <p:cNvPr id="22544" name="Text Box 16"/>
            <p:cNvSpPr txBox="1">
              <a:spLocks noChangeArrowheads="1"/>
            </p:cNvSpPr>
            <p:nvPr/>
          </p:nvSpPr>
          <p:spPr bwMode="auto">
            <a:xfrm>
              <a:off x="6919" y="5094"/>
              <a:ext cx="723" cy="451"/>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err="1" smtClean="0">
                  <a:ln>
                    <a:noFill/>
                  </a:ln>
                  <a:solidFill>
                    <a:srgbClr val="000000"/>
                  </a:solidFill>
                  <a:effectLst/>
                  <a:latin typeface="Calibri" pitchFamily="34" charset="0"/>
                  <a:cs typeface="Arial" pitchFamily="34" charset="0"/>
                </a:rPr>
                <a:t>E</a:t>
              </a:r>
              <a:r>
                <a:rPr kumimoji="0" lang="en-US" sz="1200" b="0" i="0" u="none" strike="noStrike" cap="none" normalizeH="0" baseline="30000" dirty="0" err="1" smtClean="0">
                  <a:ln>
                    <a:noFill/>
                  </a:ln>
                  <a:solidFill>
                    <a:srgbClr val="000000"/>
                  </a:solidFill>
                  <a:effectLst/>
                  <a:latin typeface="Calibri" pitchFamily="34" charset="0"/>
                  <a:cs typeface="Arial" pitchFamily="34" charset="0"/>
                </a:rPr>
                <a:t>min</a:t>
              </a:r>
              <a:r>
                <a:rPr kumimoji="0" lang="en-US" sz="1100" b="0" i="0" u="none" strike="noStrike" cap="none" normalizeH="0" baseline="-25000" dirty="0" err="1" smtClean="0">
                  <a:ln>
                    <a:noFill/>
                  </a:ln>
                  <a:solidFill>
                    <a:srgbClr val="000000"/>
                  </a:solidFill>
                  <a:effectLst/>
                  <a:latin typeface="Calibri" pitchFamily="34" charset="0"/>
                  <a:cs typeface="Arial" pitchFamily="34" charset="0"/>
                </a:rPr>
                <a:t>cell</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22545" name="Text Box 17"/>
            <p:cNvSpPr txBox="1">
              <a:spLocks noChangeArrowheads="1"/>
            </p:cNvSpPr>
            <p:nvPr/>
          </p:nvSpPr>
          <p:spPr bwMode="auto">
            <a:xfrm>
              <a:off x="3227" y="5094"/>
              <a:ext cx="480" cy="1105"/>
            </a:xfrm>
            <a:prstGeom prst="rect">
              <a:avLst/>
            </a:prstGeom>
            <a:noFill/>
            <a:ln w="9525">
              <a:noFill/>
              <a:miter lim="800000"/>
              <a:headEnd/>
              <a:tailEnd/>
            </a:ln>
          </p:spPr>
          <p:txBody>
            <a:bodyPr vert="vert270" wrap="non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000000"/>
                  </a:solidFill>
                  <a:effectLst/>
                  <a:latin typeface="Calibri" pitchFamily="34" charset="0"/>
                  <a:cs typeface="Arial" pitchFamily="34" charset="0"/>
                </a:rPr>
                <a:t> </a:t>
              </a:r>
              <a:r>
                <a:rPr kumimoji="0" lang="en-US" sz="1100" b="1" i="0" u="none" strike="noStrike" cap="none" normalizeH="0" baseline="0" dirty="0" smtClean="0">
                  <a:ln>
                    <a:noFill/>
                  </a:ln>
                  <a:solidFill>
                    <a:srgbClr val="000000"/>
                  </a:solidFill>
                  <a:effectLst/>
                  <a:latin typeface="Calibri" pitchFamily="34" charset="0"/>
                  <a:cs typeface="Arial" pitchFamily="34" charset="0"/>
                </a:rPr>
                <a:t>Voltage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20" name="Title 1"/>
          <p:cNvSpPr txBox="1">
            <a:spLocks/>
          </p:cNvSpPr>
          <p:nvPr/>
        </p:nvSpPr>
        <p:spPr bwMode="auto">
          <a:xfrm>
            <a:off x="247650" y="228600"/>
            <a:ext cx="6381750" cy="6858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marL="0" marR="0" lvl="0" indent="0" defTabSz="914400" rtl="0" eaLnBrk="0" fontAlgn="base" latinLnBrk="0" hangingPunct="0">
              <a:lnSpc>
                <a:spcPct val="9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B0F0"/>
                </a:solidFill>
                <a:effectLst/>
                <a:uLnTx/>
                <a:uFillTx/>
                <a:latin typeface="+mj-lt"/>
                <a:ea typeface="+mj-ea"/>
                <a:cs typeface="+mj-cs"/>
              </a:rPr>
              <a:t>Battery</a:t>
            </a:r>
            <a:r>
              <a:rPr kumimoji="0" lang="en-US" sz="3200" b="1" i="0" u="none" strike="noStrike" kern="0" cap="none" spc="0" normalizeH="0" noProof="0" dirty="0" smtClean="0">
                <a:ln>
                  <a:noFill/>
                </a:ln>
                <a:solidFill>
                  <a:srgbClr val="00B0F0"/>
                </a:solidFill>
                <a:effectLst/>
                <a:uLnTx/>
                <a:uFillTx/>
                <a:latin typeface="+mj-lt"/>
                <a:ea typeface="+mj-ea"/>
                <a:cs typeface="+mj-cs"/>
              </a:rPr>
              <a:t> Characteristics</a:t>
            </a:r>
            <a:endParaRPr kumimoji="0" lang="en-US" sz="3200" b="1" i="0" u="none" strike="noStrike" kern="0" cap="none" spc="0" normalizeH="0" baseline="0" noProof="0" dirty="0" smtClean="0">
              <a:ln>
                <a:noFill/>
              </a:ln>
              <a:solidFill>
                <a:srgbClr val="00B0F0"/>
              </a:solidFill>
              <a:effectLst/>
              <a:uLnTx/>
              <a:uFillTx/>
              <a:latin typeface="+mj-lt"/>
              <a:ea typeface="+mj-ea"/>
              <a:cs typeface="+mj-cs"/>
            </a:endParaRPr>
          </a:p>
        </p:txBody>
      </p:sp>
    </p:spTree>
    <p:extLst>
      <p:ext uri="{BB962C8B-B14F-4D97-AF65-F5344CB8AC3E}">
        <p14:creationId xmlns:p14="http://schemas.microsoft.com/office/powerpoint/2010/main" val="3950045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652" y="920262"/>
            <a:ext cx="8915400" cy="4983165"/>
          </a:xfrm>
        </p:spPr>
        <p:txBody>
          <a:bodyPr/>
          <a:lstStyle/>
          <a:p>
            <a:pPr marL="0" indent="0">
              <a:buNone/>
            </a:pPr>
            <a:r>
              <a:rPr lang="en-US" sz="2400" dirty="0">
                <a:solidFill>
                  <a:schemeClr val="accent6">
                    <a:lumMod val="75000"/>
                  </a:schemeClr>
                </a:solidFill>
              </a:rPr>
              <a:t>Energy density: </a:t>
            </a:r>
            <a:endParaRPr lang="en-US" sz="2400" dirty="0" smtClean="0">
              <a:solidFill>
                <a:schemeClr val="accent6">
                  <a:lumMod val="75000"/>
                </a:schemeClr>
              </a:solidFill>
            </a:endParaRPr>
          </a:p>
          <a:p>
            <a:r>
              <a:rPr lang="en-US" sz="2400" dirty="0" smtClean="0"/>
              <a:t>Energy </a:t>
            </a:r>
            <a:r>
              <a:rPr lang="en-US" sz="2400" dirty="0"/>
              <a:t>density is the ratio of energy available from </a:t>
            </a:r>
            <a:r>
              <a:rPr lang="en-US" sz="2400" dirty="0" smtClean="0"/>
              <a:t>a battery </a:t>
            </a:r>
            <a:r>
              <a:rPr lang="en-US" sz="2400" dirty="0"/>
              <a:t>to its weight or </a:t>
            </a:r>
            <a:r>
              <a:rPr lang="en-US" sz="2400" dirty="0" smtClean="0"/>
              <a:t>volume</a:t>
            </a:r>
          </a:p>
          <a:p>
            <a:endParaRPr lang="en-US" sz="2400" dirty="0"/>
          </a:p>
          <a:p>
            <a:endParaRPr lang="en-US" sz="2400" dirty="0" smtClean="0"/>
          </a:p>
          <a:p>
            <a:pPr marL="0" indent="0">
              <a:buNone/>
            </a:pPr>
            <a:r>
              <a:rPr lang="en-US" sz="2400" dirty="0" smtClean="0">
                <a:solidFill>
                  <a:schemeClr val="accent6">
                    <a:lumMod val="75000"/>
                  </a:schemeClr>
                </a:solidFill>
              </a:rPr>
              <a:t>Power </a:t>
            </a:r>
            <a:r>
              <a:rPr lang="en-US" sz="2400" dirty="0">
                <a:solidFill>
                  <a:schemeClr val="accent6">
                    <a:lumMod val="75000"/>
                  </a:schemeClr>
                </a:solidFill>
              </a:rPr>
              <a:t>density</a:t>
            </a:r>
            <a:r>
              <a:rPr lang="en-US" sz="2400" dirty="0" smtClean="0">
                <a:solidFill>
                  <a:schemeClr val="accent6">
                    <a:lumMod val="75000"/>
                  </a:schemeClr>
                </a:solidFill>
              </a:rPr>
              <a:t>:</a:t>
            </a:r>
          </a:p>
          <a:p>
            <a:r>
              <a:rPr lang="en-US" sz="2400" dirty="0" smtClean="0"/>
              <a:t>Measure </a:t>
            </a:r>
            <a:r>
              <a:rPr lang="en-US" sz="2400" dirty="0"/>
              <a:t>of how much power can be extracted from a battery per unit battery weight </a:t>
            </a:r>
            <a:endParaRPr lang="en-US" sz="2400" dirty="0" smtClean="0"/>
          </a:p>
          <a:p>
            <a:r>
              <a:rPr lang="en-US" sz="2400" dirty="0" smtClean="0"/>
              <a:t>It </a:t>
            </a:r>
            <a:r>
              <a:rPr lang="en-US" sz="2400" dirty="0"/>
              <a:t>is the ratio of power available from a battery to </a:t>
            </a:r>
            <a:r>
              <a:rPr lang="en-US" sz="2400" dirty="0" smtClean="0"/>
              <a:t>its weight </a:t>
            </a:r>
            <a:r>
              <a:rPr lang="en-US" sz="2400" dirty="0"/>
              <a:t>or volume during discharge power density </a:t>
            </a:r>
            <a:r>
              <a:rPr lang="en-US" sz="2400" dirty="0" smtClean="0"/>
              <a:t>decreases</a:t>
            </a:r>
            <a:endParaRPr lang="en-US" sz="2400" dirty="0"/>
          </a:p>
        </p:txBody>
      </p:sp>
      <p:sp>
        <p:nvSpPr>
          <p:cNvPr id="7" name="Title 1"/>
          <p:cNvSpPr txBox="1">
            <a:spLocks/>
          </p:cNvSpPr>
          <p:nvPr/>
        </p:nvSpPr>
        <p:spPr bwMode="auto">
          <a:xfrm>
            <a:off x="247650" y="228600"/>
            <a:ext cx="6381750" cy="6858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marL="0" marR="0" lvl="0" indent="0" defTabSz="914400" rtl="0" eaLnBrk="0" fontAlgn="base" latinLnBrk="0" hangingPunct="0">
              <a:lnSpc>
                <a:spcPct val="9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B0F0"/>
                </a:solidFill>
                <a:effectLst/>
                <a:uLnTx/>
                <a:uFillTx/>
                <a:latin typeface="+mj-lt"/>
                <a:ea typeface="+mj-ea"/>
                <a:cs typeface="+mj-cs"/>
              </a:rPr>
              <a:t>Battery</a:t>
            </a:r>
            <a:r>
              <a:rPr kumimoji="0" lang="en-US" sz="3200" b="1" i="0" u="none" strike="noStrike" kern="0" cap="none" spc="0" normalizeH="0" noProof="0" dirty="0" smtClean="0">
                <a:ln>
                  <a:noFill/>
                </a:ln>
                <a:solidFill>
                  <a:srgbClr val="00B0F0"/>
                </a:solidFill>
                <a:effectLst/>
                <a:uLnTx/>
                <a:uFillTx/>
                <a:latin typeface="+mj-lt"/>
                <a:ea typeface="+mj-ea"/>
                <a:cs typeface="+mj-cs"/>
              </a:rPr>
              <a:t> Characteristics</a:t>
            </a:r>
            <a:endParaRPr kumimoji="0" lang="en-US" sz="3200" b="1" i="0" u="none" strike="noStrike" kern="0" cap="none" spc="0" normalizeH="0" baseline="0" noProof="0" dirty="0" smtClean="0">
              <a:ln>
                <a:noFill/>
              </a:ln>
              <a:solidFill>
                <a:srgbClr val="00B0F0"/>
              </a:solidFill>
              <a:effectLst/>
              <a:uLnTx/>
              <a:uFillTx/>
              <a:latin typeface="+mj-lt"/>
              <a:ea typeface="+mj-ea"/>
              <a:cs typeface="+mj-cs"/>
            </a:endParaRPr>
          </a:p>
        </p:txBody>
      </p:sp>
      <p:pic>
        <p:nvPicPr>
          <p:cNvPr id="2" name="Picture 1"/>
          <p:cNvPicPr>
            <a:picLocks noChangeAspect="1"/>
          </p:cNvPicPr>
          <p:nvPr/>
        </p:nvPicPr>
        <p:blipFill>
          <a:blip r:embed="rId2"/>
          <a:stretch>
            <a:fillRect/>
          </a:stretch>
        </p:blipFill>
        <p:spPr>
          <a:xfrm>
            <a:off x="2667000" y="2286000"/>
            <a:ext cx="6289964" cy="762000"/>
          </a:xfrm>
          <a:prstGeom prst="rect">
            <a:avLst/>
          </a:prstGeom>
        </p:spPr>
      </p:pic>
      <p:pic>
        <p:nvPicPr>
          <p:cNvPr id="4" name="Picture 3"/>
          <p:cNvPicPr>
            <a:picLocks noChangeAspect="1"/>
          </p:cNvPicPr>
          <p:nvPr/>
        </p:nvPicPr>
        <p:blipFill>
          <a:blip r:embed="rId3"/>
          <a:stretch>
            <a:fillRect/>
          </a:stretch>
        </p:blipFill>
        <p:spPr>
          <a:xfrm>
            <a:off x="2684584" y="5410200"/>
            <a:ext cx="5672135" cy="685800"/>
          </a:xfrm>
          <a:prstGeom prst="rect">
            <a:avLst/>
          </a:prstGeom>
        </p:spPr>
      </p:pic>
    </p:spTree>
    <p:extLst>
      <p:ext uri="{BB962C8B-B14F-4D97-AF65-F5344CB8AC3E}">
        <p14:creationId xmlns:p14="http://schemas.microsoft.com/office/powerpoint/2010/main" val="3994620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652" y="920262"/>
            <a:ext cx="9584348" cy="5480538"/>
          </a:xfrm>
        </p:spPr>
        <p:txBody>
          <a:bodyPr/>
          <a:lstStyle/>
          <a:p>
            <a:pPr marL="0" indent="0">
              <a:buNone/>
            </a:pPr>
            <a:r>
              <a:rPr lang="en-US" sz="2400" dirty="0">
                <a:solidFill>
                  <a:schemeClr val="accent6">
                    <a:lumMod val="75000"/>
                  </a:schemeClr>
                </a:solidFill>
              </a:rPr>
              <a:t>Energy efficiency</a:t>
            </a:r>
            <a:r>
              <a:rPr lang="en-US" sz="2400" dirty="0" smtClean="0">
                <a:solidFill>
                  <a:schemeClr val="accent6">
                    <a:lumMod val="75000"/>
                  </a:schemeClr>
                </a:solidFill>
              </a:rPr>
              <a:t>:</a:t>
            </a:r>
          </a:p>
          <a:p>
            <a:r>
              <a:rPr lang="en-US" sz="2400" dirty="0" smtClean="0"/>
              <a:t>Battery </a:t>
            </a:r>
            <a:r>
              <a:rPr lang="en-US" sz="2400" dirty="0"/>
              <a:t>should have high-energy </a:t>
            </a:r>
            <a:r>
              <a:rPr lang="en-US" sz="2400" dirty="0" smtClean="0"/>
              <a:t>efficiency</a:t>
            </a:r>
            <a:endParaRPr lang="en-US" sz="2400" dirty="0"/>
          </a:p>
          <a:p>
            <a:r>
              <a:rPr lang="en-US" sz="2400" dirty="0" smtClean="0"/>
              <a:t>Percent </a:t>
            </a:r>
            <a:r>
              <a:rPr lang="en-US" sz="2400" dirty="0"/>
              <a:t>energy efficiency can be </a:t>
            </a:r>
            <a:r>
              <a:rPr lang="en-US" sz="2400" dirty="0" smtClean="0"/>
              <a:t>calculated using</a:t>
            </a:r>
          </a:p>
          <a:p>
            <a:endParaRPr lang="en-US" sz="2400" dirty="0"/>
          </a:p>
          <a:p>
            <a:endParaRPr lang="en-US" sz="2400" dirty="0" smtClean="0"/>
          </a:p>
          <a:p>
            <a:pPr marL="0" indent="0">
              <a:buNone/>
            </a:pPr>
            <a:r>
              <a:rPr lang="en-US" sz="2400" dirty="0" smtClean="0">
                <a:solidFill>
                  <a:schemeClr val="accent6">
                    <a:lumMod val="75000"/>
                  </a:schemeClr>
                </a:solidFill>
              </a:rPr>
              <a:t>Cycle </a:t>
            </a:r>
            <a:r>
              <a:rPr lang="en-US" sz="2400" dirty="0">
                <a:solidFill>
                  <a:schemeClr val="accent6">
                    <a:lumMod val="75000"/>
                  </a:schemeClr>
                </a:solidFill>
              </a:rPr>
              <a:t>Life: </a:t>
            </a:r>
            <a:endParaRPr lang="en-US" sz="2400" dirty="0" smtClean="0">
              <a:solidFill>
                <a:schemeClr val="accent6">
                  <a:lumMod val="75000"/>
                </a:schemeClr>
              </a:solidFill>
            </a:endParaRPr>
          </a:p>
          <a:p>
            <a:r>
              <a:rPr lang="en-US" sz="2400" dirty="0" smtClean="0"/>
              <a:t>Primary </a:t>
            </a:r>
            <a:r>
              <a:rPr lang="en-US" sz="2400" dirty="0"/>
              <a:t>batteries are designed for single discharge </a:t>
            </a:r>
            <a:endParaRPr lang="en-US" sz="2400" dirty="0" smtClean="0"/>
          </a:p>
          <a:p>
            <a:r>
              <a:rPr lang="en-US" sz="2400" dirty="0" smtClean="0"/>
              <a:t>Secondary </a:t>
            </a:r>
            <a:r>
              <a:rPr lang="en-US" sz="2400" dirty="0"/>
              <a:t>batteries can be chargeable again and </a:t>
            </a:r>
            <a:r>
              <a:rPr lang="en-US" sz="2400" dirty="0" smtClean="0"/>
              <a:t>again</a:t>
            </a:r>
          </a:p>
          <a:p>
            <a:r>
              <a:rPr lang="en-US" sz="2400" dirty="0" smtClean="0"/>
              <a:t>Number of charge </a:t>
            </a:r>
            <a:r>
              <a:rPr lang="en-US" sz="2400" dirty="0"/>
              <a:t>and discharge cycles that are possible </a:t>
            </a:r>
            <a:r>
              <a:rPr lang="en-US" sz="2400" dirty="0" smtClean="0"/>
              <a:t>in secondary batteries, before </a:t>
            </a:r>
            <a:r>
              <a:rPr lang="en-US" sz="2400" dirty="0"/>
              <a:t>failure occurs is called cycle </a:t>
            </a:r>
            <a:r>
              <a:rPr lang="en-US" sz="2400" dirty="0" smtClean="0"/>
              <a:t>life</a:t>
            </a:r>
          </a:p>
          <a:p>
            <a:r>
              <a:rPr lang="en-US" sz="2400" dirty="0" smtClean="0"/>
              <a:t>Cycle </a:t>
            </a:r>
            <a:r>
              <a:rPr lang="en-US" sz="2400" dirty="0"/>
              <a:t>life of batteries must </a:t>
            </a:r>
            <a:r>
              <a:rPr lang="en-US" sz="2400" dirty="0" smtClean="0"/>
              <a:t>be high</a:t>
            </a:r>
          </a:p>
          <a:p>
            <a:r>
              <a:rPr lang="en-US" sz="2400" dirty="0" smtClean="0"/>
              <a:t>Li-ion </a:t>
            </a:r>
            <a:r>
              <a:rPr lang="en-US" sz="2400" dirty="0"/>
              <a:t>battery retains more than 65% capacity after 2000 cycles</a:t>
            </a:r>
          </a:p>
          <a:p>
            <a:endParaRPr lang="en-US" sz="2400" dirty="0"/>
          </a:p>
        </p:txBody>
      </p:sp>
      <p:sp>
        <p:nvSpPr>
          <p:cNvPr id="7" name="Title 1"/>
          <p:cNvSpPr txBox="1">
            <a:spLocks/>
          </p:cNvSpPr>
          <p:nvPr/>
        </p:nvSpPr>
        <p:spPr bwMode="auto">
          <a:xfrm>
            <a:off x="247650" y="228600"/>
            <a:ext cx="6381750" cy="6858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marL="0" marR="0" lvl="0" indent="0" defTabSz="914400" rtl="0" eaLnBrk="0" fontAlgn="base" latinLnBrk="0" hangingPunct="0">
              <a:lnSpc>
                <a:spcPct val="9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B0F0"/>
                </a:solidFill>
                <a:effectLst/>
                <a:uLnTx/>
                <a:uFillTx/>
                <a:latin typeface="+mj-lt"/>
                <a:ea typeface="+mj-ea"/>
                <a:cs typeface="+mj-cs"/>
              </a:rPr>
              <a:t>Battery</a:t>
            </a:r>
            <a:r>
              <a:rPr kumimoji="0" lang="en-US" sz="3200" b="1" i="0" u="none" strike="noStrike" kern="0" cap="none" spc="0" normalizeH="0" noProof="0" dirty="0" smtClean="0">
                <a:ln>
                  <a:noFill/>
                </a:ln>
                <a:solidFill>
                  <a:srgbClr val="00B0F0"/>
                </a:solidFill>
                <a:effectLst/>
                <a:uLnTx/>
                <a:uFillTx/>
                <a:latin typeface="+mj-lt"/>
                <a:ea typeface="+mj-ea"/>
                <a:cs typeface="+mj-cs"/>
              </a:rPr>
              <a:t> Characteristics</a:t>
            </a:r>
            <a:endParaRPr kumimoji="0" lang="en-US" sz="3200" b="1" i="0" u="none" strike="noStrike" kern="0" cap="none" spc="0" normalizeH="0" baseline="0" noProof="0" dirty="0" smtClean="0">
              <a:ln>
                <a:noFill/>
              </a:ln>
              <a:solidFill>
                <a:srgbClr val="00B0F0"/>
              </a:solidFill>
              <a:effectLst/>
              <a:uLnTx/>
              <a:uFillTx/>
              <a:latin typeface="+mj-lt"/>
              <a:ea typeface="+mj-ea"/>
              <a:cs typeface="+mj-cs"/>
            </a:endParaRPr>
          </a:p>
        </p:txBody>
      </p:sp>
      <p:pic>
        <p:nvPicPr>
          <p:cNvPr id="5" name="Picture 4"/>
          <p:cNvPicPr>
            <a:picLocks noChangeAspect="1"/>
          </p:cNvPicPr>
          <p:nvPr/>
        </p:nvPicPr>
        <p:blipFill>
          <a:blip r:embed="rId2"/>
          <a:stretch>
            <a:fillRect/>
          </a:stretch>
        </p:blipFill>
        <p:spPr>
          <a:xfrm>
            <a:off x="990601" y="2438400"/>
            <a:ext cx="8534400" cy="670169"/>
          </a:xfrm>
          <a:prstGeom prst="rect">
            <a:avLst/>
          </a:prstGeom>
        </p:spPr>
      </p:pic>
    </p:spTree>
    <p:extLst>
      <p:ext uri="{BB962C8B-B14F-4D97-AF65-F5344CB8AC3E}">
        <p14:creationId xmlns:p14="http://schemas.microsoft.com/office/powerpoint/2010/main" val="3114965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717" y="1066800"/>
            <a:ext cx="9584348" cy="5480538"/>
          </a:xfrm>
        </p:spPr>
        <p:txBody>
          <a:bodyPr/>
          <a:lstStyle/>
          <a:p>
            <a:pPr marL="0" indent="0">
              <a:buNone/>
            </a:pPr>
            <a:r>
              <a:rPr lang="en-US" sz="2400" dirty="0">
                <a:solidFill>
                  <a:schemeClr val="accent6">
                    <a:lumMod val="75000"/>
                  </a:schemeClr>
                </a:solidFill>
              </a:rPr>
              <a:t>Shelf life: </a:t>
            </a:r>
            <a:endParaRPr lang="en-US" sz="2400" dirty="0" smtClean="0">
              <a:solidFill>
                <a:schemeClr val="accent6">
                  <a:lumMod val="75000"/>
                </a:schemeClr>
              </a:solidFill>
            </a:endParaRPr>
          </a:p>
          <a:p>
            <a:r>
              <a:rPr lang="en-US" sz="2400" dirty="0" smtClean="0"/>
              <a:t>Duration </a:t>
            </a:r>
            <a:r>
              <a:rPr lang="en-US" sz="2400" dirty="0"/>
              <a:t>of storage under specified conditions at </a:t>
            </a:r>
            <a:r>
              <a:rPr lang="en-US" sz="2400" dirty="0" smtClean="0"/>
              <a:t>the end </a:t>
            </a:r>
            <a:r>
              <a:rPr lang="en-US" sz="2400" dirty="0"/>
              <a:t>of which a cell or a battery retains its ability to work or to </a:t>
            </a:r>
            <a:r>
              <a:rPr lang="en-US" sz="2400" dirty="0" smtClean="0"/>
              <a:t>produce energy </a:t>
            </a:r>
            <a:r>
              <a:rPr lang="en-US" sz="2400" dirty="0"/>
              <a:t>is called shelf life. A good battery should have more shelf </a:t>
            </a:r>
            <a:r>
              <a:rPr lang="en-US" sz="2400" dirty="0" smtClean="0"/>
              <a:t>life</a:t>
            </a:r>
          </a:p>
          <a:p>
            <a:r>
              <a:rPr lang="en-US" sz="2400" dirty="0" smtClean="0"/>
              <a:t>It depends </a:t>
            </a:r>
            <a:r>
              <a:rPr lang="en-US" sz="2400" dirty="0"/>
              <a:t>on self-discharge reactions and corrosion at contact points</a:t>
            </a:r>
            <a:endParaRPr lang="en-US" sz="2400" dirty="0" smtClean="0">
              <a:solidFill>
                <a:schemeClr val="accent6">
                  <a:lumMod val="75000"/>
                </a:schemeClr>
              </a:solidFill>
            </a:endParaRPr>
          </a:p>
        </p:txBody>
      </p:sp>
      <p:sp>
        <p:nvSpPr>
          <p:cNvPr id="7" name="Title 1"/>
          <p:cNvSpPr txBox="1">
            <a:spLocks/>
          </p:cNvSpPr>
          <p:nvPr/>
        </p:nvSpPr>
        <p:spPr bwMode="auto">
          <a:xfrm>
            <a:off x="247650" y="228600"/>
            <a:ext cx="6381750" cy="6858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marL="0" marR="0" lvl="0" indent="0" defTabSz="914400" rtl="0" eaLnBrk="0" fontAlgn="base" latinLnBrk="0" hangingPunct="0">
              <a:lnSpc>
                <a:spcPct val="9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B0F0"/>
                </a:solidFill>
                <a:effectLst/>
                <a:uLnTx/>
                <a:uFillTx/>
                <a:latin typeface="+mj-lt"/>
                <a:ea typeface="+mj-ea"/>
                <a:cs typeface="+mj-cs"/>
              </a:rPr>
              <a:t>Battery</a:t>
            </a:r>
            <a:r>
              <a:rPr kumimoji="0" lang="en-US" sz="3200" b="1" i="0" u="none" strike="noStrike" kern="0" cap="none" spc="0" normalizeH="0" noProof="0" dirty="0" smtClean="0">
                <a:ln>
                  <a:noFill/>
                </a:ln>
                <a:solidFill>
                  <a:srgbClr val="00B0F0"/>
                </a:solidFill>
                <a:effectLst/>
                <a:uLnTx/>
                <a:uFillTx/>
                <a:latin typeface="+mj-lt"/>
                <a:ea typeface="+mj-ea"/>
                <a:cs typeface="+mj-cs"/>
              </a:rPr>
              <a:t> Characteristics</a:t>
            </a:r>
            <a:endParaRPr kumimoji="0" lang="en-US" sz="3200" b="1" i="0" u="none" strike="noStrike" kern="0" cap="none" spc="0" normalizeH="0" baseline="0" noProof="0" dirty="0" smtClean="0">
              <a:ln>
                <a:noFill/>
              </a:ln>
              <a:solidFill>
                <a:srgbClr val="00B0F0"/>
              </a:solidFill>
              <a:effectLst/>
              <a:uLnTx/>
              <a:uFillTx/>
              <a:latin typeface="+mj-lt"/>
              <a:ea typeface="+mj-ea"/>
              <a:cs typeface="+mj-cs"/>
            </a:endParaRPr>
          </a:p>
        </p:txBody>
      </p:sp>
    </p:spTree>
    <p:extLst>
      <p:ext uri="{BB962C8B-B14F-4D97-AF65-F5344CB8AC3E}">
        <p14:creationId xmlns:p14="http://schemas.microsoft.com/office/powerpoint/2010/main" val="1163685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915400" cy="5410200"/>
          </a:xfrm>
        </p:spPr>
        <p:txBody>
          <a:bodyPr/>
          <a:lstStyle/>
          <a:p>
            <a:pPr algn="just"/>
            <a:r>
              <a:rPr lang="en-US" sz="2400" b="1" dirty="0" smtClean="0">
                <a:solidFill>
                  <a:schemeClr val="accent6">
                    <a:lumMod val="75000"/>
                  </a:schemeClr>
                </a:solidFill>
              </a:rPr>
              <a:t>Supercapacitors</a:t>
            </a:r>
            <a:r>
              <a:rPr lang="en-US" sz="2400" b="1" dirty="0" smtClean="0"/>
              <a:t>:</a:t>
            </a:r>
            <a:r>
              <a:rPr lang="en-US" sz="2400" dirty="0" smtClean="0"/>
              <a:t> </a:t>
            </a:r>
          </a:p>
          <a:p>
            <a:pPr algn="just"/>
            <a:r>
              <a:rPr lang="en-US" sz="2400" dirty="0" err="1" smtClean="0"/>
              <a:t>Supercapacitor</a:t>
            </a:r>
            <a:r>
              <a:rPr lang="en-US" sz="2400" dirty="0" smtClean="0"/>
              <a:t> (also known as an ultra capacitor) is an electrochemical capacitor that has a very high energy density compared to common capacitors </a:t>
            </a:r>
          </a:p>
          <a:p>
            <a:pPr algn="just"/>
            <a:r>
              <a:rPr lang="en-US" sz="2400" dirty="0" err="1" smtClean="0"/>
              <a:t>Supercapacitors</a:t>
            </a:r>
            <a:r>
              <a:rPr lang="en-US" sz="2400" dirty="0" smtClean="0"/>
              <a:t> are passive electrical devices that store charge</a:t>
            </a:r>
          </a:p>
          <a:p>
            <a:pPr algn="just"/>
            <a:r>
              <a:rPr lang="en-US" sz="2400" dirty="0" smtClean="0"/>
              <a:t>Looks very much like a battery, but stores energy in an electrostatic field, rather than as a chemical state</a:t>
            </a:r>
          </a:p>
          <a:p>
            <a:pPr algn="just"/>
            <a:r>
              <a:rPr lang="en-US" sz="2400" dirty="0" smtClean="0"/>
              <a:t>Application of voltage to the </a:t>
            </a:r>
            <a:r>
              <a:rPr lang="en-US" sz="2400" dirty="0" err="1" smtClean="0"/>
              <a:t>supercapacitor</a:t>
            </a:r>
            <a:r>
              <a:rPr lang="en-US" sz="2400" dirty="0" smtClean="0"/>
              <a:t> creates an electric field between the charged electrodes </a:t>
            </a:r>
          </a:p>
          <a:p>
            <a:pPr algn="just"/>
            <a:endParaRPr lang="en-US" sz="2400" dirty="0">
              <a:solidFill>
                <a:srgbClr val="00B050"/>
              </a:solidFill>
            </a:endParaRPr>
          </a:p>
        </p:txBody>
      </p:sp>
      <p:sp>
        <p:nvSpPr>
          <p:cNvPr id="4" name="Title 1"/>
          <p:cNvSpPr txBox="1">
            <a:spLocks/>
          </p:cNvSpPr>
          <p:nvPr/>
        </p:nvSpPr>
        <p:spPr bwMode="auto">
          <a:xfrm>
            <a:off x="990600" y="152400"/>
            <a:ext cx="7848600" cy="6858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lgn="ctr" eaLnBrk="0" fontAlgn="base" hangingPunct="0">
              <a:lnSpc>
                <a:spcPct val="90000"/>
              </a:lnSpc>
              <a:spcBef>
                <a:spcPct val="0"/>
              </a:spcBef>
              <a:spcAft>
                <a:spcPct val="0"/>
              </a:spcAft>
              <a:defRPr/>
            </a:pPr>
            <a:r>
              <a:rPr lang="en-US" sz="3200" b="1" dirty="0">
                <a:solidFill>
                  <a:srgbClr val="00B0F0"/>
                </a:solidFill>
              </a:rPr>
              <a:t>Storage Devices - </a:t>
            </a:r>
            <a:r>
              <a:rPr lang="en-US" sz="3200" b="1" dirty="0" err="1" smtClean="0">
                <a:solidFill>
                  <a:srgbClr val="00B0F0"/>
                </a:solidFill>
              </a:rPr>
              <a:t>Supercapacitors</a:t>
            </a:r>
            <a:r>
              <a:rPr kumimoji="0" lang="en-US" sz="3200" b="1" i="0" u="none" strike="noStrike" kern="0" cap="none" spc="0" normalizeH="0" baseline="0" noProof="0" dirty="0" smtClean="0">
                <a:ln>
                  <a:noFill/>
                </a:ln>
                <a:solidFill>
                  <a:srgbClr val="00B0F0"/>
                </a:solidFill>
                <a:effectLst/>
                <a:uLnTx/>
                <a:uFillTx/>
                <a:latin typeface="+mj-lt"/>
                <a:ea typeface="+mj-ea"/>
                <a:cs typeface="+mj-cs"/>
              </a:rPr>
              <a:t> </a:t>
            </a:r>
          </a:p>
        </p:txBody>
      </p:sp>
      <p:pic>
        <p:nvPicPr>
          <p:cNvPr id="249858" name="Picture 2" descr="https://encrypted-tbn1.gstatic.com/images?q=tbn:ANd9GcR2UtVUhw6xDi2IJc-Swh11y10rAzInzEoJJL3PIKmasUPIJPRy"/>
          <p:cNvPicPr>
            <a:picLocks noChangeAspect="1" noChangeArrowheads="1"/>
          </p:cNvPicPr>
          <p:nvPr/>
        </p:nvPicPr>
        <p:blipFill>
          <a:blip r:embed="rId2" cstate="print"/>
          <a:srcRect/>
          <a:stretch>
            <a:fillRect/>
          </a:stretch>
        </p:blipFill>
        <p:spPr bwMode="auto">
          <a:xfrm>
            <a:off x="6019800" y="4267200"/>
            <a:ext cx="2590800" cy="2313878"/>
          </a:xfrm>
          <a:prstGeom prst="rect">
            <a:avLst/>
          </a:prstGeom>
          <a:noFill/>
        </p:spPr>
      </p:pic>
    </p:spTree>
    <p:extLst>
      <p:ext uri="{BB962C8B-B14F-4D97-AF65-F5344CB8AC3E}">
        <p14:creationId xmlns:p14="http://schemas.microsoft.com/office/powerpoint/2010/main" val="3499058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915400" cy="4983168"/>
          </a:xfrm>
        </p:spPr>
        <p:txBody>
          <a:bodyPr/>
          <a:lstStyle/>
          <a:p>
            <a:pPr algn="just"/>
            <a:endParaRPr lang="en-US" sz="2400" dirty="0" smtClean="0">
              <a:solidFill>
                <a:srgbClr val="FF0000"/>
              </a:solidFill>
            </a:endParaRPr>
          </a:p>
          <a:p>
            <a:pPr algn="just"/>
            <a:endParaRPr lang="en-US" sz="2400" dirty="0" smtClean="0">
              <a:solidFill>
                <a:srgbClr val="FF0000"/>
              </a:solidFill>
            </a:endParaRPr>
          </a:p>
          <a:p>
            <a:pPr algn="just"/>
            <a:endParaRPr lang="en-US" sz="2400" dirty="0" smtClean="0">
              <a:solidFill>
                <a:srgbClr val="FF0000"/>
              </a:solidFill>
            </a:endParaRPr>
          </a:p>
          <a:p>
            <a:pPr algn="just"/>
            <a:endParaRPr lang="en-US" sz="2400" dirty="0" smtClean="0">
              <a:solidFill>
                <a:srgbClr val="FF0000"/>
              </a:solidFill>
            </a:endParaRPr>
          </a:p>
          <a:p>
            <a:pPr algn="just"/>
            <a:endParaRPr lang="en-US" sz="2400" dirty="0" smtClean="0">
              <a:solidFill>
                <a:srgbClr val="FF0000"/>
              </a:solidFill>
            </a:endParaRPr>
          </a:p>
          <a:p>
            <a:pPr algn="just"/>
            <a:endParaRPr lang="en-US" sz="2400" dirty="0" smtClean="0">
              <a:solidFill>
                <a:srgbClr val="FF0000"/>
              </a:solidFill>
            </a:endParaRPr>
          </a:p>
          <a:p>
            <a:pPr algn="just"/>
            <a:r>
              <a:rPr lang="en-US" sz="2400" dirty="0" smtClean="0">
                <a:solidFill>
                  <a:srgbClr val="FF0000"/>
                </a:solidFill>
              </a:rPr>
              <a:t>This electric field causes the electrically charged ions in the electrolyte to migrate towards the electrodes of opposite polarity during charging </a:t>
            </a:r>
          </a:p>
          <a:p>
            <a:pPr algn="just"/>
            <a:r>
              <a:rPr lang="en-US" sz="2400" dirty="0" smtClean="0">
                <a:solidFill>
                  <a:srgbClr val="FF0000"/>
                </a:solidFill>
              </a:rPr>
              <a:t>Two separate charged layers are produced</a:t>
            </a:r>
          </a:p>
          <a:p>
            <a:pPr algn="just"/>
            <a:r>
              <a:rPr lang="en-US" sz="2400" dirty="0" smtClean="0">
                <a:solidFill>
                  <a:srgbClr val="00B050"/>
                </a:solidFill>
              </a:rPr>
              <a:t>Since no chemical action is involved, the effect is easily reversible and the typical cycle life is hundreds of thousands of cycles</a:t>
            </a:r>
            <a:endParaRPr lang="en-US" dirty="0"/>
          </a:p>
        </p:txBody>
      </p:sp>
      <p:sp>
        <p:nvSpPr>
          <p:cNvPr id="5" name="Title 1"/>
          <p:cNvSpPr txBox="1">
            <a:spLocks/>
          </p:cNvSpPr>
          <p:nvPr/>
        </p:nvSpPr>
        <p:spPr bwMode="auto">
          <a:xfrm>
            <a:off x="990600" y="152400"/>
            <a:ext cx="7848600" cy="6858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lgn="ctr" eaLnBrk="0" fontAlgn="base" hangingPunct="0">
              <a:lnSpc>
                <a:spcPct val="90000"/>
              </a:lnSpc>
              <a:spcBef>
                <a:spcPct val="0"/>
              </a:spcBef>
              <a:spcAft>
                <a:spcPct val="0"/>
              </a:spcAft>
              <a:defRPr/>
            </a:pPr>
            <a:r>
              <a:rPr lang="en-US" sz="3200" b="1" dirty="0" smtClean="0">
                <a:solidFill>
                  <a:srgbClr val="00B0F0"/>
                </a:solidFill>
              </a:rPr>
              <a:t>Supercapacitors</a:t>
            </a:r>
            <a:r>
              <a:rPr kumimoji="0" lang="en-US" sz="3200" b="1" i="0" u="none" strike="noStrike" kern="0" cap="none" spc="0" normalizeH="0" baseline="0" noProof="0" dirty="0" smtClean="0">
                <a:ln>
                  <a:noFill/>
                </a:ln>
                <a:solidFill>
                  <a:srgbClr val="0070C0"/>
                </a:solidFill>
                <a:effectLst/>
                <a:uLnTx/>
                <a:uFillTx/>
                <a:latin typeface="+mj-lt"/>
                <a:ea typeface="+mj-ea"/>
                <a:cs typeface="+mj-cs"/>
              </a:rPr>
              <a:t> </a:t>
            </a:r>
          </a:p>
        </p:txBody>
      </p:sp>
      <p:pic>
        <p:nvPicPr>
          <p:cNvPr id="248834" name="Picture 2" descr="https://encrypted-tbn3.gstatic.com/images?q=tbn:ANd9GcSCefSLGtZUAwLebFl6sckut_mGxj2oncMKdx-uLmZH6dglKQPU"/>
          <p:cNvPicPr>
            <a:picLocks noChangeAspect="1" noChangeArrowheads="1"/>
          </p:cNvPicPr>
          <p:nvPr/>
        </p:nvPicPr>
        <p:blipFill>
          <a:blip r:embed="rId2" cstate="print"/>
          <a:srcRect/>
          <a:stretch>
            <a:fillRect/>
          </a:stretch>
        </p:blipFill>
        <p:spPr bwMode="auto">
          <a:xfrm>
            <a:off x="1752600" y="1219200"/>
            <a:ext cx="6080324" cy="2343151"/>
          </a:xfrm>
          <a:prstGeom prst="rect">
            <a:avLst/>
          </a:prstGeom>
          <a:noFill/>
        </p:spPr>
      </p:pic>
    </p:spTree>
    <p:extLst>
      <p:ext uri="{BB962C8B-B14F-4D97-AF65-F5344CB8AC3E}">
        <p14:creationId xmlns:p14="http://schemas.microsoft.com/office/powerpoint/2010/main" val="3433489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908051" y="2362200"/>
            <a:ext cx="8334110" cy="4038600"/>
          </a:xfrm>
        </p:spPr>
        <p:txBody>
          <a:bodyPr/>
          <a:lstStyle/>
          <a:p>
            <a:pPr algn="just"/>
            <a:endParaRPr lang="en-US" sz="2400" dirty="0" smtClean="0"/>
          </a:p>
          <a:p>
            <a:pPr algn="just"/>
            <a:endParaRPr lang="en-US" sz="2400" dirty="0" smtClean="0"/>
          </a:p>
        </p:txBody>
      </p:sp>
      <p:pic>
        <p:nvPicPr>
          <p:cNvPr id="1026" name="Picture 2" descr="http://upload.wikimedia.org/wikipedia/commons/thumb/4/4b/EDLC-Charge-Distribution.png/800px-EDLC-Charge-Distribution.png"/>
          <p:cNvPicPr>
            <a:picLocks noChangeAspect="1" noChangeArrowheads="1"/>
          </p:cNvPicPr>
          <p:nvPr/>
        </p:nvPicPr>
        <p:blipFill>
          <a:blip r:embed="rId2" cstate="print"/>
          <a:srcRect/>
          <a:stretch>
            <a:fillRect/>
          </a:stretch>
        </p:blipFill>
        <p:spPr bwMode="auto">
          <a:xfrm>
            <a:off x="0" y="990600"/>
            <a:ext cx="6108699" cy="4223571"/>
          </a:xfrm>
          <a:prstGeom prst="rect">
            <a:avLst/>
          </a:prstGeom>
          <a:noFill/>
        </p:spPr>
      </p:pic>
      <p:pic>
        <p:nvPicPr>
          <p:cNvPr id="7" name="Picture 6" descr="ANd9GcSLD9Yf_ALGeJaRb2EicGFl-PjJ-9NZfycfTQ1zc8Oem1lCLKU&amp;t=1&amp;h=172&amp;w=216&amp;usg=__lJNUclWX_TAIRD1lYTrJRxn8T4k="/>
          <p:cNvPicPr/>
          <p:nvPr/>
        </p:nvPicPr>
        <p:blipFill>
          <a:blip r:embed="rId3" cstate="print"/>
          <a:srcRect/>
          <a:stretch>
            <a:fillRect/>
          </a:stretch>
        </p:blipFill>
        <p:spPr bwMode="auto">
          <a:xfrm>
            <a:off x="7943032" y="381000"/>
            <a:ext cx="1962969" cy="1447800"/>
          </a:xfrm>
          <a:prstGeom prst="rect">
            <a:avLst/>
          </a:prstGeom>
          <a:noFill/>
          <a:ln w="9525">
            <a:noFill/>
            <a:miter lim="800000"/>
            <a:headEnd/>
            <a:tailEnd/>
          </a:ln>
        </p:spPr>
      </p:pic>
      <p:pic>
        <p:nvPicPr>
          <p:cNvPr id="224260" name="Picture 4" descr="https://encrypted-tbn3.gstatic.com/images?q=tbn:ANd9GcQAwjHHDLbEVfYue4BHbG6hYxSNHLhvjsEST8rJwLSryEQHW8hjTg"/>
          <p:cNvPicPr>
            <a:picLocks noChangeAspect="1" noChangeArrowheads="1"/>
          </p:cNvPicPr>
          <p:nvPr/>
        </p:nvPicPr>
        <p:blipFill>
          <a:blip r:embed="rId4" cstate="print"/>
          <a:srcRect/>
          <a:stretch>
            <a:fillRect/>
          </a:stretch>
        </p:blipFill>
        <p:spPr bwMode="auto">
          <a:xfrm>
            <a:off x="6000750" y="2133600"/>
            <a:ext cx="3905250" cy="3257550"/>
          </a:xfrm>
          <a:prstGeom prst="rect">
            <a:avLst/>
          </a:prstGeom>
          <a:noFill/>
        </p:spPr>
      </p:pic>
      <p:sp>
        <p:nvSpPr>
          <p:cNvPr id="8" name="Title 1"/>
          <p:cNvSpPr txBox="1">
            <a:spLocks/>
          </p:cNvSpPr>
          <p:nvPr/>
        </p:nvSpPr>
        <p:spPr bwMode="auto">
          <a:xfrm>
            <a:off x="304800" y="228600"/>
            <a:ext cx="7848600" cy="6858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lgn="ctr" eaLnBrk="0" fontAlgn="base" hangingPunct="0">
              <a:lnSpc>
                <a:spcPct val="90000"/>
              </a:lnSpc>
              <a:spcBef>
                <a:spcPct val="0"/>
              </a:spcBef>
              <a:spcAft>
                <a:spcPct val="0"/>
              </a:spcAft>
              <a:defRPr/>
            </a:pPr>
            <a:r>
              <a:rPr lang="en-US" sz="3200" b="1" dirty="0" smtClean="0">
                <a:solidFill>
                  <a:srgbClr val="00B0F0"/>
                </a:solidFill>
              </a:rPr>
              <a:t>Supercapacitors</a:t>
            </a:r>
            <a:r>
              <a:rPr kumimoji="0" lang="en-US" sz="3200" b="1" i="0" u="none" strike="noStrike" kern="0" cap="none" spc="0" normalizeH="0" baseline="0" noProof="0" dirty="0" smtClean="0">
                <a:ln>
                  <a:noFill/>
                </a:ln>
                <a:solidFill>
                  <a:srgbClr val="0070C0"/>
                </a:solidFill>
                <a:effectLst/>
                <a:uLnTx/>
                <a:uFillTx/>
                <a:latin typeface="+mj-lt"/>
                <a:ea typeface="+mj-ea"/>
                <a:cs typeface="+mj-cs"/>
              </a:rPr>
              <a:t> </a:t>
            </a:r>
          </a:p>
        </p:txBody>
      </p:sp>
      <p:sp>
        <p:nvSpPr>
          <p:cNvPr id="9" name="TextBox 8"/>
          <p:cNvSpPr txBox="1"/>
          <p:nvPr/>
        </p:nvSpPr>
        <p:spPr>
          <a:xfrm>
            <a:off x="3048000" y="5715000"/>
            <a:ext cx="3124200" cy="381000"/>
          </a:xfrm>
          <a:prstGeom prst="rect">
            <a:avLst/>
          </a:prstGeom>
          <a:noFill/>
        </p:spPr>
        <p:txBody>
          <a:bodyPr wrap="square" rtlCol="0">
            <a:spAutoFit/>
          </a:bodyPr>
          <a:lstStyle/>
          <a:p>
            <a:r>
              <a:rPr lang="en-US" dirty="0" smtClean="0">
                <a:hlinkClick r:id="rId5" action="ppaction://hlinkfile"/>
              </a:rPr>
              <a:t>How Supercapacitor Works?</a:t>
            </a:r>
            <a:endParaRPr lang="en-US" dirty="0"/>
          </a:p>
        </p:txBody>
      </p:sp>
    </p:spTree>
    <p:extLst>
      <p:ext uri="{BB962C8B-B14F-4D97-AF65-F5344CB8AC3E}">
        <p14:creationId xmlns:p14="http://schemas.microsoft.com/office/powerpoint/2010/main" val="1950858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750" y="762000"/>
            <a:ext cx="8915400" cy="2895600"/>
          </a:xfrm>
        </p:spPr>
        <p:txBody>
          <a:bodyPr/>
          <a:lstStyle/>
          <a:p>
            <a:pPr algn="just"/>
            <a:r>
              <a:rPr lang="en-US" sz="2400" dirty="0" smtClean="0">
                <a:latin typeface="+mn-lt"/>
                <a:ea typeface="+mn-ea"/>
                <a:cs typeface="+mn-cs"/>
              </a:rPr>
              <a:t>Indian battery market is a $ 1 billion market including the two market sub-segments "lead acid batteries" and “</a:t>
            </a:r>
            <a:r>
              <a:rPr lang="en-US" sz="2400" dirty="0" smtClean="0"/>
              <a:t>L</a:t>
            </a:r>
            <a:r>
              <a:rPr lang="en-US" sz="2400" dirty="0" smtClean="0">
                <a:latin typeface="+mn-lt"/>
                <a:ea typeface="+mn-ea"/>
                <a:cs typeface="+mn-cs"/>
              </a:rPr>
              <a:t>i-ion batteries”</a:t>
            </a:r>
          </a:p>
          <a:p>
            <a:pPr algn="just"/>
            <a:r>
              <a:rPr lang="en-US" sz="2400" b="1" dirty="0" smtClean="0">
                <a:solidFill>
                  <a:srgbClr val="FF0000"/>
                </a:solidFill>
                <a:latin typeface="+mn-lt"/>
                <a:ea typeface="+mn-ea"/>
                <a:cs typeface="+mn-cs"/>
              </a:rPr>
              <a:t>Manufacturing of lead acid batteries in India</a:t>
            </a:r>
          </a:p>
          <a:p>
            <a:pPr algn="just"/>
            <a:r>
              <a:rPr lang="en-US" sz="2400" dirty="0" smtClean="0"/>
              <a:t>Importing of Li-ion batteries</a:t>
            </a:r>
          </a:p>
          <a:p>
            <a:pPr algn="just"/>
            <a:r>
              <a:rPr lang="en-US" sz="2400" dirty="0" smtClean="0">
                <a:latin typeface="+mn-lt"/>
                <a:ea typeface="+mn-ea"/>
                <a:cs typeface="+mn-cs"/>
              </a:rPr>
              <a:t>Automobile industry is the biggest demand driver of lead acid batteries </a:t>
            </a:r>
          </a:p>
          <a:p>
            <a:pPr algn="just"/>
            <a:endParaRPr lang="en-US" sz="2400" dirty="0" smtClean="0"/>
          </a:p>
          <a:p>
            <a:pPr algn="just"/>
            <a:endParaRPr lang="en-US" sz="2400" dirty="0" smtClean="0"/>
          </a:p>
          <a:p>
            <a:pPr algn="just"/>
            <a:r>
              <a:rPr lang="en-US" sz="2400" dirty="0" smtClean="0"/>
              <a:t>Major Traction Battery </a:t>
            </a:r>
          </a:p>
          <a:p>
            <a:pPr algn="just">
              <a:buNone/>
            </a:pPr>
            <a:r>
              <a:rPr lang="en-US" sz="2400" dirty="0" smtClean="0"/>
              <a:t>	Suppliers</a:t>
            </a:r>
            <a:endParaRPr lang="en-US" sz="2400" dirty="0"/>
          </a:p>
        </p:txBody>
      </p:sp>
      <p:sp>
        <p:nvSpPr>
          <p:cNvPr id="5" name="Title 1"/>
          <p:cNvSpPr txBox="1">
            <a:spLocks/>
          </p:cNvSpPr>
          <p:nvPr/>
        </p:nvSpPr>
        <p:spPr bwMode="auto">
          <a:xfrm>
            <a:off x="1524000" y="228600"/>
            <a:ext cx="6851650" cy="5334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lgn="ctr" eaLnBrk="0" fontAlgn="base" hangingPunct="0">
              <a:lnSpc>
                <a:spcPct val="90000"/>
              </a:lnSpc>
              <a:spcBef>
                <a:spcPct val="0"/>
              </a:spcBef>
              <a:spcAft>
                <a:spcPct val="0"/>
              </a:spcAft>
              <a:defRPr/>
            </a:pPr>
            <a:r>
              <a:rPr lang="en-US" sz="3200" b="1" dirty="0">
                <a:solidFill>
                  <a:srgbClr val="00B0F0"/>
                </a:solidFill>
              </a:rPr>
              <a:t>Storage Devices - Batteries</a:t>
            </a:r>
            <a:endParaRPr kumimoji="0" lang="en-US" sz="3200" b="1" i="0" u="none" strike="noStrike" kern="0" cap="none" spc="0" normalizeH="0" baseline="0" noProof="0" dirty="0" smtClean="0">
              <a:ln>
                <a:noFill/>
              </a:ln>
              <a:solidFill>
                <a:srgbClr val="00B0F0"/>
              </a:solidFill>
              <a:effectLst/>
              <a:uLnTx/>
              <a:uFillTx/>
              <a:latin typeface="+mj-lt"/>
              <a:ea typeface="+mj-ea"/>
              <a:cs typeface="+mj-cs"/>
            </a:endParaRPr>
          </a:p>
        </p:txBody>
      </p:sp>
      <p:sp>
        <p:nvSpPr>
          <p:cNvPr id="4" name="Rectangle 3"/>
          <p:cNvSpPr/>
          <p:nvPr/>
        </p:nvSpPr>
        <p:spPr>
          <a:xfrm>
            <a:off x="1320800" y="6172200"/>
            <a:ext cx="4375150" cy="369332"/>
          </a:xfrm>
          <a:prstGeom prst="rect">
            <a:avLst/>
          </a:prstGeom>
        </p:spPr>
        <p:txBody>
          <a:bodyPr wrap="square">
            <a:spAutoFit/>
          </a:bodyPr>
          <a:lstStyle/>
          <a:p>
            <a:r>
              <a:rPr lang="en-US" i="1" dirty="0" smtClean="0"/>
              <a:t>Ref: www.researchandmarkets.com</a:t>
            </a:r>
            <a:endParaRPr lang="en-US" dirty="0"/>
          </a:p>
        </p:txBody>
      </p:sp>
      <p:pic>
        <p:nvPicPr>
          <p:cNvPr id="7170" name="Picture 2" descr="http://www.idtechex.com/images/v5/pagesections/500wim/main18187.jpg"/>
          <p:cNvPicPr>
            <a:picLocks noChangeAspect="1" noChangeArrowheads="1"/>
          </p:cNvPicPr>
          <p:nvPr/>
        </p:nvPicPr>
        <p:blipFill>
          <a:blip r:embed="rId2" cstate="print"/>
          <a:srcRect/>
          <a:stretch>
            <a:fillRect/>
          </a:stretch>
        </p:blipFill>
        <p:spPr bwMode="auto">
          <a:xfrm>
            <a:off x="4206296" y="3429001"/>
            <a:ext cx="5307592" cy="2628902"/>
          </a:xfrm>
          <a:prstGeom prst="rect">
            <a:avLst/>
          </a:prstGeom>
          <a:noFill/>
        </p:spPr>
      </p:pic>
    </p:spTree>
    <p:extLst>
      <p:ext uri="{BB962C8B-B14F-4D97-AF65-F5344CB8AC3E}">
        <p14:creationId xmlns:p14="http://schemas.microsoft.com/office/powerpoint/2010/main" val="2300649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915400" cy="5105400"/>
          </a:xfrm>
        </p:spPr>
        <p:txBody>
          <a:bodyPr/>
          <a:lstStyle/>
          <a:p>
            <a:pPr algn="just"/>
            <a:r>
              <a:rPr lang="en-US" sz="2400" dirty="0" smtClean="0">
                <a:solidFill>
                  <a:srgbClr val="FF0000"/>
                </a:solidFill>
              </a:rPr>
              <a:t> </a:t>
            </a:r>
            <a:r>
              <a:rPr lang="en-US" sz="2400" dirty="0" smtClean="0"/>
              <a:t>As an energy storage device super capacitors have both high power and high density (as opposed to a battery, which has very high energy, but low power)</a:t>
            </a:r>
          </a:p>
          <a:p>
            <a:pPr algn="just"/>
            <a:r>
              <a:rPr lang="en-US" sz="2400" b="1" dirty="0" smtClean="0"/>
              <a:t>It is able to store a large amount of charge (energy) that can be released very quickly</a:t>
            </a:r>
          </a:p>
          <a:p>
            <a:pPr algn="just"/>
            <a:r>
              <a:rPr lang="en-US" sz="2400" b="1" dirty="0" smtClean="0"/>
              <a:t>Well suited for short-term, high-energy applications</a:t>
            </a:r>
          </a:p>
          <a:p>
            <a:pPr algn="just"/>
            <a:r>
              <a:rPr lang="en-US" sz="2400" dirty="0" smtClean="0"/>
              <a:t>Super capacitors are generally employed in conjunction with a battery string to provide for an uninterrupted power supply</a:t>
            </a:r>
          </a:p>
        </p:txBody>
      </p:sp>
      <p:pic>
        <p:nvPicPr>
          <p:cNvPr id="54274" name="Picture 2" descr="http://upload.wikimedia.org/wikipedia/commons/thumb/e/ed/Charge-Discharge-Supercap-vs-Battery.png/220px-Charge-Discharge-Supercap-vs-Battery.png"/>
          <p:cNvPicPr>
            <a:picLocks noChangeAspect="1" noChangeArrowheads="1"/>
          </p:cNvPicPr>
          <p:nvPr/>
        </p:nvPicPr>
        <p:blipFill>
          <a:blip r:embed="rId2" cstate="print"/>
          <a:srcRect/>
          <a:stretch>
            <a:fillRect/>
          </a:stretch>
        </p:blipFill>
        <p:spPr bwMode="auto">
          <a:xfrm>
            <a:off x="1568450" y="4503420"/>
            <a:ext cx="3054350" cy="1999211"/>
          </a:xfrm>
          <a:prstGeom prst="rect">
            <a:avLst/>
          </a:prstGeom>
          <a:noFill/>
        </p:spPr>
      </p:pic>
      <p:sp>
        <p:nvSpPr>
          <p:cNvPr id="5" name="TextBox 4"/>
          <p:cNvSpPr txBox="1"/>
          <p:nvPr/>
        </p:nvSpPr>
        <p:spPr>
          <a:xfrm>
            <a:off x="5029200" y="4419600"/>
            <a:ext cx="4191000" cy="1938992"/>
          </a:xfrm>
          <a:prstGeom prst="rect">
            <a:avLst/>
          </a:prstGeom>
          <a:noFill/>
          <a:ln>
            <a:solidFill>
              <a:schemeClr val="accent1"/>
            </a:solidFill>
          </a:ln>
        </p:spPr>
        <p:txBody>
          <a:bodyPr wrap="square" rtlCol="0">
            <a:spAutoFit/>
          </a:bodyPr>
          <a:lstStyle/>
          <a:p>
            <a:pPr algn="just"/>
            <a:r>
              <a:rPr lang="en-US" sz="2400" b="1" dirty="0" smtClean="0">
                <a:solidFill>
                  <a:srgbClr val="00B050"/>
                </a:solidFill>
                <a:latin typeface="+mn-lt"/>
              </a:rPr>
              <a:t>Properties of supercapacitors vary depending on electrode materials (activated carbon, carbide derived carbon, </a:t>
            </a:r>
            <a:r>
              <a:rPr lang="en-US" sz="2400" b="1" dirty="0" err="1" smtClean="0">
                <a:solidFill>
                  <a:srgbClr val="00B050"/>
                </a:solidFill>
                <a:latin typeface="+mn-lt"/>
              </a:rPr>
              <a:t>graphene</a:t>
            </a:r>
            <a:r>
              <a:rPr lang="en-US" sz="2400" b="1" dirty="0" smtClean="0">
                <a:solidFill>
                  <a:srgbClr val="00B050"/>
                </a:solidFill>
                <a:latin typeface="+mn-lt"/>
              </a:rPr>
              <a:t>, metal oxides, etc.)</a:t>
            </a:r>
            <a:endParaRPr lang="en-US" sz="2400" b="1" dirty="0">
              <a:solidFill>
                <a:srgbClr val="00B050"/>
              </a:solidFill>
              <a:latin typeface="+mn-lt"/>
            </a:endParaRPr>
          </a:p>
        </p:txBody>
      </p:sp>
      <p:sp>
        <p:nvSpPr>
          <p:cNvPr id="6" name="Title 1"/>
          <p:cNvSpPr txBox="1">
            <a:spLocks/>
          </p:cNvSpPr>
          <p:nvPr/>
        </p:nvSpPr>
        <p:spPr bwMode="auto">
          <a:xfrm>
            <a:off x="990600" y="152400"/>
            <a:ext cx="7848600" cy="6858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lgn="ctr" eaLnBrk="0" fontAlgn="base" hangingPunct="0">
              <a:lnSpc>
                <a:spcPct val="90000"/>
              </a:lnSpc>
              <a:spcBef>
                <a:spcPct val="0"/>
              </a:spcBef>
              <a:spcAft>
                <a:spcPct val="0"/>
              </a:spcAft>
              <a:defRPr/>
            </a:pPr>
            <a:r>
              <a:rPr lang="en-US" sz="3200" b="1" dirty="0" smtClean="0">
                <a:solidFill>
                  <a:srgbClr val="00B0F0"/>
                </a:solidFill>
              </a:rPr>
              <a:t>Supercapacitors</a:t>
            </a:r>
            <a:r>
              <a:rPr kumimoji="0" lang="en-US" sz="3200" b="1" i="0" u="none" strike="noStrike" kern="0" cap="none" spc="0" normalizeH="0" baseline="0" noProof="0" dirty="0" smtClean="0">
                <a:ln>
                  <a:noFill/>
                </a:ln>
                <a:solidFill>
                  <a:srgbClr val="0070C0"/>
                </a:solidFill>
                <a:effectLst/>
                <a:uLnTx/>
                <a:uFillTx/>
                <a:latin typeface="+mj-lt"/>
                <a:ea typeface="+mj-ea"/>
                <a:cs typeface="+mj-cs"/>
              </a:rPr>
              <a:t> </a:t>
            </a:r>
          </a:p>
        </p:txBody>
      </p:sp>
    </p:spTree>
    <p:extLst>
      <p:ext uri="{BB962C8B-B14F-4D97-AF65-F5344CB8AC3E}">
        <p14:creationId xmlns:p14="http://schemas.microsoft.com/office/powerpoint/2010/main" val="21410725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915400" cy="5211766"/>
          </a:xfrm>
        </p:spPr>
        <p:txBody>
          <a:bodyPr/>
          <a:lstStyle/>
          <a:p>
            <a:pPr algn="just"/>
            <a:r>
              <a:rPr lang="en-US" sz="2400" dirty="0" smtClean="0"/>
              <a:t>By combining a super capacitor with a battery-based uninterruptible power supply system, the life of the batteries can be extended</a:t>
            </a:r>
          </a:p>
          <a:p>
            <a:pPr algn="just"/>
            <a:r>
              <a:rPr lang="en-US" sz="2400" dirty="0" smtClean="0"/>
              <a:t>Batteries provide power only during the longer interruptions, reducing the cycling duty on the battery</a:t>
            </a:r>
          </a:p>
          <a:p>
            <a:r>
              <a:rPr lang="en-US" sz="2400" dirty="0" smtClean="0"/>
              <a:t>Applications:  </a:t>
            </a:r>
          </a:p>
          <a:p>
            <a:pPr algn="just"/>
            <a:r>
              <a:rPr lang="en-US" sz="2400" dirty="0" smtClean="0"/>
              <a:t>In future they can be used in consumer electronics,  cell </a:t>
            </a:r>
            <a:r>
              <a:rPr lang="en-US" sz="2400" dirty="0"/>
              <a:t>Transportation, Military, Energy – Utility power such as smart grids</a:t>
            </a:r>
          </a:p>
          <a:p>
            <a:pPr algn="just"/>
            <a:r>
              <a:rPr lang="en-US" sz="2400" dirty="0" smtClean="0"/>
              <a:t>phones, tablets, electric cars (still large scale supercapacitors are being in the development stage)</a:t>
            </a:r>
          </a:p>
          <a:p>
            <a:pPr algn="just"/>
            <a:endParaRPr lang="en-US" dirty="0">
              <a:solidFill>
                <a:srgbClr val="00B050"/>
              </a:solidFill>
            </a:endParaRPr>
          </a:p>
        </p:txBody>
      </p:sp>
      <p:sp>
        <p:nvSpPr>
          <p:cNvPr id="5" name="Title 1"/>
          <p:cNvSpPr txBox="1">
            <a:spLocks/>
          </p:cNvSpPr>
          <p:nvPr/>
        </p:nvSpPr>
        <p:spPr bwMode="auto">
          <a:xfrm>
            <a:off x="372762" y="76200"/>
            <a:ext cx="7848600" cy="6858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lgn="ctr" eaLnBrk="0" fontAlgn="base" hangingPunct="0">
              <a:lnSpc>
                <a:spcPct val="90000"/>
              </a:lnSpc>
              <a:spcBef>
                <a:spcPct val="0"/>
              </a:spcBef>
              <a:spcAft>
                <a:spcPct val="0"/>
              </a:spcAft>
              <a:defRPr/>
            </a:pPr>
            <a:r>
              <a:rPr lang="en-US" sz="3200" b="1" dirty="0" smtClean="0">
                <a:solidFill>
                  <a:srgbClr val="00B0F0"/>
                </a:solidFill>
              </a:rPr>
              <a:t>Supercapacitors</a:t>
            </a:r>
            <a:r>
              <a:rPr kumimoji="0" lang="en-US" sz="3200" b="1" i="0" u="none" strike="noStrike" kern="0" cap="none" spc="0" normalizeH="0" baseline="0" noProof="0" dirty="0" smtClean="0">
                <a:ln>
                  <a:noFill/>
                </a:ln>
                <a:solidFill>
                  <a:srgbClr val="0070C0"/>
                </a:solidFill>
                <a:effectLst/>
                <a:uLnTx/>
                <a:uFillTx/>
                <a:latin typeface="+mj-lt"/>
                <a:ea typeface="+mj-ea"/>
                <a:cs typeface="+mj-cs"/>
              </a:rPr>
              <a:t> </a:t>
            </a:r>
          </a:p>
        </p:txBody>
      </p:sp>
      <p:pic>
        <p:nvPicPr>
          <p:cNvPr id="253954" name="Picture 2" descr="https://encrypted-tbn3.gstatic.com/images?q=tbn:ANd9GcRpgOC0sMRRXYfRWr8v_1sAumZo663_bdt9_qEYxCq0o4Ss6h1wfg"/>
          <p:cNvPicPr>
            <a:picLocks noChangeAspect="1" noChangeArrowheads="1"/>
          </p:cNvPicPr>
          <p:nvPr/>
        </p:nvPicPr>
        <p:blipFill>
          <a:blip r:embed="rId2" cstate="print"/>
          <a:srcRect/>
          <a:stretch>
            <a:fillRect/>
          </a:stretch>
        </p:blipFill>
        <p:spPr bwMode="auto">
          <a:xfrm>
            <a:off x="6248400" y="4507881"/>
            <a:ext cx="3276600" cy="2197719"/>
          </a:xfrm>
          <a:prstGeom prst="rect">
            <a:avLst/>
          </a:prstGeom>
          <a:noFill/>
        </p:spPr>
      </p:pic>
      <p:pic>
        <p:nvPicPr>
          <p:cNvPr id="253956" name="Picture 4" descr="http://www.murata.eu/images/promo_edlcapacitor.jpg"/>
          <p:cNvPicPr>
            <a:picLocks noChangeAspect="1" noChangeArrowheads="1"/>
          </p:cNvPicPr>
          <p:nvPr/>
        </p:nvPicPr>
        <p:blipFill>
          <a:blip r:embed="rId3" cstate="print"/>
          <a:srcRect/>
          <a:stretch>
            <a:fillRect/>
          </a:stretch>
        </p:blipFill>
        <p:spPr bwMode="auto">
          <a:xfrm>
            <a:off x="1981200" y="4784650"/>
            <a:ext cx="2667000" cy="1860699"/>
          </a:xfrm>
          <a:prstGeom prst="rect">
            <a:avLst/>
          </a:prstGeom>
          <a:noFill/>
        </p:spPr>
      </p:pic>
    </p:spTree>
    <p:extLst>
      <p:ext uri="{BB962C8B-B14F-4D97-AF65-F5344CB8AC3E}">
        <p14:creationId xmlns:p14="http://schemas.microsoft.com/office/powerpoint/2010/main" val="3079315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915400" cy="4906965"/>
          </a:xfrm>
        </p:spPr>
        <p:txBody>
          <a:bodyPr/>
          <a:lstStyle/>
          <a:p>
            <a:pPr lvl="1">
              <a:buFont typeface="Arial" pitchFamily="34" charset="0"/>
              <a:buChar char="•"/>
            </a:pPr>
            <a:r>
              <a:rPr lang="en-IN" sz="2400" dirty="0" smtClean="0"/>
              <a:t>Batteries – Market scenario – US$ 1 Billion market</a:t>
            </a:r>
          </a:p>
          <a:p>
            <a:pPr lvl="1">
              <a:buFont typeface="Arial" pitchFamily="34" charset="0"/>
              <a:buChar char="•"/>
            </a:pPr>
            <a:endParaRPr lang="en-IN" sz="2400" dirty="0"/>
          </a:p>
          <a:p>
            <a:pPr lvl="1">
              <a:buFont typeface="Arial" pitchFamily="34" charset="0"/>
              <a:buChar char="•"/>
            </a:pPr>
            <a:r>
              <a:rPr lang="en-IN" sz="2400" dirty="0" smtClean="0"/>
              <a:t>Characteristics of a good battery</a:t>
            </a:r>
          </a:p>
          <a:p>
            <a:pPr marL="457200" lvl="1" indent="0">
              <a:buNone/>
            </a:pPr>
            <a:r>
              <a:rPr lang="en-IN" sz="2400" dirty="0" smtClean="0"/>
              <a:t>          Voltage, Capacity, Energy efficiency,  power density, energy </a:t>
            </a:r>
          </a:p>
          <a:p>
            <a:pPr marL="457200" lvl="1" indent="0">
              <a:buNone/>
            </a:pPr>
            <a:r>
              <a:rPr lang="en-IN" sz="2400" dirty="0"/>
              <a:t> </a:t>
            </a:r>
            <a:r>
              <a:rPr lang="en-IN" sz="2400" dirty="0" smtClean="0"/>
              <a:t>          density, cycle life, shelf  life </a:t>
            </a:r>
          </a:p>
          <a:p>
            <a:pPr lvl="1">
              <a:buFont typeface="Arial" pitchFamily="34" charset="0"/>
              <a:buChar char="•"/>
            </a:pPr>
            <a:endParaRPr lang="en-IN" sz="2400" b="1" dirty="0" smtClean="0"/>
          </a:p>
          <a:p>
            <a:pPr lvl="1" algn="just">
              <a:buFont typeface="Arial" pitchFamily="34" charset="0"/>
              <a:buChar char="•"/>
            </a:pPr>
            <a:r>
              <a:rPr lang="en-IN" sz="2400" dirty="0" smtClean="0"/>
              <a:t>Construction and working principle of a </a:t>
            </a:r>
            <a:r>
              <a:rPr lang="en-IN" sz="2400" dirty="0" err="1" smtClean="0"/>
              <a:t>supercapacitor</a:t>
            </a:r>
            <a:r>
              <a:rPr lang="en-IN" sz="2400" dirty="0" smtClean="0"/>
              <a:t>: </a:t>
            </a:r>
            <a:r>
              <a:rPr lang="en-US" sz="2400" dirty="0" smtClean="0"/>
              <a:t>electrochemical </a:t>
            </a:r>
            <a:r>
              <a:rPr lang="en-US" sz="2400" dirty="0"/>
              <a:t>capacitor that has a very high energy density compared to common capacitors </a:t>
            </a:r>
            <a:endParaRPr lang="en-US" sz="2400" dirty="0" smtClean="0"/>
          </a:p>
          <a:p>
            <a:pPr lvl="1" algn="just">
              <a:buFont typeface="Arial" pitchFamily="34" charset="0"/>
              <a:buChar char="•"/>
            </a:pPr>
            <a:r>
              <a:rPr lang="en-IN" sz="2400" dirty="0" smtClean="0"/>
              <a:t>Applications: </a:t>
            </a:r>
            <a:r>
              <a:rPr lang="en-US" sz="2400" dirty="0" smtClean="0"/>
              <a:t>Transportation</a:t>
            </a:r>
            <a:r>
              <a:rPr lang="en-US" sz="2400" dirty="0"/>
              <a:t>, Military, Energy – Utility power such as smart grids</a:t>
            </a:r>
          </a:p>
          <a:p>
            <a:pPr lvl="1" algn="just">
              <a:buFont typeface="Arial" pitchFamily="34" charset="0"/>
              <a:buChar char="•"/>
            </a:pPr>
            <a:endParaRPr lang="en-IN" sz="2400" dirty="0" smtClean="0">
              <a:solidFill>
                <a:srgbClr val="FF0000"/>
              </a:solidFill>
            </a:endParaRPr>
          </a:p>
          <a:p>
            <a:pPr lvl="1">
              <a:buNone/>
            </a:pPr>
            <a:endParaRPr lang="en-IN" sz="2400" dirty="0" smtClean="0">
              <a:solidFill>
                <a:srgbClr val="FF0000"/>
              </a:solidFill>
            </a:endParaRPr>
          </a:p>
        </p:txBody>
      </p:sp>
      <p:sp>
        <p:nvSpPr>
          <p:cNvPr id="4" name="Title 1"/>
          <p:cNvSpPr txBox="1">
            <a:spLocks/>
          </p:cNvSpPr>
          <p:nvPr/>
        </p:nvSpPr>
        <p:spPr bwMode="auto">
          <a:xfrm>
            <a:off x="838200" y="457200"/>
            <a:ext cx="7848600" cy="6858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lgn="ctr" eaLnBrk="0" fontAlgn="base" hangingPunct="0">
              <a:lnSpc>
                <a:spcPct val="90000"/>
              </a:lnSpc>
              <a:spcBef>
                <a:spcPct val="0"/>
              </a:spcBef>
              <a:spcAft>
                <a:spcPct val="0"/>
              </a:spcAft>
              <a:defRPr/>
            </a:pPr>
            <a:r>
              <a:rPr lang="en-US" sz="3200" b="1" dirty="0" smtClean="0">
                <a:solidFill>
                  <a:srgbClr val="00B0F0"/>
                </a:solidFill>
              </a:rPr>
              <a:t>Summary</a:t>
            </a:r>
            <a:r>
              <a:rPr kumimoji="0" lang="en-US" sz="3200" b="1" i="0" u="none" strike="noStrike" kern="0" cap="none" spc="0" normalizeH="0" baseline="0" noProof="0" dirty="0" smtClean="0">
                <a:ln>
                  <a:noFill/>
                </a:ln>
                <a:solidFill>
                  <a:srgbClr val="0070C0"/>
                </a:solidFill>
                <a:effectLst/>
                <a:uLnTx/>
                <a:uFillTx/>
                <a:latin typeface="+mj-lt"/>
                <a:ea typeface="+mj-ea"/>
                <a:cs typeface="+mj-cs"/>
              </a:rPr>
              <a:t> </a:t>
            </a:r>
          </a:p>
        </p:txBody>
      </p:sp>
    </p:spTree>
    <p:extLst>
      <p:ext uri="{BB962C8B-B14F-4D97-AF65-F5344CB8AC3E}">
        <p14:creationId xmlns:p14="http://schemas.microsoft.com/office/powerpoint/2010/main" val="13485272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3562"/>
          </a:xfrm>
        </p:spPr>
        <p:txBody>
          <a:bodyPr/>
          <a:lstStyle/>
          <a:p>
            <a:r>
              <a:rPr lang="en-US" sz="3200" dirty="0"/>
              <a:t>PH using glass electrode</a:t>
            </a:r>
          </a:p>
        </p:txBody>
      </p:sp>
      <p:sp>
        <p:nvSpPr>
          <p:cNvPr id="3" name="Content Placeholder 2"/>
          <p:cNvSpPr>
            <a:spLocks noGrp="1"/>
          </p:cNvSpPr>
          <p:nvPr>
            <p:ph idx="1"/>
          </p:nvPr>
        </p:nvSpPr>
        <p:spPr>
          <a:xfrm>
            <a:off x="304800" y="990601"/>
            <a:ext cx="9525000" cy="4038600"/>
          </a:xfrm>
        </p:spPr>
        <p:txBody>
          <a:bodyPr/>
          <a:lstStyle/>
          <a:p>
            <a:r>
              <a:rPr lang="en-US" sz="2400" dirty="0"/>
              <a:t>Explain the determination of PH using glass </a:t>
            </a:r>
            <a:r>
              <a:rPr lang="en-US" sz="2400" dirty="0" smtClean="0"/>
              <a:t>electrode</a:t>
            </a:r>
          </a:p>
          <a:p>
            <a:r>
              <a:rPr lang="en-US" sz="2400" dirty="0">
                <a:solidFill>
                  <a:schemeClr val="accent6">
                    <a:lumMod val="75000"/>
                  </a:schemeClr>
                </a:solidFill>
              </a:rPr>
              <a:t>C</a:t>
            </a:r>
            <a:r>
              <a:rPr lang="en-US" sz="2400" dirty="0" smtClean="0">
                <a:solidFill>
                  <a:schemeClr val="accent6">
                    <a:lumMod val="75000"/>
                  </a:schemeClr>
                </a:solidFill>
              </a:rPr>
              <a:t>ombined </a:t>
            </a:r>
            <a:r>
              <a:rPr lang="en-US" sz="2400" dirty="0">
                <a:solidFill>
                  <a:schemeClr val="accent6">
                    <a:lumMod val="75000"/>
                  </a:schemeClr>
                </a:solidFill>
              </a:rPr>
              <a:t>electrodes can be represented </a:t>
            </a:r>
            <a:r>
              <a:rPr lang="en-US" sz="2400" dirty="0" smtClean="0">
                <a:solidFill>
                  <a:schemeClr val="accent6">
                    <a:lumMod val="75000"/>
                  </a:schemeClr>
                </a:solidFill>
              </a:rPr>
              <a:t>as</a:t>
            </a:r>
          </a:p>
          <a:p>
            <a:pPr marL="0" indent="0">
              <a:buNone/>
            </a:pPr>
            <a:r>
              <a:rPr lang="en-US" sz="2000" dirty="0" smtClean="0"/>
              <a:t>Hg(l) / Hg2 Cl2 (S) / Saturated </a:t>
            </a:r>
            <a:r>
              <a:rPr lang="en-US" sz="2000" dirty="0" err="1" smtClean="0"/>
              <a:t>KCl</a:t>
            </a:r>
            <a:r>
              <a:rPr lang="en-US" sz="2000" dirty="0" smtClean="0"/>
              <a:t> //solution of unknown pH /glass /0.1M </a:t>
            </a:r>
            <a:r>
              <a:rPr lang="en-US" sz="2000" dirty="0" err="1" smtClean="0"/>
              <a:t>HCl</a:t>
            </a:r>
            <a:r>
              <a:rPr lang="en-US" sz="2000" dirty="0" smtClean="0"/>
              <a:t>/Ag/</a:t>
            </a:r>
            <a:r>
              <a:rPr lang="en-US" sz="2000" dirty="0" err="1" smtClean="0"/>
              <a:t>AgCl</a:t>
            </a:r>
            <a:r>
              <a:rPr lang="en-US" sz="2000" dirty="0" smtClean="0"/>
              <a:t>(s)</a:t>
            </a:r>
            <a:endParaRPr lang="en-US" sz="2000" dirty="0"/>
          </a:p>
        </p:txBody>
      </p:sp>
      <p:pic>
        <p:nvPicPr>
          <p:cNvPr id="4" name="Picture 3"/>
          <p:cNvPicPr>
            <a:picLocks noChangeAspect="1"/>
          </p:cNvPicPr>
          <p:nvPr/>
        </p:nvPicPr>
        <p:blipFill>
          <a:blip r:embed="rId2"/>
          <a:stretch>
            <a:fillRect/>
          </a:stretch>
        </p:blipFill>
        <p:spPr>
          <a:xfrm>
            <a:off x="2438400" y="2438400"/>
            <a:ext cx="4029075" cy="3600450"/>
          </a:xfrm>
          <a:prstGeom prst="rect">
            <a:avLst/>
          </a:prstGeom>
        </p:spPr>
      </p:pic>
    </p:spTree>
    <p:extLst>
      <p:ext uri="{BB962C8B-B14F-4D97-AF65-F5344CB8AC3E}">
        <p14:creationId xmlns:p14="http://schemas.microsoft.com/office/powerpoint/2010/main" val="3410280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3562"/>
          </a:xfrm>
        </p:spPr>
        <p:txBody>
          <a:bodyPr/>
          <a:lstStyle/>
          <a:p>
            <a:r>
              <a:rPr lang="en-US" sz="3200" dirty="0"/>
              <a:t>PH using glass electrode</a:t>
            </a:r>
          </a:p>
        </p:txBody>
      </p:sp>
      <p:sp>
        <p:nvSpPr>
          <p:cNvPr id="3" name="Content Placeholder 2"/>
          <p:cNvSpPr>
            <a:spLocks noGrp="1"/>
          </p:cNvSpPr>
          <p:nvPr>
            <p:ph idx="1"/>
          </p:nvPr>
        </p:nvSpPr>
        <p:spPr>
          <a:xfrm>
            <a:off x="304800" y="990600"/>
            <a:ext cx="9601200" cy="5638799"/>
          </a:xfrm>
        </p:spPr>
        <p:txBody>
          <a:bodyPr/>
          <a:lstStyle/>
          <a:p>
            <a:pPr marL="0" indent="0">
              <a:buNone/>
            </a:pPr>
            <a:r>
              <a:rPr lang="en-US" sz="2400" dirty="0" smtClean="0">
                <a:solidFill>
                  <a:schemeClr val="accent6">
                    <a:lumMod val="75000"/>
                  </a:schemeClr>
                </a:solidFill>
              </a:rPr>
              <a:t>PH </a:t>
            </a:r>
            <a:r>
              <a:rPr lang="en-US" sz="2400" dirty="0">
                <a:solidFill>
                  <a:schemeClr val="accent6">
                    <a:lumMod val="75000"/>
                  </a:schemeClr>
                </a:solidFill>
              </a:rPr>
              <a:t>using glass </a:t>
            </a:r>
            <a:r>
              <a:rPr lang="en-US" sz="2400" dirty="0" smtClean="0">
                <a:solidFill>
                  <a:schemeClr val="accent6">
                    <a:lumMod val="75000"/>
                  </a:schemeClr>
                </a:solidFill>
              </a:rPr>
              <a:t>electrode</a:t>
            </a:r>
          </a:p>
          <a:p>
            <a:r>
              <a:rPr lang="en-US" sz="2400" dirty="0" err="1" smtClean="0"/>
              <a:t>Emf</a:t>
            </a:r>
            <a:r>
              <a:rPr lang="en-US" sz="2400" dirty="0" smtClean="0"/>
              <a:t> </a:t>
            </a:r>
            <a:r>
              <a:rPr lang="en-US" sz="2400" dirty="0"/>
              <a:t>of the above cell is given by</a:t>
            </a:r>
          </a:p>
          <a:p>
            <a:r>
              <a:rPr lang="en-US" sz="2400" dirty="0"/>
              <a:t>E cell = E cathode – E anode</a:t>
            </a:r>
          </a:p>
          <a:p>
            <a:r>
              <a:rPr lang="it-IT" sz="2400" dirty="0"/>
              <a:t>E cell = E calomel – E glass</a:t>
            </a:r>
          </a:p>
          <a:p>
            <a:r>
              <a:rPr lang="it-IT" sz="2400" dirty="0"/>
              <a:t>E glass = E calomel – E cell</a:t>
            </a:r>
          </a:p>
          <a:p>
            <a:r>
              <a:rPr lang="en-US" sz="2400" dirty="0"/>
              <a:t>The potential of E glass is given by</a:t>
            </a:r>
          </a:p>
          <a:p>
            <a:r>
              <a:rPr lang="en-US" sz="2400" dirty="0"/>
              <a:t>E glass = - RT/</a:t>
            </a:r>
            <a:r>
              <a:rPr lang="en-US" sz="2400" dirty="0" err="1"/>
              <a:t>nf</a:t>
            </a:r>
            <a:r>
              <a:rPr lang="en-US" sz="2400" dirty="0"/>
              <a:t> </a:t>
            </a:r>
            <a:r>
              <a:rPr lang="en-US" sz="2400" dirty="0" err="1"/>
              <a:t>ln</a:t>
            </a:r>
            <a:r>
              <a:rPr lang="en-US" sz="2400" dirty="0"/>
              <a:t> [a2/a1]</a:t>
            </a:r>
          </a:p>
          <a:p>
            <a:r>
              <a:rPr lang="en-US" sz="2400" dirty="0" smtClean="0"/>
              <a:t>             = RT/</a:t>
            </a:r>
            <a:r>
              <a:rPr lang="en-US" sz="2400" dirty="0" err="1" smtClean="0"/>
              <a:t>nf</a:t>
            </a:r>
            <a:r>
              <a:rPr lang="en-US" sz="2400" dirty="0" smtClean="0"/>
              <a:t> </a:t>
            </a:r>
            <a:r>
              <a:rPr lang="en-US" sz="2400" dirty="0" err="1" smtClean="0"/>
              <a:t>ln</a:t>
            </a:r>
            <a:r>
              <a:rPr lang="en-US" sz="2400" dirty="0" smtClean="0"/>
              <a:t> [a1/ a2]    </a:t>
            </a:r>
          </a:p>
          <a:p>
            <a:r>
              <a:rPr lang="en-US" sz="2000" dirty="0" smtClean="0"/>
              <a:t>                                   Where </a:t>
            </a:r>
            <a:r>
              <a:rPr lang="en-US" sz="2000" dirty="0"/>
              <a:t>a1 = Concentration of [H+] ions in glass bulb</a:t>
            </a:r>
          </a:p>
          <a:p>
            <a:r>
              <a:rPr lang="en-US" sz="2000" dirty="0" smtClean="0"/>
              <a:t>                                       	      a2 </a:t>
            </a:r>
            <a:r>
              <a:rPr lang="en-US" sz="2000" dirty="0"/>
              <a:t>= Concentration of [H+] ions in unknown solution</a:t>
            </a:r>
          </a:p>
        </p:txBody>
      </p:sp>
    </p:spTree>
    <p:extLst>
      <p:ext uri="{BB962C8B-B14F-4D97-AF65-F5344CB8AC3E}">
        <p14:creationId xmlns:p14="http://schemas.microsoft.com/office/powerpoint/2010/main" val="2530955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3562"/>
          </a:xfrm>
        </p:spPr>
        <p:txBody>
          <a:bodyPr/>
          <a:lstStyle/>
          <a:p>
            <a:r>
              <a:rPr lang="en-US" sz="3200" dirty="0"/>
              <a:t>PH using glass electrode</a:t>
            </a:r>
          </a:p>
        </p:txBody>
      </p:sp>
      <p:sp>
        <p:nvSpPr>
          <p:cNvPr id="3" name="Content Placeholder 2"/>
          <p:cNvSpPr>
            <a:spLocks noGrp="1"/>
          </p:cNvSpPr>
          <p:nvPr>
            <p:ph idx="1"/>
          </p:nvPr>
        </p:nvSpPr>
        <p:spPr>
          <a:xfrm>
            <a:off x="304800" y="990600"/>
            <a:ext cx="9601200" cy="5638799"/>
          </a:xfrm>
        </p:spPr>
        <p:txBody>
          <a:bodyPr/>
          <a:lstStyle/>
          <a:p>
            <a:r>
              <a:rPr lang="en-US" sz="2400" dirty="0"/>
              <a:t>E glass = RT/</a:t>
            </a:r>
            <a:r>
              <a:rPr lang="en-US" sz="2400" dirty="0" err="1"/>
              <a:t>nf</a:t>
            </a:r>
            <a:r>
              <a:rPr lang="en-US" sz="2400" dirty="0"/>
              <a:t> </a:t>
            </a:r>
            <a:r>
              <a:rPr lang="en-US" sz="2400" dirty="0" err="1"/>
              <a:t>ln</a:t>
            </a:r>
            <a:r>
              <a:rPr lang="en-US" sz="2400" dirty="0"/>
              <a:t> [</a:t>
            </a:r>
            <a:r>
              <a:rPr lang="en-US" sz="2400" dirty="0" smtClean="0"/>
              <a:t>a1] </a:t>
            </a:r>
            <a:r>
              <a:rPr lang="en-US" sz="2400" dirty="0"/>
              <a:t>– RT/</a:t>
            </a:r>
            <a:r>
              <a:rPr lang="en-US" sz="2400" dirty="0" err="1"/>
              <a:t>nf</a:t>
            </a:r>
            <a:r>
              <a:rPr lang="en-US" sz="2400" dirty="0"/>
              <a:t> </a:t>
            </a:r>
            <a:r>
              <a:rPr lang="en-US" sz="2400" dirty="0" err="1"/>
              <a:t>ln</a:t>
            </a:r>
            <a:r>
              <a:rPr lang="en-US" sz="2400" dirty="0"/>
              <a:t> [a2]</a:t>
            </a:r>
          </a:p>
          <a:p>
            <a:r>
              <a:rPr lang="en-US" sz="2400" dirty="0"/>
              <a:t>E glass = Constant – RT/</a:t>
            </a:r>
            <a:r>
              <a:rPr lang="en-US" sz="2400" dirty="0" err="1"/>
              <a:t>nf</a:t>
            </a:r>
            <a:r>
              <a:rPr lang="en-US" sz="2400" dirty="0"/>
              <a:t> </a:t>
            </a:r>
            <a:r>
              <a:rPr lang="en-US" sz="2400" dirty="0" err="1"/>
              <a:t>ln</a:t>
            </a:r>
            <a:r>
              <a:rPr lang="en-US" sz="2400" dirty="0"/>
              <a:t> [a2 </a:t>
            </a:r>
            <a:r>
              <a:rPr lang="en-US" sz="2400" dirty="0" smtClean="0"/>
              <a:t>] </a:t>
            </a:r>
            <a:r>
              <a:rPr lang="en-US" sz="2400" dirty="0"/>
              <a:t>(Because an [H+] ion in glass bulb is constant)</a:t>
            </a:r>
          </a:p>
          <a:p>
            <a:r>
              <a:rPr lang="pt-BR" sz="2400" dirty="0" smtClean="0"/>
              <a:t>E </a:t>
            </a:r>
            <a:r>
              <a:rPr lang="pt-BR" sz="2400" dirty="0"/>
              <a:t>glass = Constant – 0.0591 log [H+]</a:t>
            </a:r>
          </a:p>
          <a:p>
            <a:r>
              <a:rPr lang="en-US" sz="2400" dirty="0"/>
              <a:t>E glass = Constant + </a:t>
            </a:r>
            <a:r>
              <a:rPr lang="en-US" sz="2400" dirty="0" smtClean="0"/>
              <a:t>0.0591pH</a:t>
            </a:r>
          </a:p>
          <a:p>
            <a:endParaRPr lang="en-US" sz="2400" dirty="0" smtClean="0"/>
          </a:p>
        </p:txBody>
      </p:sp>
      <p:pic>
        <p:nvPicPr>
          <p:cNvPr id="4" name="Picture 3"/>
          <p:cNvPicPr>
            <a:picLocks noChangeAspect="1"/>
          </p:cNvPicPr>
          <p:nvPr/>
        </p:nvPicPr>
        <p:blipFill>
          <a:blip r:embed="rId2"/>
          <a:stretch>
            <a:fillRect/>
          </a:stretch>
        </p:blipFill>
        <p:spPr>
          <a:xfrm>
            <a:off x="2819400" y="3505200"/>
            <a:ext cx="4982988" cy="2444187"/>
          </a:xfrm>
          <a:prstGeom prst="rect">
            <a:avLst/>
          </a:prstGeom>
        </p:spPr>
      </p:pic>
    </p:spTree>
    <p:extLst>
      <p:ext uri="{BB962C8B-B14F-4D97-AF65-F5344CB8AC3E}">
        <p14:creationId xmlns:p14="http://schemas.microsoft.com/office/powerpoint/2010/main" val="3021754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22485"/>
            <a:ext cx="9144000" cy="4800599"/>
          </a:xfrm>
        </p:spPr>
        <p:txBody>
          <a:bodyPr/>
          <a:lstStyle/>
          <a:p>
            <a:pPr algn="just"/>
            <a:r>
              <a:rPr lang="en-US" sz="2400" dirty="0" smtClean="0"/>
              <a:t>Mobile phone and computer industries are the most important growth driver for Li-ion battery demand</a:t>
            </a:r>
          </a:p>
          <a:p>
            <a:pPr algn="just"/>
            <a:endParaRPr lang="en-US" sz="1600" dirty="0" smtClean="0"/>
          </a:p>
          <a:p>
            <a:pPr algn="just"/>
            <a:r>
              <a:rPr lang="en-US" sz="2400" dirty="0" smtClean="0"/>
              <a:t>Complete demand is covered by imports (e.g. from Korea and China)</a:t>
            </a:r>
          </a:p>
          <a:p>
            <a:pPr algn="just"/>
            <a:endParaRPr lang="en-US" sz="1600" dirty="0" smtClean="0"/>
          </a:p>
          <a:p>
            <a:pPr algn="just"/>
            <a:r>
              <a:rPr lang="en-US" sz="2400" dirty="0" smtClean="0">
                <a:cs typeface="Calibri" pitchFamily="34" charset="0"/>
              </a:rPr>
              <a:t>Global battery market is about US $86 billion, of which roughly US $50 billion is allocated to rechargeable (secondary) batteries</a:t>
            </a:r>
          </a:p>
          <a:p>
            <a:pPr algn="just"/>
            <a:endParaRPr lang="en-US" sz="1400" dirty="0" smtClean="0">
              <a:solidFill>
                <a:srgbClr val="00B050"/>
              </a:solidFill>
              <a:latin typeface="Calibri" pitchFamily="34" charset="0"/>
              <a:cs typeface="Calibri" pitchFamily="34" charset="0"/>
            </a:endParaRPr>
          </a:p>
          <a:p>
            <a:pPr algn="just"/>
            <a:r>
              <a:rPr lang="en-US" sz="2400" dirty="0" smtClean="0">
                <a:solidFill>
                  <a:srgbClr val="FF0000"/>
                </a:solidFill>
                <a:latin typeface="Calibri" pitchFamily="34" charset="0"/>
                <a:cs typeface="Calibri" pitchFamily="34" charset="0"/>
              </a:rPr>
              <a:t>Growth is estimated at 6% annually through 2014</a:t>
            </a:r>
          </a:p>
          <a:p>
            <a:pPr algn="just"/>
            <a:r>
              <a:rPr lang="en-US" sz="2400" dirty="0" smtClean="0"/>
              <a:t>Forecast of the </a:t>
            </a:r>
            <a:r>
              <a:rPr lang="en-US" sz="2400" dirty="0"/>
              <a:t>Battery market in India to grow at </a:t>
            </a:r>
            <a:endParaRPr lang="en-US" sz="2400" dirty="0" smtClean="0"/>
          </a:p>
          <a:p>
            <a:pPr marL="0" indent="0" algn="just">
              <a:buNone/>
            </a:pPr>
            <a:r>
              <a:rPr lang="en-US" sz="2400" dirty="0" smtClean="0"/>
              <a:t>     a compound annual growth rate (CAGR) </a:t>
            </a:r>
            <a:r>
              <a:rPr lang="en-US" sz="2400" dirty="0"/>
              <a:t>of 16.5 </a:t>
            </a:r>
            <a:endParaRPr lang="en-US" sz="2400" dirty="0" smtClean="0"/>
          </a:p>
          <a:p>
            <a:pPr marL="0" indent="0" algn="just">
              <a:buNone/>
            </a:pPr>
            <a:r>
              <a:rPr lang="en-US" sz="2400" dirty="0" smtClean="0"/>
              <a:t>     percent </a:t>
            </a:r>
            <a:r>
              <a:rPr lang="en-US" sz="2400" dirty="0"/>
              <a:t>over the period </a:t>
            </a:r>
            <a:r>
              <a:rPr lang="en-US" sz="2400" dirty="0" smtClean="0"/>
              <a:t>2014-2019</a:t>
            </a:r>
            <a:endParaRPr lang="en-US" sz="2400" dirty="0">
              <a:solidFill>
                <a:srgbClr val="FF0000"/>
              </a:solidFill>
            </a:endParaRPr>
          </a:p>
        </p:txBody>
      </p:sp>
      <p:sp>
        <p:nvSpPr>
          <p:cNvPr id="6" name="Title 1"/>
          <p:cNvSpPr txBox="1">
            <a:spLocks/>
          </p:cNvSpPr>
          <p:nvPr/>
        </p:nvSpPr>
        <p:spPr bwMode="auto">
          <a:xfrm>
            <a:off x="381000" y="228600"/>
            <a:ext cx="6553200" cy="6096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lgn="ctr" eaLnBrk="0" fontAlgn="base" hangingPunct="0">
              <a:lnSpc>
                <a:spcPct val="90000"/>
              </a:lnSpc>
              <a:spcBef>
                <a:spcPct val="0"/>
              </a:spcBef>
              <a:spcAft>
                <a:spcPct val="0"/>
              </a:spcAft>
              <a:defRPr/>
            </a:pPr>
            <a:r>
              <a:rPr lang="en-US" sz="3200" b="1" dirty="0">
                <a:solidFill>
                  <a:srgbClr val="00B0F0"/>
                </a:solidFill>
              </a:rPr>
              <a:t>Storage Devices - Batteries</a:t>
            </a:r>
            <a:endParaRPr kumimoji="0" lang="en-US" sz="3200" b="1" i="0" u="none" strike="noStrike" kern="0" cap="none" spc="0" normalizeH="0" baseline="0" noProof="0" dirty="0" smtClean="0">
              <a:ln>
                <a:noFill/>
              </a:ln>
              <a:solidFill>
                <a:srgbClr val="00B0F0"/>
              </a:solidFill>
              <a:effectLst/>
              <a:uLnTx/>
              <a:uFillTx/>
              <a:latin typeface="+mj-lt"/>
              <a:ea typeface="+mj-ea"/>
              <a:cs typeface="+mj-cs"/>
            </a:endParaRPr>
          </a:p>
        </p:txBody>
      </p:sp>
      <p:sp>
        <p:nvSpPr>
          <p:cNvPr id="4" name="Rectangle 3"/>
          <p:cNvSpPr/>
          <p:nvPr/>
        </p:nvSpPr>
        <p:spPr>
          <a:xfrm>
            <a:off x="1320800" y="6172200"/>
            <a:ext cx="4375150" cy="369332"/>
          </a:xfrm>
          <a:prstGeom prst="rect">
            <a:avLst/>
          </a:prstGeom>
        </p:spPr>
        <p:txBody>
          <a:bodyPr wrap="square">
            <a:spAutoFit/>
          </a:bodyPr>
          <a:lstStyle/>
          <a:p>
            <a:r>
              <a:rPr lang="en-US" i="1" dirty="0" smtClean="0"/>
              <a:t>Ref: www.researchandmarkets.com</a:t>
            </a:r>
            <a:endParaRPr lang="en-US" dirty="0"/>
          </a:p>
        </p:txBody>
      </p:sp>
      <p:pic>
        <p:nvPicPr>
          <p:cNvPr id="6146" name="Picture 2" descr="https://encrypted-tbn3.gstatic.com/images?q=tbn:ANd9GcRocEZRiVn4kU9WpUJM5Y11RVubJYKSgNS7BB7mp4lXYNeF2nuI"/>
          <p:cNvPicPr>
            <a:picLocks noChangeAspect="1" noChangeArrowheads="1"/>
          </p:cNvPicPr>
          <p:nvPr/>
        </p:nvPicPr>
        <p:blipFill>
          <a:blip r:embed="rId2" cstate="print"/>
          <a:srcRect l="45366"/>
          <a:stretch>
            <a:fillRect/>
          </a:stretch>
        </p:blipFill>
        <p:spPr bwMode="auto">
          <a:xfrm>
            <a:off x="7594600" y="28574"/>
            <a:ext cx="2311400" cy="1571626"/>
          </a:xfrm>
          <a:prstGeom prst="rect">
            <a:avLst/>
          </a:prstGeom>
          <a:noFill/>
        </p:spPr>
      </p:pic>
      <p:pic>
        <p:nvPicPr>
          <p:cNvPr id="6148" name="Picture 4" descr="https://encrypted-tbn3.gstatic.com/images?q=tbn:ANd9GcTru9qfBGjwGPDh2XFGjrGx7gt5wypnuf9AUbtJXWyQwmOdgWaP"/>
          <p:cNvPicPr>
            <a:picLocks noChangeAspect="1" noChangeArrowheads="1"/>
          </p:cNvPicPr>
          <p:nvPr/>
        </p:nvPicPr>
        <p:blipFill>
          <a:blip r:embed="rId3" cstate="print"/>
          <a:srcRect l="13158" t="11590" r="13158" b="15006"/>
          <a:stretch>
            <a:fillRect/>
          </a:stretch>
        </p:blipFill>
        <p:spPr bwMode="auto">
          <a:xfrm>
            <a:off x="7594600" y="4648200"/>
            <a:ext cx="2311400" cy="1447800"/>
          </a:xfrm>
          <a:prstGeom prst="rect">
            <a:avLst/>
          </a:prstGeom>
          <a:noFill/>
        </p:spPr>
      </p:pic>
    </p:spTree>
    <p:extLst>
      <p:ext uri="{BB962C8B-B14F-4D97-AF65-F5344CB8AC3E}">
        <p14:creationId xmlns:p14="http://schemas.microsoft.com/office/powerpoint/2010/main" val="2611700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2590800"/>
            <a:ext cx="9245600" cy="3505200"/>
          </a:xfrm>
        </p:spPr>
        <p:txBody>
          <a:bodyPr/>
          <a:lstStyle/>
          <a:p>
            <a:pPr marL="365760" algn="just" eaLnBrk="1" fontAlgn="auto" hangingPunct="1">
              <a:spcBef>
                <a:spcPts val="600"/>
              </a:spcBef>
              <a:spcAft>
                <a:spcPts val="600"/>
              </a:spcAft>
              <a:buFont typeface="Arial" pitchFamily="34" charset="0"/>
              <a:buChar char="•"/>
              <a:defRPr/>
            </a:pPr>
            <a:r>
              <a:rPr lang="en-US" sz="2600" dirty="0" smtClean="0">
                <a:latin typeface="Calibri" pitchFamily="34" charset="0"/>
                <a:cs typeface="Calibri" pitchFamily="34" charset="0"/>
              </a:rPr>
              <a:t>China, India, Brazil, the Czech Republic and South Korea </a:t>
            </a:r>
            <a:r>
              <a:rPr lang="en-US" sz="2600" u="sng" dirty="0" smtClean="0">
                <a:latin typeface="Calibri" pitchFamily="34" charset="0"/>
                <a:cs typeface="Calibri" pitchFamily="34" charset="0"/>
              </a:rPr>
              <a:t>will record some of the strongest market gains</a:t>
            </a:r>
            <a:endParaRPr lang="en-US" sz="2600" dirty="0" smtClean="0">
              <a:latin typeface="Calibri" pitchFamily="34" charset="0"/>
              <a:cs typeface="Calibri" pitchFamily="34" charset="0"/>
            </a:endParaRPr>
          </a:p>
          <a:p>
            <a:pPr marL="365760" algn="just" eaLnBrk="1" fontAlgn="auto" hangingPunct="1">
              <a:spcBef>
                <a:spcPts val="600"/>
              </a:spcBef>
              <a:spcAft>
                <a:spcPts val="600"/>
              </a:spcAft>
              <a:buFont typeface="Arial" pitchFamily="34" charset="0"/>
              <a:buChar char="•"/>
              <a:defRPr/>
            </a:pPr>
            <a:r>
              <a:rPr lang="en-US" sz="2600" dirty="0" smtClean="0">
                <a:latin typeface="Calibri" pitchFamily="34" charset="0"/>
                <a:cs typeface="Calibri" pitchFamily="34" charset="0"/>
              </a:rPr>
              <a:t>Global market for (Electric)Car Traction batteries will be $37 billion by 2020</a:t>
            </a:r>
          </a:p>
          <a:p>
            <a:pPr marL="365760" algn="just" eaLnBrk="1" fontAlgn="auto" hangingPunct="1">
              <a:spcBef>
                <a:spcPts val="600"/>
              </a:spcBef>
              <a:spcAft>
                <a:spcPts val="600"/>
              </a:spcAft>
              <a:buFont typeface="Arial" pitchFamily="34" charset="0"/>
              <a:buChar char="•"/>
              <a:defRPr/>
            </a:pPr>
            <a:r>
              <a:rPr lang="en-US" sz="2600" dirty="0" smtClean="0">
                <a:latin typeface="Calibri" pitchFamily="34" charset="0"/>
                <a:cs typeface="Calibri" pitchFamily="34" charset="0"/>
              </a:rPr>
              <a:t>Current trends in utilization of electronic gadgets demand miniaturization of these batteries</a:t>
            </a:r>
          </a:p>
          <a:p>
            <a:pPr marL="365760" algn="just" eaLnBrk="1" fontAlgn="auto" hangingPunct="1">
              <a:spcBef>
                <a:spcPts val="600"/>
              </a:spcBef>
              <a:spcAft>
                <a:spcPts val="600"/>
              </a:spcAft>
              <a:buFont typeface="Arial" pitchFamily="34" charset="0"/>
              <a:buChar char="•"/>
              <a:defRPr/>
            </a:pPr>
            <a:r>
              <a:rPr lang="en-US" sz="2600" dirty="0" smtClean="0">
                <a:latin typeface="Calibri" pitchFamily="34" charset="0"/>
                <a:cs typeface="Calibri" pitchFamily="34" charset="0"/>
              </a:rPr>
              <a:t>Demand is ever increasing with the increase in population and its quest for comforts</a:t>
            </a:r>
          </a:p>
          <a:p>
            <a:pPr marL="365760" eaLnBrk="1" fontAlgn="auto" hangingPunct="1">
              <a:spcBef>
                <a:spcPts val="600"/>
              </a:spcBef>
              <a:spcAft>
                <a:spcPts val="600"/>
              </a:spcAft>
              <a:buFont typeface="Arial" pitchFamily="34" charset="0"/>
              <a:buChar char="•"/>
              <a:defRPr/>
            </a:pPr>
            <a:endParaRPr lang="fr-CA" sz="2600" dirty="0" smtClean="0">
              <a:solidFill>
                <a:schemeClr val="tx2"/>
              </a:solidFill>
              <a:latin typeface="Calibri" pitchFamily="34" charset="0"/>
              <a:cs typeface="Calibri" pitchFamily="34" charset="0"/>
            </a:endParaRPr>
          </a:p>
          <a:p>
            <a:endParaRPr lang="en-US" dirty="0"/>
          </a:p>
        </p:txBody>
      </p:sp>
      <p:sp>
        <p:nvSpPr>
          <p:cNvPr id="6" name="Title 1"/>
          <p:cNvSpPr txBox="1">
            <a:spLocks/>
          </p:cNvSpPr>
          <p:nvPr/>
        </p:nvSpPr>
        <p:spPr bwMode="auto">
          <a:xfrm>
            <a:off x="0" y="228600"/>
            <a:ext cx="5695950" cy="9906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lgn="ctr" eaLnBrk="0" fontAlgn="base" hangingPunct="0">
              <a:lnSpc>
                <a:spcPct val="90000"/>
              </a:lnSpc>
              <a:spcBef>
                <a:spcPct val="0"/>
              </a:spcBef>
              <a:spcAft>
                <a:spcPct val="0"/>
              </a:spcAft>
              <a:defRPr/>
            </a:pPr>
            <a:r>
              <a:rPr lang="en-US" sz="3200" b="1" dirty="0">
                <a:solidFill>
                  <a:srgbClr val="00B0F0"/>
                </a:solidFill>
              </a:rPr>
              <a:t>Storage Devices - Batteries</a:t>
            </a:r>
            <a:endParaRPr kumimoji="0" lang="en-US" sz="3200" b="1" i="0" u="none" strike="noStrike" kern="0" cap="none" spc="0" normalizeH="0" baseline="0" noProof="0" dirty="0" smtClean="0">
              <a:ln>
                <a:noFill/>
              </a:ln>
              <a:solidFill>
                <a:srgbClr val="00B0F0"/>
              </a:solidFill>
              <a:effectLst/>
              <a:uLnTx/>
              <a:uFillTx/>
              <a:latin typeface="+mj-lt"/>
              <a:ea typeface="+mj-ea"/>
              <a:cs typeface="+mj-cs"/>
            </a:endParaRPr>
          </a:p>
        </p:txBody>
      </p:sp>
      <p:sp>
        <p:nvSpPr>
          <p:cNvPr id="4" name="Rectangle 3"/>
          <p:cNvSpPr/>
          <p:nvPr/>
        </p:nvSpPr>
        <p:spPr>
          <a:xfrm>
            <a:off x="1238250" y="6324600"/>
            <a:ext cx="4375150" cy="369332"/>
          </a:xfrm>
          <a:prstGeom prst="rect">
            <a:avLst/>
          </a:prstGeom>
        </p:spPr>
        <p:txBody>
          <a:bodyPr wrap="square">
            <a:spAutoFit/>
          </a:bodyPr>
          <a:lstStyle/>
          <a:p>
            <a:r>
              <a:rPr lang="en-US" i="1" dirty="0" smtClean="0"/>
              <a:t>Ref: www.researchandmarkets.com</a:t>
            </a:r>
            <a:endParaRPr lang="en-US" dirty="0"/>
          </a:p>
        </p:txBody>
      </p:sp>
      <p:pic>
        <p:nvPicPr>
          <p:cNvPr id="5122" name="Picture 2" descr="http://www.dri.co.jp/auto/report/idt/images/idtspdbatsc_oct2012-2.gif"/>
          <p:cNvPicPr>
            <a:picLocks noChangeAspect="1" noChangeArrowheads="1"/>
          </p:cNvPicPr>
          <p:nvPr/>
        </p:nvPicPr>
        <p:blipFill>
          <a:blip r:embed="rId2" cstate="print"/>
          <a:srcRect/>
          <a:stretch>
            <a:fillRect/>
          </a:stretch>
        </p:blipFill>
        <p:spPr bwMode="auto">
          <a:xfrm>
            <a:off x="5695950" y="228601"/>
            <a:ext cx="3983038" cy="2349470"/>
          </a:xfrm>
          <a:prstGeom prst="rect">
            <a:avLst/>
          </a:prstGeom>
          <a:noFill/>
        </p:spPr>
      </p:pic>
    </p:spTree>
    <p:extLst>
      <p:ext uri="{BB962C8B-B14F-4D97-AF65-F5344CB8AC3E}">
        <p14:creationId xmlns:p14="http://schemas.microsoft.com/office/powerpoint/2010/main" val="3052861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392744" y="1219200"/>
            <a:ext cx="8334110" cy="5334000"/>
          </a:xfrm>
        </p:spPr>
        <p:txBody>
          <a:bodyPr/>
          <a:lstStyle/>
          <a:p>
            <a:pPr algn="just">
              <a:buNone/>
            </a:pPr>
            <a:endParaRPr lang="en-US" b="1" baseline="30000" dirty="0" smtClean="0">
              <a:solidFill>
                <a:schemeClr val="accent6">
                  <a:lumMod val="75000"/>
                </a:schemeClr>
              </a:solidFill>
            </a:endParaRPr>
          </a:p>
          <a:p>
            <a:pPr algn="just">
              <a:buNone/>
            </a:pPr>
            <a:r>
              <a:rPr lang="en-US" b="1" baseline="30000" dirty="0" smtClean="0">
                <a:solidFill>
                  <a:schemeClr val="accent6">
                    <a:lumMod val="75000"/>
                  </a:schemeClr>
                </a:solidFill>
              </a:rPr>
              <a:t>	</a:t>
            </a:r>
            <a:r>
              <a:rPr lang="en-US" sz="3600" b="1" baseline="30000" dirty="0" smtClean="0">
                <a:solidFill>
                  <a:schemeClr val="accent6">
                    <a:lumMod val="75000"/>
                  </a:schemeClr>
                </a:solidFill>
              </a:rPr>
              <a:t>What is a battery?</a:t>
            </a:r>
            <a:endParaRPr lang="en-US" b="1" baseline="30000" dirty="0" smtClean="0">
              <a:solidFill>
                <a:schemeClr val="accent6">
                  <a:lumMod val="75000"/>
                </a:schemeClr>
              </a:solidFill>
            </a:endParaRPr>
          </a:p>
          <a:p>
            <a:pPr algn="just"/>
            <a:r>
              <a:rPr lang="en-US" sz="2400" dirty="0" smtClean="0"/>
              <a:t>Battery is a device consisting of one or more electrochemical cells that convert stored chemical energy into electrical energy</a:t>
            </a:r>
          </a:p>
          <a:p>
            <a:pPr algn="just"/>
            <a:endParaRPr lang="en-US" sz="2400" baseline="30000" dirty="0" smtClean="0"/>
          </a:p>
          <a:p>
            <a:pPr algn="just"/>
            <a:r>
              <a:rPr lang="en-US" sz="2400" b="1" dirty="0" smtClean="0"/>
              <a:t>Working principle </a:t>
            </a:r>
            <a:r>
              <a:rPr lang="en-US" sz="2400" dirty="0" smtClean="0"/>
              <a:t>of a battery is that the transformation of free energy change of redox reactions of the electrode active materials into electrical energy</a:t>
            </a:r>
          </a:p>
          <a:p>
            <a:pPr algn="just"/>
            <a:endParaRPr lang="en-US" sz="1400" dirty="0" smtClean="0"/>
          </a:p>
          <a:p>
            <a:pPr algn="just"/>
            <a:endParaRPr lang="en-US" sz="2400" dirty="0" smtClean="0"/>
          </a:p>
        </p:txBody>
      </p:sp>
      <p:sp>
        <p:nvSpPr>
          <p:cNvPr id="5" name="Title 1"/>
          <p:cNvSpPr txBox="1">
            <a:spLocks/>
          </p:cNvSpPr>
          <p:nvPr/>
        </p:nvSpPr>
        <p:spPr bwMode="auto">
          <a:xfrm>
            <a:off x="165100" y="228600"/>
            <a:ext cx="8585200" cy="9906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eaLnBrk="0" fontAlgn="base" hangingPunct="0">
              <a:lnSpc>
                <a:spcPct val="90000"/>
              </a:lnSpc>
              <a:spcBef>
                <a:spcPct val="0"/>
              </a:spcBef>
              <a:spcAft>
                <a:spcPct val="0"/>
              </a:spcAft>
              <a:defRPr/>
            </a:pPr>
            <a:r>
              <a:rPr lang="en-US" sz="3200" b="1" dirty="0">
                <a:solidFill>
                  <a:srgbClr val="00B0F0"/>
                </a:solidFill>
              </a:rPr>
              <a:t>Storage Devices - Batteries</a:t>
            </a:r>
            <a:endParaRPr kumimoji="0" lang="en-US" sz="3200" b="1" i="0" u="none" strike="noStrike" kern="0" cap="none" spc="0" normalizeH="0" baseline="0" noProof="0" dirty="0" smtClean="0">
              <a:ln>
                <a:noFill/>
              </a:ln>
              <a:solidFill>
                <a:srgbClr val="00B0F0"/>
              </a:solidFill>
              <a:effectLst/>
              <a:uLnTx/>
              <a:uFillTx/>
              <a:latin typeface="+mj-lt"/>
              <a:ea typeface="+mj-ea"/>
              <a:cs typeface="+mj-cs"/>
            </a:endParaRPr>
          </a:p>
        </p:txBody>
      </p:sp>
      <p:pic>
        <p:nvPicPr>
          <p:cNvPr id="4098" name="Picture 2" descr="https://encrypted-tbn0.gstatic.com/images?q=tbn:ANd9GcSHB30vcTvvROB5o2-l3iM_kEBhFnHvDEjRZMA9RY0M-Dww5SYw"/>
          <p:cNvPicPr>
            <a:picLocks noChangeAspect="1" noChangeArrowheads="1"/>
          </p:cNvPicPr>
          <p:nvPr/>
        </p:nvPicPr>
        <p:blipFill>
          <a:blip r:embed="rId2" cstate="print"/>
          <a:srcRect/>
          <a:stretch>
            <a:fillRect/>
          </a:stretch>
        </p:blipFill>
        <p:spPr bwMode="auto">
          <a:xfrm>
            <a:off x="7192169" y="152400"/>
            <a:ext cx="2713831" cy="1819276"/>
          </a:xfrm>
          <a:prstGeom prst="rect">
            <a:avLst/>
          </a:prstGeom>
          <a:noFill/>
        </p:spPr>
      </p:pic>
    </p:spTree>
    <p:extLst>
      <p:ext uri="{BB962C8B-B14F-4D97-AF65-F5344CB8AC3E}">
        <p14:creationId xmlns:p14="http://schemas.microsoft.com/office/powerpoint/2010/main" val="2333502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247650" y="228600"/>
            <a:ext cx="6381750" cy="6858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marL="0" marR="0" lvl="0" indent="0" defTabSz="914400" rtl="0" eaLnBrk="0" fontAlgn="base" latinLnBrk="0" hangingPunct="0">
              <a:lnSpc>
                <a:spcPct val="9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B0F0"/>
                </a:solidFill>
                <a:effectLst/>
                <a:uLnTx/>
                <a:uFillTx/>
                <a:latin typeface="+mj-lt"/>
                <a:ea typeface="+mj-ea"/>
                <a:cs typeface="+mj-cs"/>
              </a:rPr>
              <a:t>Conversion and Storage - Batteries </a:t>
            </a:r>
          </a:p>
        </p:txBody>
      </p:sp>
      <p:sp>
        <p:nvSpPr>
          <p:cNvPr id="4" name="TextBox 3"/>
          <p:cNvSpPr txBox="1"/>
          <p:nvPr/>
        </p:nvSpPr>
        <p:spPr>
          <a:xfrm>
            <a:off x="914400" y="1225689"/>
            <a:ext cx="8585200" cy="5632311"/>
          </a:xfrm>
          <a:prstGeom prst="rect">
            <a:avLst/>
          </a:prstGeom>
          <a:noFill/>
        </p:spPr>
        <p:txBody>
          <a:bodyPr wrap="square" rtlCol="0">
            <a:spAutoFit/>
          </a:bodyPr>
          <a:lstStyle/>
          <a:p>
            <a:pPr algn="just">
              <a:buFont typeface="Wingdings" pitchFamily="2" charset="2"/>
              <a:buChar char="Ø"/>
            </a:pPr>
            <a:endParaRPr lang="en-US" sz="2400" dirty="0" smtClean="0">
              <a:latin typeface="+mn-lt"/>
            </a:endParaRPr>
          </a:p>
          <a:p>
            <a:pPr algn="just"/>
            <a:r>
              <a:rPr lang="en-US" sz="2400" dirty="0" smtClean="0">
                <a:solidFill>
                  <a:schemeClr val="accent6">
                    <a:lumMod val="75000"/>
                  </a:schemeClr>
                </a:solidFill>
                <a:latin typeface="+mn-lt"/>
              </a:rPr>
              <a:t>Components of Battery  </a:t>
            </a:r>
          </a:p>
          <a:p>
            <a:pPr marL="457200" indent="-457200" algn="just">
              <a:buAutoNum type="arabicPeriod"/>
            </a:pPr>
            <a:r>
              <a:rPr lang="en-US" sz="2400" dirty="0" smtClean="0">
                <a:latin typeface="+mn-lt"/>
              </a:rPr>
              <a:t>Anode (-</a:t>
            </a:r>
            <a:r>
              <a:rPr lang="en-US" sz="2400" dirty="0" err="1" smtClean="0">
                <a:latin typeface="+mn-lt"/>
              </a:rPr>
              <a:t>ve</a:t>
            </a:r>
            <a:r>
              <a:rPr lang="en-US" sz="2400" dirty="0" smtClean="0">
                <a:latin typeface="+mn-lt"/>
              </a:rPr>
              <a:t> electrode): Oxidation reaction – liberation of electrons , material should be easily </a:t>
            </a:r>
            <a:r>
              <a:rPr lang="en-US" sz="2400" dirty="0" err="1" smtClean="0">
                <a:latin typeface="+mn-lt"/>
              </a:rPr>
              <a:t>oxidizable</a:t>
            </a:r>
            <a:r>
              <a:rPr lang="en-US" sz="2400" dirty="0" smtClean="0">
                <a:latin typeface="+mn-lt"/>
              </a:rPr>
              <a:t>, high </a:t>
            </a:r>
            <a:r>
              <a:rPr lang="en-US" sz="2400" dirty="0" err="1" smtClean="0">
                <a:latin typeface="+mn-lt"/>
              </a:rPr>
              <a:t>coulombic</a:t>
            </a:r>
            <a:r>
              <a:rPr lang="en-US" sz="2400" dirty="0" smtClean="0">
                <a:latin typeface="+mn-lt"/>
              </a:rPr>
              <a:t> output, good conductivity, stable with electrolyte, ease of fabrication and low cost</a:t>
            </a:r>
          </a:p>
          <a:p>
            <a:pPr marL="457200" indent="-457200" algn="just">
              <a:buAutoNum type="arabicPeriod"/>
            </a:pPr>
            <a:endParaRPr lang="en-US" sz="2400" dirty="0" smtClean="0">
              <a:latin typeface="+mn-lt"/>
            </a:endParaRPr>
          </a:p>
          <a:p>
            <a:pPr marL="457200" indent="-457200" algn="just">
              <a:buAutoNum type="arabicPeriod"/>
            </a:pPr>
            <a:r>
              <a:rPr lang="en-US" sz="2400" dirty="0" smtClean="0">
                <a:latin typeface="+mn-lt"/>
              </a:rPr>
              <a:t>Cathode (+</a:t>
            </a:r>
            <a:r>
              <a:rPr lang="en-US" sz="2400" dirty="0" err="1" smtClean="0">
                <a:latin typeface="+mn-lt"/>
              </a:rPr>
              <a:t>ve</a:t>
            </a:r>
            <a:r>
              <a:rPr lang="en-US" sz="2400" dirty="0" smtClean="0">
                <a:latin typeface="+mn-lt"/>
              </a:rPr>
              <a:t> electrode): Reduction reaction -  accepts electron, material should be easily reducible, stable with electrolyte, have useful working voltage</a:t>
            </a:r>
          </a:p>
          <a:p>
            <a:pPr marL="457200" indent="-457200" algn="just">
              <a:buAutoNum type="arabicPeriod"/>
            </a:pPr>
            <a:endParaRPr lang="en-US" sz="2400" dirty="0" smtClean="0">
              <a:latin typeface="+mn-lt"/>
            </a:endParaRPr>
          </a:p>
          <a:p>
            <a:pPr marL="457200" indent="-457200" algn="just">
              <a:buAutoNum type="arabicPeriod"/>
            </a:pPr>
            <a:r>
              <a:rPr lang="en-US" sz="2400" dirty="0" smtClean="0">
                <a:latin typeface="+mn-lt"/>
              </a:rPr>
              <a:t>Electrolyte: Provides medium of ionic transfer inside the cell between anode and cathode, should have good ionic conductivity</a:t>
            </a:r>
          </a:p>
          <a:p>
            <a:endParaRPr lang="en-US" sz="2400" dirty="0">
              <a:latin typeface="+mn-lt"/>
            </a:endParaRPr>
          </a:p>
        </p:txBody>
      </p:sp>
      <p:pic>
        <p:nvPicPr>
          <p:cNvPr id="3074" name="Picture 2" descr="http://www.hitachi-chem.co.jp/english/ir/images/about/pp3_img.jpg"/>
          <p:cNvPicPr>
            <a:picLocks noChangeAspect="1" noChangeArrowheads="1"/>
          </p:cNvPicPr>
          <p:nvPr/>
        </p:nvPicPr>
        <p:blipFill>
          <a:blip r:embed="rId2" cstate="print"/>
          <a:srcRect/>
          <a:stretch>
            <a:fillRect/>
          </a:stretch>
        </p:blipFill>
        <p:spPr bwMode="auto">
          <a:xfrm>
            <a:off x="6851650" y="152401"/>
            <a:ext cx="2971800" cy="1828799"/>
          </a:xfrm>
          <a:prstGeom prst="rect">
            <a:avLst/>
          </a:prstGeom>
          <a:noFill/>
        </p:spPr>
      </p:pic>
    </p:spTree>
    <p:extLst>
      <p:ext uri="{BB962C8B-B14F-4D97-AF65-F5344CB8AC3E}">
        <p14:creationId xmlns:p14="http://schemas.microsoft.com/office/powerpoint/2010/main" val="3358404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650" y="914400"/>
            <a:ext cx="9582150" cy="5410200"/>
          </a:xfrm>
        </p:spPr>
        <p:txBody>
          <a:bodyPr/>
          <a:lstStyle/>
          <a:p>
            <a:pPr marL="0" indent="0">
              <a:buNone/>
            </a:pPr>
            <a:r>
              <a:rPr lang="en-US" sz="2400" dirty="0"/>
              <a:t>Batteries are classified into three types as follows.</a:t>
            </a:r>
          </a:p>
          <a:p>
            <a:r>
              <a:rPr lang="en-US" sz="2400" dirty="0" smtClean="0"/>
              <a:t>Primary</a:t>
            </a:r>
            <a:endParaRPr lang="en-US" sz="2400" dirty="0"/>
          </a:p>
          <a:p>
            <a:r>
              <a:rPr lang="en-US" sz="2400" dirty="0" smtClean="0"/>
              <a:t>Secondary</a:t>
            </a:r>
            <a:endParaRPr lang="en-US" sz="2400" dirty="0"/>
          </a:p>
          <a:p>
            <a:r>
              <a:rPr lang="en-US" sz="2400" dirty="0" smtClean="0"/>
              <a:t>Reserved</a:t>
            </a:r>
            <a:endParaRPr lang="en-US" sz="2400" dirty="0"/>
          </a:p>
          <a:p>
            <a:pPr marL="0" indent="0">
              <a:buNone/>
            </a:pPr>
            <a:r>
              <a:rPr lang="en-US" sz="2400" dirty="0">
                <a:solidFill>
                  <a:schemeClr val="accent6">
                    <a:lumMod val="75000"/>
                  </a:schemeClr>
                </a:solidFill>
              </a:rPr>
              <a:t>Primary Batteries: </a:t>
            </a:r>
            <a:endParaRPr lang="en-US" sz="2400" dirty="0" smtClean="0">
              <a:solidFill>
                <a:schemeClr val="accent6">
                  <a:lumMod val="75000"/>
                </a:schemeClr>
              </a:solidFill>
            </a:endParaRPr>
          </a:p>
          <a:p>
            <a:r>
              <a:rPr lang="en-US" sz="2400" dirty="0" smtClean="0"/>
              <a:t>Batteries </a:t>
            </a:r>
            <a:r>
              <a:rPr lang="en-US" sz="2400" dirty="0"/>
              <a:t>which serve as a source </a:t>
            </a:r>
            <a:r>
              <a:rPr lang="en-US" sz="2400" dirty="0" smtClean="0"/>
              <a:t>of energy, as </a:t>
            </a:r>
            <a:r>
              <a:rPr lang="en-US" sz="2400" dirty="0"/>
              <a:t>long as the active chemical species are present in </a:t>
            </a:r>
            <a:r>
              <a:rPr lang="en-US" sz="2400" dirty="0" smtClean="0"/>
              <a:t>the battery </a:t>
            </a:r>
            <a:r>
              <a:rPr lang="en-US" sz="2400" dirty="0"/>
              <a:t>or in the </a:t>
            </a:r>
            <a:r>
              <a:rPr lang="en-US" sz="2400" dirty="0" smtClean="0"/>
              <a:t>cell</a:t>
            </a:r>
          </a:p>
          <a:p>
            <a:r>
              <a:rPr lang="en-US" sz="2400" dirty="0" smtClean="0"/>
              <a:t>Cell </a:t>
            </a:r>
            <a:r>
              <a:rPr lang="en-US" sz="2400" dirty="0"/>
              <a:t>reactions are </a:t>
            </a:r>
            <a:r>
              <a:rPr lang="en-US" sz="2400" dirty="0" smtClean="0">
                <a:solidFill>
                  <a:srgbClr val="FF0000"/>
                </a:solidFill>
              </a:rPr>
              <a:t>irreversible</a:t>
            </a:r>
          </a:p>
          <a:p>
            <a:r>
              <a:rPr lang="en-US" sz="2400" dirty="0" smtClean="0"/>
              <a:t>Designed </a:t>
            </a:r>
            <a:r>
              <a:rPr lang="en-US" sz="2400" dirty="0"/>
              <a:t>for only single discharge and cannot be charged </a:t>
            </a:r>
            <a:r>
              <a:rPr lang="en-US" sz="2400" dirty="0" smtClean="0"/>
              <a:t>again</a:t>
            </a:r>
            <a:endParaRPr lang="en-US" sz="2400" dirty="0"/>
          </a:p>
          <a:p>
            <a:pPr marL="0" indent="0">
              <a:buNone/>
            </a:pPr>
            <a:r>
              <a:rPr lang="en-US" sz="2400" dirty="0"/>
              <a:t>Ex: Dry Cell, Zn – </a:t>
            </a:r>
            <a:r>
              <a:rPr lang="en-US" sz="2400" dirty="0" err="1"/>
              <a:t>Hgo</a:t>
            </a:r>
            <a:r>
              <a:rPr lang="en-US" sz="2400" dirty="0"/>
              <a:t> cell, Zn-Ag2o cell etc.,</a:t>
            </a:r>
          </a:p>
        </p:txBody>
      </p:sp>
      <p:sp>
        <p:nvSpPr>
          <p:cNvPr id="5" name="Title 1"/>
          <p:cNvSpPr txBox="1">
            <a:spLocks/>
          </p:cNvSpPr>
          <p:nvPr/>
        </p:nvSpPr>
        <p:spPr bwMode="auto">
          <a:xfrm>
            <a:off x="247650" y="228600"/>
            <a:ext cx="6381750" cy="6858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marL="0" marR="0" lvl="0" indent="0" defTabSz="914400" rtl="0" eaLnBrk="0" fontAlgn="base" latinLnBrk="0" hangingPunct="0">
              <a:lnSpc>
                <a:spcPct val="9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B0F0"/>
                </a:solidFill>
                <a:effectLst/>
                <a:uLnTx/>
                <a:uFillTx/>
                <a:latin typeface="+mj-lt"/>
                <a:ea typeface="+mj-ea"/>
                <a:cs typeface="+mj-cs"/>
              </a:rPr>
              <a:t>Classification of Battery</a:t>
            </a:r>
          </a:p>
        </p:txBody>
      </p:sp>
    </p:spTree>
    <p:extLst>
      <p:ext uri="{BB962C8B-B14F-4D97-AF65-F5344CB8AC3E}">
        <p14:creationId xmlns:p14="http://schemas.microsoft.com/office/powerpoint/2010/main" val="334899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26123"/>
            <a:ext cx="9582150" cy="5410200"/>
          </a:xfrm>
        </p:spPr>
        <p:txBody>
          <a:bodyPr/>
          <a:lstStyle/>
          <a:p>
            <a:pPr marL="0" indent="0">
              <a:buNone/>
            </a:pPr>
            <a:r>
              <a:rPr lang="en-US" sz="2400" dirty="0">
                <a:solidFill>
                  <a:schemeClr val="accent6">
                    <a:lumMod val="75000"/>
                  </a:schemeClr>
                </a:solidFill>
              </a:rPr>
              <a:t>Secondary Batteries: </a:t>
            </a:r>
            <a:endParaRPr lang="en-US" sz="2400" dirty="0" smtClean="0">
              <a:solidFill>
                <a:schemeClr val="accent6">
                  <a:lumMod val="75000"/>
                </a:schemeClr>
              </a:solidFill>
            </a:endParaRPr>
          </a:p>
          <a:p>
            <a:r>
              <a:rPr lang="en-US" sz="2400" dirty="0" smtClean="0"/>
              <a:t>Batteries </a:t>
            </a:r>
            <a:r>
              <a:rPr lang="en-US" sz="2400" dirty="0"/>
              <a:t>are chargeable and can be </a:t>
            </a:r>
            <a:r>
              <a:rPr lang="en-US" sz="2400" dirty="0" smtClean="0"/>
              <a:t>used again </a:t>
            </a:r>
            <a:r>
              <a:rPr lang="en-US" sz="2400" dirty="0"/>
              <a:t>and again</a:t>
            </a:r>
            <a:r>
              <a:rPr lang="en-US" sz="2400" dirty="0" smtClean="0"/>
              <a:t>.</a:t>
            </a:r>
          </a:p>
          <a:p>
            <a:r>
              <a:rPr lang="en-US" sz="2400" dirty="0" smtClean="0"/>
              <a:t>Cell </a:t>
            </a:r>
            <a:r>
              <a:rPr lang="en-US" sz="2400" dirty="0"/>
              <a:t>reactions are </a:t>
            </a:r>
            <a:r>
              <a:rPr lang="en-US" sz="2400" dirty="0">
                <a:solidFill>
                  <a:srgbClr val="FF0000"/>
                </a:solidFill>
              </a:rPr>
              <a:t>reversible </a:t>
            </a:r>
            <a:r>
              <a:rPr lang="en-US" sz="2400" dirty="0"/>
              <a:t>and are often </a:t>
            </a:r>
            <a:r>
              <a:rPr lang="en-US" sz="2400" dirty="0" smtClean="0"/>
              <a:t>called reversible batteries</a:t>
            </a:r>
          </a:p>
          <a:p>
            <a:r>
              <a:rPr lang="en-US" sz="2400" dirty="0" smtClean="0"/>
              <a:t>During </a:t>
            </a:r>
            <a:r>
              <a:rPr lang="en-US" sz="2400" dirty="0"/>
              <a:t>discharging the cell acts like </a:t>
            </a:r>
            <a:r>
              <a:rPr lang="en-US" sz="2400" dirty="0">
                <a:solidFill>
                  <a:srgbClr val="FF0000"/>
                </a:solidFill>
              </a:rPr>
              <a:t>voltaic </a:t>
            </a:r>
            <a:r>
              <a:rPr lang="en-US" sz="2400" dirty="0" smtClean="0">
                <a:solidFill>
                  <a:srgbClr val="FF0000"/>
                </a:solidFill>
              </a:rPr>
              <a:t>cell or Galvanic cell </a:t>
            </a:r>
            <a:r>
              <a:rPr lang="en-US" sz="2400" dirty="0" smtClean="0"/>
              <a:t>converting </a:t>
            </a:r>
            <a:r>
              <a:rPr lang="en-US" sz="2400" dirty="0"/>
              <a:t>chemical energy into electrical </a:t>
            </a:r>
            <a:r>
              <a:rPr lang="en-US" sz="2400" dirty="0" smtClean="0"/>
              <a:t>energy</a:t>
            </a:r>
          </a:p>
          <a:p>
            <a:r>
              <a:rPr lang="en-US" sz="2400" dirty="0" smtClean="0"/>
              <a:t>During </a:t>
            </a:r>
            <a:r>
              <a:rPr lang="en-US" sz="2400" dirty="0"/>
              <a:t>charging </a:t>
            </a:r>
            <a:r>
              <a:rPr lang="en-US" sz="2400" dirty="0" smtClean="0"/>
              <a:t>the cell </a:t>
            </a:r>
            <a:r>
              <a:rPr lang="en-US" sz="2400" dirty="0"/>
              <a:t>acts like </a:t>
            </a:r>
            <a:r>
              <a:rPr lang="en-US" sz="2400" dirty="0">
                <a:solidFill>
                  <a:srgbClr val="FF0000"/>
                </a:solidFill>
              </a:rPr>
              <a:t>electrolytic cell </a:t>
            </a:r>
            <a:r>
              <a:rPr lang="en-US" sz="2400" dirty="0"/>
              <a:t>by converting electric energy into </a:t>
            </a:r>
            <a:r>
              <a:rPr lang="en-US" sz="2400" dirty="0" smtClean="0"/>
              <a:t>chemical energy</a:t>
            </a:r>
            <a:r>
              <a:rPr lang="en-US" sz="2400" dirty="0"/>
              <a:t>, hence these batteries are called as storage </a:t>
            </a:r>
            <a:r>
              <a:rPr lang="en-US" sz="2400" dirty="0" smtClean="0"/>
              <a:t>battery</a:t>
            </a:r>
            <a:endParaRPr lang="en-US" sz="2400" dirty="0"/>
          </a:p>
          <a:p>
            <a:pPr marL="0" indent="0">
              <a:buNone/>
            </a:pPr>
            <a:r>
              <a:rPr lang="en-US" sz="2400" dirty="0"/>
              <a:t>Ex: Lead acid Battery, Ni-cd battery </a:t>
            </a:r>
            <a:r>
              <a:rPr lang="en-US" sz="2400" dirty="0" err="1"/>
              <a:t>etc</a:t>
            </a:r>
            <a:endParaRPr lang="en-US" sz="2400" dirty="0"/>
          </a:p>
        </p:txBody>
      </p:sp>
      <p:sp>
        <p:nvSpPr>
          <p:cNvPr id="5" name="Title 1"/>
          <p:cNvSpPr txBox="1">
            <a:spLocks/>
          </p:cNvSpPr>
          <p:nvPr/>
        </p:nvSpPr>
        <p:spPr bwMode="auto">
          <a:xfrm>
            <a:off x="247650" y="228600"/>
            <a:ext cx="6381750" cy="6858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marL="0" marR="0" lvl="0" indent="0" defTabSz="914400" rtl="0" eaLnBrk="0" fontAlgn="base" latinLnBrk="0" hangingPunct="0">
              <a:lnSpc>
                <a:spcPct val="9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B0F0"/>
                </a:solidFill>
                <a:effectLst/>
                <a:uLnTx/>
                <a:uFillTx/>
                <a:latin typeface="+mj-lt"/>
                <a:ea typeface="+mj-ea"/>
                <a:cs typeface="+mj-cs"/>
              </a:rPr>
              <a:t>Classification of Battery</a:t>
            </a:r>
          </a:p>
        </p:txBody>
      </p:sp>
    </p:spTree>
    <p:extLst>
      <p:ext uri="{BB962C8B-B14F-4D97-AF65-F5344CB8AC3E}">
        <p14:creationId xmlns:p14="http://schemas.microsoft.com/office/powerpoint/2010/main" val="1301078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650" y="914401"/>
            <a:ext cx="9429750" cy="4800600"/>
          </a:xfrm>
        </p:spPr>
        <p:txBody>
          <a:bodyPr/>
          <a:lstStyle/>
          <a:p>
            <a:pPr marL="0" indent="0">
              <a:buNone/>
            </a:pPr>
            <a:r>
              <a:rPr lang="en-US" sz="2400" dirty="0">
                <a:solidFill>
                  <a:schemeClr val="accent6">
                    <a:lumMod val="75000"/>
                  </a:schemeClr>
                </a:solidFill>
              </a:rPr>
              <a:t>Reserved </a:t>
            </a:r>
            <a:r>
              <a:rPr lang="en-US" sz="2400" dirty="0" smtClean="0">
                <a:solidFill>
                  <a:schemeClr val="accent6">
                    <a:lumMod val="75000"/>
                  </a:schemeClr>
                </a:solidFill>
              </a:rPr>
              <a:t>Batteries: </a:t>
            </a:r>
          </a:p>
          <a:p>
            <a:r>
              <a:rPr lang="en-US" sz="2400" dirty="0" smtClean="0"/>
              <a:t>Batteries </a:t>
            </a:r>
            <a:r>
              <a:rPr lang="en-US" sz="2400" dirty="0"/>
              <a:t>which can be stored in an </a:t>
            </a:r>
            <a:r>
              <a:rPr lang="en-US" sz="2400" dirty="0" smtClean="0"/>
              <a:t>active state </a:t>
            </a:r>
            <a:r>
              <a:rPr lang="en-US" sz="2400" dirty="0"/>
              <a:t>and made ready for use by </a:t>
            </a:r>
            <a:r>
              <a:rPr lang="en-US" sz="2400" dirty="0">
                <a:solidFill>
                  <a:srgbClr val="FF0000"/>
                </a:solidFill>
              </a:rPr>
              <a:t>activating them prior</a:t>
            </a:r>
            <a:r>
              <a:rPr lang="en-US" sz="2400" dirty="0"/>
              <a:t> to </a:t>
            </a:r>
            <a:r>
              <a:rPr lang="en-US" sz="2400" dirty="0" smtClean="0"/>
              <a:t>the applications </a:t>
            </a:r>
            <a:r>
              <a:rPr lang="en-US" sz="2400" dirty="0"/>
              <a:t>(usage) are called as reserved batteries</a:t>
            </a:r>
            <a:r>
              <a:rPr lang="en-US" sz="2400" dirty="0" smtClean="0"/>
              <a:t>.</a:t>
            </a:r>
          </a:p>
          <a:p>
            <a:r>
              <a:rPr lang="en-US" sz="2400" dirty="0" smtClean="0"/>
              <a:t>Key components </a:t>
            </a:r>
            <a:r>
              <a:rPr lang="en-US" sz="2400" dirty="0"/>
              <a:t>of the batteries such as </a:t>
            </a:r>
            <a:r>
              <a:rPr lang="en-US" sz="2400" dirty="0">
                <a:solidFill>
                  <a:srgbClr val="FF0000"/>
                </a:solidFill>
              </a:rPr>
              <a:t>electrolyte etc., is separated </a:t>
            </a:r>
            <a:r>
              <a:rPr lang="en-US" sz="2400" dirty="0" smtClean="0"/>
              <a:t>from the battery</a:t>
            </a:r>
          </a:p>
          <a:p>
            <a:pPr marL="0" indent="0">
              <a:buNone/>
            </a:pPr>
            <a:r>
              <a:rPr lang="en-US" sz="2400" dirty="0"/>
              <a:t>Ex: Mg – water activated batteries (Mg- </a:t>
            </a:r>
            <a:r>
              <a:rPr lang="en-US" sz="2400" dirty="0" err="1"/>
              <a:t>Agcl</a:t>
            </a:r>
            <a:r>
              <a:rPr lang="en-US" sz="2400" dirty="0"/>
              <a:t> &amp; Mg </a:t>
            </a:r>
            <a:r>
              <a:rPr lang="en-US" sz="2400" dirty="0" err="1"/>
              <a:t>cucl</a:t>
            </a:r>
            <a:r>
              <a:rPr lang="en-US" sz="2400" dirty="0"/>
              <a:t>), </a:t>
            </a:r>
            <a:r>
              <a:rPr lang="en-US" sz="2400" dirty="0" smtClean="0"/>
              <a:t>Zn-Ag2O Batteries </a:t>
            </a:r>
            <a:r>
              <a:rPr lang="en-US" sz="2400" dirty="0" err="1"/>
              <a:t>etc</a:t>
            </a:r>
            <a:endParaRPr lang="en-US" sz="2400" dirty="0"/>
          </a:p>
        </p:txBody>
      </p:sp>
      <p:sp>
        <p:nvSpPr>
          <p:cNvPr id="5" name="Title 1"/>
          <p:cNvSpPr txBox="1">
            <a:spLocks/>
          </p:cNvSpPr>
          <p:nvPr/>
        </p:nvSpPr>
        <p:spPr bwMode="auto">
          <a:xfrm>
            <a:off x="247650" y="228600"/>
            <a:ext cx="6381750" cy="6858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marL="0" marR="0" lvl="0" indent="0" defTabSz="914400" rtl="0" eaLnBrk="0" fontAlgn="base" latinLnBrk="0" hangingPunct="0">
              <a:lnSpc>
                <a:spcPct val="9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B0F0"/>
                </a:solidFill>
                <a:effectLst/>
                <a:uLnTx/>
                <a:uFillTx/>
                <a:latin typeface="+mj-lt"/>
                <a:ea typeface="+mj-ea"/>
                <a:cs typeface="+mj-cs"/>
              </a:rPr>
              <a:t>Classification of Battery</a:t>
            </a:r>
          </a:p>
        </p:txBody>
      </p:sp>
    </p:spTree>
    <p:extLst>
      <p:ext uri="{BB962C8B-B14F-4D97-AF65-F5344CB8AC3E}">
        <p14:creationId xmlns:p14="http://schemas.microsoft.com/office/powerpoint/2010/main" val="577516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FS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ICY504 Session 6A</Template>
  <TotalTime>12718</TotalTime>
  <Words>1621</Words>
  <Application>Microsoft Office PowerPoint</Application>
  <PresentationFormat>A4 Paper (210x297 mm)</PresentationFormat>
  <Paragraphs>196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Symbol</vt:lpstr>
      <vt:lpstr>Wingdings</vt:lpstr>
      <vt:lpstr>FSH</vt:lpstr>
      <vt:lpstr>Lecture No. 5 Storage Devices - Batteries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 using glass electrode</vt:lpstr>
      <vt:lpstr>PH using glass electrode</vt:lpstr>
      <vt:lpstr>PH using glass electrode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Manikanda</cp:lastModifiedBy>
  <cp:revision>1644</cp:revision>
  <dcterms:created xsi:type="dcterms:W3CDTF">2006-08-16T00:00:00Z</dcterms:created>
  <dcterms:modified xsi:type="dcterms:W3CDTF">2017-07-17T11:39:25Z</dcterms:modified>
</cp:coreProperties>
</file>