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ow_batteries_work%20Zn-KOH-MnO2.fl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Working_Principle_of_Lead_Acid_Battery.fl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Dry_Cell_Battery.fl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6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Storage Devices - Batteries </a:t>
            </a:r>
            <a:r>
              <a:rPr lang="en-IN" sz="3200" b="1" dirty="0" smtClean="0">
                <a:solidFill>
                  <a:srgbClr val="00B0F0"/>
                </a:solidFill>
              </a:rPr>
              <a:t/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/>
            </a:r>
            <a:br>
              <a:rPr lang="en-IN" sz="3200" b="1" dirty="0" smtClean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students will be able to: </a:t>
            </a:r>
          </a:p>
          <a:p>
            <a:pPr>
              <a:buNone/>
            </a:pPr>
            <a:endParaRPr lang="en-IN" dirty="0" smtClean="0"/>
          </a:p>
          <a:p>
            <a:pPr lvl="1" algn="just">
              <a:buFont typeface="Arial" pitchFamily="34" charset="0"/>
              <a:buChar char="•"/>
            </a:pPr>
            <a:r>
              <a:rPr lang="en-IN" sz="2400" dirty="0" smtClean="0"/>
              <a:t>Explain the working principle of </a:t>
            </a:r>
            <a:r>
              <a:rPr lang="en-US" sz="2400" dirty="0" smtClean="0"/>
              <a:t>Primary- Zn-MnO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Secondary – Lead Acid </a:t>
            </a:r>
            <a:r>
              <a:rPr lang="en-IN" sz="2400" dirty="0" smtClean="0"/>
              <a:t>battery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Describe the construction of Primary- Zn-MnO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Secondary – Lead Acid </a:t>
            </a:r>
            <a:r>
              <a:rPr lang="en-IN" sz="2400" dirty="0" smtClean="0"/>
              <a:t>battery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Discuss the applications of Primary- Zn-MnO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Secondary – Lead Acid </a:t>
            </a:r>
            <a:r>
              <a:rPr lang="en-IN" sz="2400" dirty="0" smtClean="0"/>
              <a:t>battery 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endParaRPr lang="en-IN" sz="24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2454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1292"/>
            <a:ext cx="9372600" cy="41910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Environmental Impact:</a:t>
            </a:r>
          </a:p>
          <a:p>
            <a:pPr algn="just"/>
            <a:r>
              <a:rPr lang="en-US" sz="2400" dirty="0" smtClean="0"/>
              <a:t>Conveniently manufactured, and disposed, a single dry cell has low environmental impact on disposal, compared with some other battery types</a:t>
            </a:r>
          </a:p>
          <a:p>
            <a:pPr algn="just"/>
            <a:r>
              <a:rPr lang="en-US" sz="2400" dirty="0" smtClean="0"/>
              <a:t>Manganese (III) is readily oxidized and so becomes immobilized; minute amounts of zinc, carbon and ammonium salts are also harmless</a:t>
            </a:r>
          </a:p>
          <a:p>
            <a:pPr algn="just"/>
            <a:r>
              <a:rPr lang="en-US" sz="2400" dirty="0" smtClean="0"/>
              <a:t>Applications:</a:t>
            </a:r>
          </a:p>
          <a:p>
            <a:pPr algn="just"/>
            <a:r>
              <a:rPr lang="en-US" sz="2400" dirty="0" smtClean="0"/>
              <a:t>Used in low drain or intermittent devices such as remote controls, flashlights, clocks, torches, toys, transistors  or radios 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496762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How Zn-MnO</a:t>
            </a:r>
            <a:r>
              <a:rPr lang="en-US" baseline="-25000" dirty="0" smtClean="0">
                <a:hlinkClick r:id="rId2" action="ppaction://hlinkfile"/>
              </a:rPr>
              <a:t>2 </a:t>
            </a:r>
            <a:r>
              <a:rPr lang="en-US" dirty="0" smtClean="0">
                <a:hlinkClick r:id="rId2" action="ppaction://hlinkfile"/>
              </a:rPr>
              <a:t>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6462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Construction of  Zinc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air battery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Anode </a:t>
            </a:r>
            <a:r>
              <a:rPr lang="en-US" sz="2400" dirty="0"/>
              <a:t>containing granules of </a:t>
            </a:r>
            <a:r>
              <a:rPr lang="en-US" sz="2400" dirty="0" smtClean="0"/>
              <a:t>zinc mixed </a:t>
            </a:r>
            <a:r>
              <a:rPr lang="en-US" sz="2400" dirty="0"/>
              <a:t>with 20%NaOH </a:t>
            </a:r>
            <a:r>
              <a:rPr lang="en-US" sz="2400" dirty="0" smtClean="0"/>
              <a:t>electrolyte</a:t>
            </a:r>
          </a:p>
          <a:p>
            <a:r>
              <a:rPr lang="en-US" sz="2400" dirty="0" smtClean="0"/>
              <a:t>Cathode </a:t>
            </a:r>
            <a:r>
              <a:rPr lang="en-US" sz="2400" dirty="0"/>
              <a:t>can contains a </a:t>
            </a:r>
            <a:r>
              <a:rPr lang="en-US" sz="2400" dirty="0" smtClean="0"/>
              <a:t>porous carbon </a:t>
            </a:r>
            <a:r>
              <a:rPr lang="en-US" sz="2400" dirty="0"/>
              <a:t>plate which provides site for the reduction reaction and do </a:t>
            </a:r>
            <a:r>
              <a:rPr lang="en-US" sz="2400" dirty="0" smtClean="0"/>
              <a:t>not involves </a:t>
            </a:r>
            <a:r>
              <a:rPr lang="en-US" sz="2400" dirty="0"/>
              <a:t>in the </a:t>
            </a:r>
            <a:r>
              <a:rPr lang="en-US" sz="2400" dirty="0" smtClean="0"/>
              <a:t>reaction</a:t>
            </a:r>
          </a:p>
          <a:p>
            <a:r>
              <a:rPr lang="en-US" sz="2400" dirty="0" smtClean="0"/>
              <a:t>Carbon </a:t>
            </a:r>
            <a:r>
              <a:rPr lang="en-US" sz="2400" dirty="0"/>
              <a:t>is catalytically activated to </a:t>
            </a:r>
            <a:r>
              <a:rPr lang="en-US" sz="2400" dirty="0" smtClean="0"/>
              <a:t>absorb oxygen gas</a:t>
            </a:r>
          </a:p>
          <a:p>
            <a:r>
              <a:rPr lang="en-US" sz="2400" dirty="0" smtClean="0"/>
              <a:t>Anode </a:t>
            </a:r>
            <a:r>
              <a:rPr lang="en-US" sz="2400" dirty="0"/>
              <a:t>and </a:t>
            </a:r>
            <a:r>
              <a:rPr lang="en-US" sz="2400" dirty="0" smtClean="0"/>
              <a:t>Cathode </a:t>
            </a:r>
            <a:r>
              <a:rPr lang="en-US" sz="2400" dirty="0"/>
              <a:t>compartments are separated by </a:t>
            </a:r>
            <a:r>
              <a:rPr lang="en-US" sz="2400" dirty="0" smtClean="0"/>
              <a:t>a separator </a:t>
            </a:r>
            <a:r>
              <a:rPr lang="en-US" sz="2400" dirty="0"/>
              <a:t>and both are encased in plastic or ebonite </a:t>
            </a:r>
            <a:r>
              <a:rPr lang="en-US" sz="2400" dirty="0" smtClean="0"/>
              <a:t>insulator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Zn-Air Battery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267200"/>
            <a:ext cx="6901488" cy="15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batcon.jpg - 25.56 K"/>
          <p:cNvPicPr/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908050" y="1600200"/>
            <a:ext cx="4457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2800" y="4114800"/>
          <a:ext cx="4953000" cy="228600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Specific energy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470 (practical),1370 (theoretical)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Wh/kg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(1.692, 4.932 MJ/kg)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Energy density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1480-9780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Wh/L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(5.328–35.21 MJ/L)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Specific power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W/kg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Nominal cell voltage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1.65 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Construction and Working of Zn-Air Battery </a:t>
            </a:r>
          </a:p>
        </p:txBody>
      </p:sp>
      <p:pic>
        <p:nvPicPr>
          <p:cNvPr id="229378" name="Picture 2" descr="http://hear-better.com/blog/wp-content/uploads/2012/03/Inside-a-batt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1" y="1175054"/>
            <a:ext cx="4540250" cy="27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3124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Teflon layer allows oxygen, to diffuse into and out of the cell, and also provides resistance to leakage</a:t>
            </a:r>
          </a:p>
          <a:p>
            <a:pPr algn="just"/>
            <a:r>
              <a:rPr lang="en-US" sz="2400" dirty="0" smtClean="0"/>
              <a:t>Alkaline electrolyte employed is an aqueous solution of potassium hydroxide with a small amount of zinc oxide to prevent self-discharge of the anode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dirty="0" smtClean="0"/>
              <a:t>    				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cell</a:t>
            </a:r>
            <a:r>
              <a:rPr lang="en-US" dirty="0" smtClean="0"/>
              <a:t> = 1.65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Construction and Working of Zn-Air Battery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09525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33052" y="3283850"/>
          <a:ext cx="6231398" cy="20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S ChemDraw Drawing" r:id="rId3" imgW="4048920" imgH="1308600" progId="ChemDraw.Document.6.0">
                  <p:embed/>
                </p:oleObj>
              </mc:Choice>
              <mc:Fallback>
                <p:oleObj name="CS ChemDraw Drawing" r:id="rId3" imgW="4048920" imgH="130860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52" y="3283850"/>
                        <a:ext cx="6231398" cy="2007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4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39" y="990600"/>
            <a:ext cx="9295403" cy="5181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has high energy density and long shelf life</a:t>
            </a:r>
          </a:p>
          <a:p>
            <a:r>
              <a:rPr lang="en-US" sz="2400" dirty="0" smtClean="0"/>
              <a:t>Cost of the battery is low and it has no ecological problem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/>
              <a:t>Small button cells in hearing aids; larger batteries in film cameras, very large batteries in electric vehicle propulsion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0962" name="AutoShape 2" descr="data:image/jpeg;base64,/9j/4AAQSkZJRgABAQAAAQABAAD/2wCEAAkGBxQTEhUUExQWFhUXFhgZFxgYFxgXGRkYGhUWFhgXGRcaHCggGRwlHBYXITEiJSkrLi4uFx8zODMsNyguLisBCgoKDg0OGhAQGiwkHCUsMCwsLCwsLCwsLCwsLCwsNCwsLCwsLCwsLCwsLCwsLCwsLCwsLCwsLCwsLCwsLCwsLP/AABEIALUBFgMBIgACEQEDEQH/xAAbAAEAAwEBAQEAAAAAAAAAAAAABAUGAwIHAf/EAEkQAAIBAgMEBwIJCgQFBQAAAAECAAMRBBIhBTFBUQYTImFxgZEysRUjNEJScqHB0RQzU2JzgpKTsvAWJKKzQ1S00+Fjg5Sj8f/EABkBAQADAQEAAAAAAAAAAAAAAAABAgMEBf/EACYRAQEAAgMAAQMEAwEAAAAAAAABAhEDITESIkFRBDJh8BNxgUL/2gAMAwEAAhEDEQA/APt9RwoJJAA1JOgA5kyH8MYf9PS/mJ+M4dKj/k8T+xqf0GfNau0cx60rm39WNyAfSJ0BPfoBCZH1H4Yw/wCno/zE/GPhjD/p6X8xPxnyqiOte5Xr6nDS1JBw4dr3S4w2yCRnbKT9OwsO5P8Ax6yDTe/DGH/T0v5ifjHwxh/09L+Yn4zB08Il7AXPE2uT4CfjUEzAVWWkn0QVzt9Yj2R3C8bNN78MYf8AT0v5ifjHwxh/09L+Yn4zD19po4FOkop0r2zWsz9yjeL8/OdNn0iyZigUX0HcO/l7ye6Nmm0+GMP+npfzE/GPhjD/AKel/MT8ZmcHkDAZQbmwFhyvO1XDrUcAgWTTcLGodWb90XPjaSaaujVVwGVgyncQQQfAie5UdFlth7Dd1uI/6irLGli6bBirowQkPZgcpAuQ1joQCNDCHaJHw+Np1LZKivdQ4ysGujEhWFt4JB17jO94H7ETlh8SjjMjKwuy3UgjMrFGFxxDKQeRBgdYi8QEREBEThi8WlNczsFHMn+7wO8TOVumNAaKtR/BbD7TI3+Mj/y7W+sPwlflGk4c/wANZEzuG6YUW0cPTPeLj1H4S9w+IV1zIwYcwbyZZVcsMsfY6xESVSIiAiIgIiICIiBVdKvkWJ/YVP6DPmWLZC3bYtrooGptuCJuVR9I2++fTulK3weJF7fEVNeXYM+R4/EJRFgO21zY77D2nqNvHgOOmnCExZU8UQt2tTTgoNgeV23ueOl5c4DAVKwv2rcMx3jnZr2HkJn+jWFLv1r6m4VAdbMdTp3Df3kd81m2scUC0qZszC7HkJjycuuo6eLg+XbzWWhS7NWufqU7gedtfUz8oYPCVL9WwJ5G9z6zhh+jzFc7aDv3yqx2UHTeNxGh9Zz3PJ2YcON6lWWN2St+xcVADZSbgj9Uzhg9pFgQeyF9q/C3ZVR637yZIwGN/KKTKx+No9pW421sfsIlR0hqhXLLpnVHYd4H4gTXDPbHl45Is9iYpncuNyq2UaasWCg9w0PrLPAPdTx00I+k+8jnZcv+qZvo3TJCkb3VlAH0b3LHu1IHfNMi2BAsAtlv3k2LeFzbwDTfG7jjymrpe9F7dRpu63EW/wDkVZTvser1lbKnxWIFXrxuJZKjdWVHzusptkJ0NkXlpcdFQBh7Dd1te199vyira/fLeXZsThaeLpJRHV1TTTDYRaiKVzXVqi1wna9oDqybHUA21kqrQxQLMprkL+TABmXMaecflBsNDUyDW3fl1msiBiKwxeY0+sq9YaeJahY8sSPyY1eYCMAb7xe9zPNLC42mfi1cKzYxqi3FiG2hTqUygvozUGrkW4kX1AttepXNmyjNa2awvbfa++3dIeOrGnURyT1bfFuOCsxHVv3C/ZP115QMztKjjrVOrNYgUcWaNmAPWZ6Bwwe5uTpVtfTLo0udjmsa1Q1etFjUFjl6plNTNSZNc1wlhw43ubGXsgbS2rTo2DXLEXCD2j38gO8wmS3qJ85V8QqC7sqjmxA98yeM2xXqnKpyLyTfbvc6+lpwXAoDmqdtuRJPqx1mX+WfZvP091vK6W23Ok6Uxlo2qVCNCDdV7yRv8BM9h9n1cQ2esxY9+4eA3DyknD4datQsECqNLgWBIvf03Xk2vjLEU6Yux0AEXv1pjJjPp9daOzaVMdq2nO060sTSbREL2+itx6yZgdiqLNW+MfkfZHgOPiZbKttBoJaYssuSf7Z2rTo/8SkyjmUNvWRH2IV+MwlSx5A6Hy3HzmtMgVtlrfNT+Lfmu4+K7jHxMeX++xTYPpZYinWpVesvbRVUE/vPYHzlwNpt/wAvX9Kf/clZj8ItcNTqALWAuDwYcCDynvortFmDUKnt0txPzl3DzG70ky/ZGXH1uPOz8fVfEYlSz5aWJCKAiZcn5NSqkMbA3zOQDfis9J0pDFFWi7M9UUgAUtc4Y4kHMSBbIpGl9RbXQmx+BqOZ2ym9Rw7jO9mYBVBK5rHRVG75onPC9HsPTKsiEFCGUl6jWK0zRB7TG56tiuvAyzFB2htxqGKdXu1LJhBoF7D18TWoZid5BPV6cACfH3T6VUz1dlb45Uajus6u4QH9W1wx7jxNxLDF7IpVGLOlyeruczD81UNWloD81yWE8fAVDKV6sWuCBduyVfrFya9iz9oZbWIHKBV4XpIHxCoLgOrotNrA9bSr1KdXtcQBTY94FwNZppWVNg0Gtenu3EM4IIqGrmuD7Wcls2+5OssxAREQKrpWf8lif2FT+gz4QlXMalQ7y2l+S3IPrr+6J9x6a0y2AxQBt8S+vgpJ90+B0b5QDzJ9bj3WkVfF9SwGB6lqNO97Us1+bNbMfw7jPOG+MxLk8DbyXQRhnIr0RrbIFHmiEW8h9klbJo2rVPrH33nDn69XDqf8XG1K3xNpiaeHao1pq+lGJCIBvJsABqST3c5n8Ps2uwzXyeFj/qOh8gR3ytmWWXS3DcccN/l6wuHyYkU0OrUWDHlqO0e4Akym27SFZ3dNALLT71UWF/G15M6k4elVd3PWYl+qVnIutJLmoQRzJI9JJfC2oqbEXvbhpwk2XGaV3Mrb/wAReimIC0gTvUEH6+Y5R4TTtiFWi3HKAx8SvZ+05vIzIYcBVcc2Lei/iZNq4rSovPT+CmLffNscunNlx9/3+G56DtfBoeb1T/8AfUl9M/0D+Q0vrVf96pNBOmeOHL2kRElBOeIoq6sjC6sCrA8QRYidJwx2JFNGc8OHM7gPMwKSttdqVM0j2q6HJdhoVtdap53W37wYcJRqpYm5LMxuzHeT3/hwnPH1TnNdjqdKnLJwNv1ND4Z+csETIpJ3zlzyuX+ndxYTCfy/LhBYb5ExNXKjsN4UkeNp6LTnXS6MOan3Scek5du71xSpADgAPsl50Z2XkXrX/OOP4V5TO9FcMcTUzuPi09C3Lym/E2xn3YcuWvphERLuciIgV228MWTOnt0+0vlvXzH3Shr1QmIw+IX2atlb96wP2m/lNcZjsdSP5LUW2tGsxHgGNvslMnTw3c1f7tshE8UXuoPMA+ovPcu5iIiAiIgIiIFT0t+RYr9hV/oM+AY1CGtw1H2Wn3/pb8hxX7Cr/QZ8O2wlrG25mB8sv4yKti3a4gNg6GJW10KFiOSfFvfwGYyzuErFhuexEyXQraNNUbDVHtnN0Dey4YBWTkDoD5+M02AQthzTOtSgxXvIGqnzWx8bzk5MXo8WW4k7Uo58TTvusW8+yg/qMm458qMeSm3LQSMAalNKo3075gN5U77eGh8p7OJRwdd49b8pfj1pGe96/DP43BioadI62pU0H16urN6m8u9spvXgB7haccQerGca5HSoeZCWBHko0nLbWNDWdTdWFwRxvrKcy3HLtltqtluO632icqVYkk8wftFp4x5zNP2iusy30012+odBPkVP61X/AHqk0EoOgvyKn9ar/vVJfz0J48nL2kRElUmT6RbUvUyZHamm9k7Vn4goNSAOXMy/2ti+rpsR7VrKO/w423+UyGHYEdk37+/jfvmPLlrp0/p+Pd+TtgClTtI6uvEg7u5l3g9xkam1r0heyex30z7P8JuvgEJ9qS9qbNw/V9bUW1Qj21PVsR3sCL+d5mM2GLDKrk7iWZ2BX5wOZt2gO7eo5TPHFtllPV81VV3so8WA++cPhClwcN9UFvdK3AV6YGtEX4kKoFyouBfvvLvCYlTopsbezoNO60vpX5Re9C/k5sCF6x8txY2za3H1rjwAl9KbopTtQv8ASqVCPDOR91/OXM2njkz/AHUiIkqkREBM/VonPik+kgYea294M0Er8StqyHgysp8tR7zIrTjut/3+X5sCtmw9Mngtj+7dfukyniFY2VlJ5Agyo6NnL11I/MqXHg3/AJBlNsqq9LCsbHOpxbIq0Waot8RVcNqdQVIsLC9xoYniOSayraxMXS2ji3z9uouRMWwtRHaNOqBQF2p63Q8AL2iptDGqWKF6rBwERkVVbNgzUALBAQBWAW99LkG8lRsmcC1yBc2HeeQgOL2uL8uPpMjVrVqjU7hnpithnRmTKwcpU61WAUZQpCakaFyL6WHbozVepiXqOKmZsLhw+emUC1BUxGemDlAOUtzOhGpgaqIiBVdK/kWJ/YVP6DPj+26V1fTdVa/joCPO0+wdKx/ksT+wqf0GfP8AaWzVOa/s1xY91UC32kepkJjCthiVy27SG6/rLw/vvmj6IdJWFVVqm9wFJO8j5pJ425+u+VlJCLAg6DQ8bfOHiDONbDhiRoGW5B7jrcdxEpljuabYclxr6nglekxK6qd4nR9nUauoBRzxU5deZG4+kxfRzpgQOrr+0ugbmOF5tMLjEYXU6zl1cbqu22Z/VGd2ps/HAmmqqy7g45Hmt9J5fBGhhQjakHne3OaXE4pm3ceUptuoBTJJ8pTLL5VrjLJ2yjsCLidcMJGo7pLw0iwl2+mdB/kafXq/79SX0oehHyNPr1v9+pL6ejj48jL91IiJKqg2m16vcCAO4DVv/PgJntlgDrCdFDj3DdLrGYtc1QAHMGZRy3AnXhrx7pwXCgUXB35Sb/rHWcuXeTvwusGf29jevqKBcUxprw9OJ/CRsTTCLkUEix0Fsxura6kAAAZiSeQA105bGDVKzBh7B1HfJm19mJVIuwFtCLnUa/RYEHUjz8Jpx22dseXUskcNi1rofEsDwIc5x77eRlulSwZvoqT6CQsNgRTXKo5egAAA7gAJMSgSmWx7bom7gzBT75e+M8butrsqhko015IL+Nrn7byXOGMxK0qb1HNkRSzGxNlUEk2Gp0E54fHq17goLKQWK2IYEgqysVO48ZdklxPAqrpqNRca7xz8JGqbRQVETfnV2DC2UBMua5vp7Q+2BMic+uXmNNd4ntWBFwbjnAEyk2ptEXXKNFcEsdByso47562xtELe/sqbED5zfR8BxmaxmDq1+0xyjeBwHLSUyy+0dPDxf+svFttCqKeID5iFcWYg214f33yZR2syH4zt0/pgdpfrAbx4SFUU1aH/AKlPf4rukq4ZAyjQi8iJslmqvkYEAg3B3GfiVASQCCV0YX1BIBAI4aEHzmb6P4o06pok3pvc0v1WGrJ4W1HgZY7J+UYv9pT/AOnpS8u3Plj8bpaxafsSVSIiBVdK/kWJ/YVP6DMTs6oK1NqbbwdO479PP7CJtulQ/wAlibb+oqf0GfMMNj1Vg+Zf1he17HevLmPHwhMeNoYVg2m9WudOfHwP3yHjcMLKyb9694JN18jcTTPjqNVMxqJnA3EgZ0PubmOBlRjBSyELUU/OXtC9/nKfHQ+shMZ3aFJbqRxFxOFDbVfDka3Xhf8AHhOrMDYcmNr/AETrrJOIoU2WxInNyOvi89W2H6W1LC6akadoa+BtOGN2rVrWzWUcgb3ldhspTqnI7Pst3cNeYnbB1VN0ci43NwI/GZ/H8RvM9+1KoJpJVKnaRKFdQdWHrJy4qn9NfUSmq0mUfR+hHyNPr1v9+pL2UXQg/wCTpnm1UjwNaoQZez0J48nL2kGJxxlTLTc8lJ+ySqwW1cY16hUkHRrjnVquF/0r9svcQbUm7zb00+6ZfG1R1lOnrZjQy3VxmKMxYXK2tlUHfxM0mOa1JO8395nFhd5V6Wc1jFGtNUDNuJJue4c/C08rh1tcag8eEkYHCvVLhSgCNbtZiTfXgZB210YqNVDvjKVK6gBbut7E6jXvm7mut9pORD2Ce/Lcg8rjW874bZydZRWx7VUX7TagKzW3904bOwQpqq/lFCowFs3WHM2t9xQnjzk7YlfPiKYtbJUcb73IpuLy3anXbTHZFNQTSRVfKQpNyLkEai+omexHR3qsgp0l6psRRZaAzPSpkCoHcdj4pSGUZQMoy33sZsomjFj8L0UqUwyDqWXIxpls/wAU7Ump9WtMdlqQDWGoIGYWN9PH+F8RcMHpqQ71ALsysWSgMjgoLoTSYGwGjaAWmziBk8X0aqVBXVhROcVMjlnLAVXV2psLZcoK6EakKugtc6KswpU+yoAAsqgAC50AAHC5kqQNqnRfEn0B/GRVsZus/Sp9bV11Wn9rcT6ywdeE4bCS1K/0iSfWTCspHVnfq1+Ffh63V1u17NTsn63D7xO+GXq3akdxuyeHETltLCZ1I/vxnjDVjiKeUnLXpceff4EQre5tC2shptddCCGU8mEt+iuNFZ8TUAsWekSOR/J6YI9QZHWstYFGFnG8H3jumby1MJiDUQkZ7A8jlFgCOIt5xvS1w/yTX3fTYme2f0spNpUvTbmdU8m4edpfUqoYAqQQdxBuPUS8srlywyx9j3ERJVIiICIiAiIgIiICIiAiIgJC2w1qL210t6kD75NkLa4+Jfy/qEjLxbH90YfabWxNBBmK3Fr1Kh3U2J7Ja24W3cZcbX3U15D7pwTCJq1rEKLAEgLfMNUvbUEjQEdnunbbm9fL3Tkks3a77ZdSM9W2o2HzZAGLP845RuPH92Z3b+1qmJyZqKdjNa9RWBvbgR3Sz2lj1D0wym9UAjK26546SNSqo1SqlmvSKgkkWOZ1S40J+dfynRHJki7F2g6AUOqpqpbOCcuhDh9CAcuotNn0WN66ORbO7NblmpubSjTDL1gSwsULXsp1BAt7PfL7ZfYq0eA61Ry9pGXd4mR8pav8dY+N5ERNXMREQEgbXHZB5HXwIt94k+eXQEEHUHQxU43V2zux2srJxUn0Ook6VlZTSqHjbf8ArIdx/vvljTqBgCDcGUjpz/Ly8q8TgyGFRDZh9o5S0eLRol0gmgWcVLWa2tpA2+pNPXfce8S3qvaUO3MaDZRz91jK1rx7tj8w2BUrc75x2bjThq6ZTZHYK68DmNg1uYNtZ4fGWFgZ+7GwhxGJQfNRg7nhYHsjxJt6HlKz3ptnPpty8fR4iJu8oiIgIiICIiAn4TP2QdrI7KEQe22V20IVLEsSMwJvbLpr2r8IEujVDqGUgqwBBGoIIuCDxE9zG4PZmJRaGHC1BRo4mqpam60w2FOHrmmAFqZgFqPSQDf8WDu1kammKppQFc1wXODFT40FmqmnUGIUFH01CXAsOK6wNjV2hSVmQuoZerzC+o61ilO44ZmUgeBnn4UpdaKPWL1jZrJfU5fatztcX5XF94mUo7NxiuzWqEkYBc2dMxSlja71Vc5u0RQqKG+kSbXM7HA4tKbCirq5q41hmqLl7YqmgzdptCxQ7iRxEDYyNtFb0nH6p915QYHCVmqUWP5UlMmo7rUq07obUSiHq2OZcyubXbe2tiBLZ8NiDcddTsb/APBP/dipnqkFC2oJsRYjQggXta+o1J3T924PZPh7pxSnXKD4ynu1HVNvGhH53nG0aVbqgxqUja3/AAm/7s5dO3fe9Mvtan1a0i1irEaBrtoxIFiNABbQHeJR7Kq9Y+KqWyq9jdjbVXV8oPEnLbzmi2rWLpSW4LU3ubKVAG7ixJ1N5W7SrBFpk3KtnZVG7tVCQSO4C48ZtGOT3s2q+ZGY33799iQSvlwmkrtlXP8AQZH/AIWzfdK/o2BbEWGh3fw87y2SmCCOBFj5yt9Xxu43CtfWfsp+ieIzYdVJ7VMmm37psD5rlPnLibOWzV0REQgiIgRNoYIVANbMNx+49xmbcPRYgC3NTuPepmvnHE4ZXGVwCP73cpWzbXDk+PV8Z6ltJTv7J5HSfmIxoG6dsZ0aJ9ippycX/wBQ1ld/hCoTq6ern7JXVbzLj92hY3afAankNTKZc9R8qK1SofmrrYd54DvM22G6JUx+cZm/VXsL521PrLzCYNKS5aaKg5AW/wD2R8LfU5fqccesYwuD6HYlyDUdKS8h22+5QfMza7L2bToJkpiw3knUseZPEyZE0mMjmz5cs/aRESWZERAREQEREBFoiB+Wnl6YNrgGxuLi9jzHfPcQFoiICIiBidpPVVnZCModiUsOLnjv3+l5YUKoq4e68QfI8R6yTj8Japcbib+Oa4YepvIWzKeRqibhcW8xc/33zlssrvmUuM0y20MEWOm86b93O4kbatAZqWgt1pG7hddJpcfQs5tpfW9pXmgt7nX93w13SZlpFxlRqLg1HUix7Wultx3Dn+EuKLaDwlfVdQbkAAaszCwAsdSSLTwuIq1PzQyr9NlJZu9U4DvMfImK+2Rieqrg/MrWVuQqD2G8wMv8M1s+Z1dnVSCDiKnaGlwAM3DThN7sfaArUw1rMOy6nerAa+R3g8jNsK5+XH7p8REuxIiICIiAiIgIiICIiAiIgIiICIiAiIgIiICIiAiIgIiIHirTDCxH993KZ11NNijEkruJ+cp3HvPA94mlldtjAmooZPzi3y8AQd6nxt6gSueO4048/jVRjqeYA+UrCLDXlLbCNmUqe8WO8EcDKXbF1R7DXQDxYhR9pnO7EJLVXudaaHsj6b/SPcLG3ge6WlHZ1Srrew/vhK/D07dkblBHuH4+s02FqMtPsC5tpNcenFy53faCdnFRz5znhMV1FZXJORrI/gTZWPerH0JkuiagBepcb7jfp4DWUm0sbTam4zHcd6VBw+rpJss7Tx3c1X0QRKjCbYVkUDPnycaVULmC3NyVAtpzEpuj3Sx6oomqqnrMFTxJyU3UhmyZkUMT1g7e8ezpm9oGaM2wiZqr0vTKz06buq06rXBQa0q/UOura2cNqNLAWvJtfpFSXMStSyhrsELLdagpstxxDG1uNja9jAuIldhNrK7FMrq4KhlYAEZkLg6E6WBFxxFpYwEREBERAREQEREBERAREQEREBERAREQEREBERAREQKjamz2zdbRF3+ct7BwBa9zoGHPjuPC2Zq1TWexRlRXvVJFrFNyDmcwG6b2Ve0tjLUOdSUfmNQfrLx8d8zzw3424+XXVY1ro9zu+7nLnCbRsADy0PunjFYJ1/OpoPnL2l8b7x52kOnSUaq5HgQRKS2er5ccy7iwr7SZtAPPhIK0TVZKf02A/dHaY/wqZ6z5tBmc8hqfQffL/YeyihNSpbOdABqEXl3k8T5eNp2i6wi2dLgjgRbTSU69FsOERLNlp0eop9tiUp9jsqf/AGqdyb3yi8u4mrnUn+F6GVl7dmWsp7bXtWqdc5vzzksOV50PR2j8YL1MtU5mXrHyhrqxZVvZSStzbiW5m9vECvw2BPXvWcJmKimhUG/VglrMSdTmY9w8zLCIgIiICIiAiIgIiICIiAiIgIiICIiAiIgIiICIiAiIgIiIH5aRamy6LG5pITzyifkQbSaVFVFlUKOQAA9BPcRAREQEREBERAREQEREBERAREQP/9k="/>
          <p:cNvSpPr>
            <a:spLocks noChangeAspect="1" noChangeArrowheads="1"/>
          </p:cNvSpPr>
          <p:nvPr/>
        </p:nvSpPr>
        <p:spPr bwMode="auto">
          <a:xfrm>
            <a:off x="168539" y="-1219200"/>
            <a:ext cx="4230688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data:image/jpeg;base64,/9j/4AAQSkZJRgABAQAAAQABAAD/2wCEAAkGBxQTEhUUExQWFhUXFhgZFxgYFxgXGRkYGhUWFhgXGRcaHCggGRwlHBYXITEiJSkrLi4uFx8zODMsNyguLisBCgoKDg0OGhAQGiwkHCUsMCwsLCwsLCwsLCwsLCwsNCwsLCwsLCwsLCwsLCwsLCwsLCwsLCwsLCwsLCwsLCwsLP/AABEIALUBFgMBIgACEQEDEQH/xAAbAAEAAwEBAQEAAAAAAAAAAAAABAUGAwIHAf/EAEkQAAIBAgMEBwIJCgQFBQAAAAECAAMRBBIhBTFBUQYTImFxgZEysRUjNEJScqHB0RQzU2JzgpKTsvAWJKKzQ1S00+Fjg5Sj8f/EABkBAQADAQEAAAAAAAAAAAAAAAABAgMEBf/EACYRAQEAAgMAAQMEAwEAAAAAAAABAhEDITESIkFRBDJh8BNxgUL/2gAMAwEAAhEDEQA/APt9RwoJJAA1JOgA5kyH8MYf9PS/mJ+M4dKj/k8T+xqf0GfNau0cx60rm39WNyAfSJ0BPfoBCZH1H4Yw/wCno/zE/GPhjD/p6X8xPxnyqiOte5Xr6nDS1JBw4dr3S4w2yCRnbKT9OwsO5P8Ax6yDTe/DGH/T0v5ifjHwxh/09L+Yn4zB08Il7AXPE2uT4CfjUEzAVWWkn0QVzt9Yj2R3C8bNN78MYf8AT0v5ifjHwxh/09L+Yn4zD19po4FOkop0r2zWsz9yjeL8/OdNn0iyZigUX0HcO/l7ye6Nmm0+GMP+npfzE/GPhjD/AKel/MT8ZmcHkDAZQbmwFhyvO1XDrUcAgWTTcLGodWb90XPjaSaaujVVwGVgyncQQQfAie5UdFlth7Dd1uI/6irLGli6bBirowQkPZgcpAuQ1joQCNDCHaJHw+Np1LZKivdQ4ysGujEhWFt4JB17jO94H7ETlh8SjjMjKwuy3UgjMrFGFxxDKQeRBgdYi8QEREBEThi8WlNczsFHMn+7wO8TOVumNAaKtR/BbD7TI3+Mj/y7W+sPwlflGk4c/wANZEzuG6YUW0cPTPeLj1H4S9w+IV1zIwYcwbyZZVcsMsfY6xESVSIiAiIgIiICIiBVdKvkWJ/YVP6DPmWLZC3bYtrooGptuCJuVR9I2++fTulK3weJF7fEVNeXYM+R4/EJRFgO21zY77D2nqNvHgOOmnCExZU8UQt2tTTgoNgeV23ueOl5c4DAVKwv2rcMx3jnZr2HkJn+jWFLv1r6m4VAdbMdTp3Df3kd81m2scUC0qZszC7HkJjycuuo6eLg+XbzWWhS7NWufqU7gedtfUz8oYPCVL9WwJ5G9z6zhh+jzFc7aDv3yqx2UHTeNxGh9Zz3PJ2YcON6lWWN2St+xcVADZSbgj9Uzhg9pFgQeyF9q/C3ZVR637yZIwGN/KKTKx+No9pW421sfsIlR0hqhXLLpnVHYd4H4gTXDPbHl45Is9iYpncuNyq2UaasWCg9w0PrLPAPdTx00I+k+8jnZcv+qZvo3TJCkb3VlAH0b3LHu1IHfNMi2BAsAtlv3k2LeFzbwDTfG7jjymrpe9F7dRpu63EW/wDkVZTvser1lbKnxWIFXrxuJZKjdWVHzusptkJ0NkXlpcdFQBh7Dd1te199vyira/fLeXZsThaeLpJRHV1TTTDYRaiKVzXVqi1wna9oDqybHUA21kqrQxQLMprkL+TABmXMaecflBsNDUyDW3fl1msiBiKwxeY0+sq9YaeJahY8sSPyY1eYCMAb7xe9zPNLC42mfi1cKzYxqi3FiG2hTqUygvozUGrkW4kX1AttepXNmyjNa2awvbfa++3dIeOrGnURyT1bfFuOCsxHVv3C/ZP115QMztKjjrVOrNYgUcWaNmAPWZ6Bwwe5uTpVtfTLo0udjmsa1Q1etFjUFjl6plNTNSZNc1wlhw43ubGXsgbS2rTo2DXLEXCD2j38gO8wmS3qJ85V8QqC7sqjmxA98yeM2xXqnKpyLyTfbvc6+lpwXAoDmqdtuRJPqx1mX+WfZvP091vK6W23Ok6Uxlo2qVCNCDdV7yRv8BM9h9n1cQ2esxY9+4eA3DyknD4datQsECqNLgWBIvf03Xk2vjLEU6Yux0AEXv1pjJjPp9daOzaVMdq2nO060sTSbREL2+itx6yZgdiqLNW+MfkfZHgOPiZbKttBoJaYssuSf7Z2rTo/8SkyjmUNvWRH2IV+MwlSx5A6Hy3HzmtMgVtlrfNT+Lfmu4+K7jHxMeX++xTYPpZYinWpVesvbRVUE/vPYHzlwNpt/wAvX9Kf/clZj8ItcNTqALWAuDwYcCDynvortFmDUKnt0txPzl3DzG70ky/ZGXH1uPOz8fVfEYlSz5aWJCKAiZcn5NSqkMbA3zOQDfis9J0pDFFWi7M9UUgAUtc4Y4kHMSBbIpGl9RbXQmx+BqOZ2ym9Rw7jO9mYBVBK5rHRVG75onPC9HsPTKsiEFCGUl6jWK0zRB7TG56tiuvAyzFB2htxqGKdXu1LJhBoF7D18TWoZid5BPV6cACfH3T6VUz1dlb45Uajus6u4QH9W1wx7jxNxLDF7IpVGLOlyeruczD81UNWloD81yWE8fAVDKV6sWuCBduyVfrFya9iz9oZbWIHKBV4XpIHxCoLgOrotNrA9bSr1KdXtcQBTY94FwNZppWVNg0Gtenu3EM4IIqGrmuD7Wcls2+5OssxAREQKrpWf8lif2FT+gz4QlXMalQ7y2l+S3IPrr+6J9x6a0y2AxQBt8S+vgpJ90+B0b5QDzJ9bj3WkVfF9SwGB6lqNO97Us1+bNbMfw7jPOG+MxLk8DbyXQRhnIr0RrbIFHmiEW8h9klbJo2rVPrH33nDn69XDqf8XG1K3xNpiaeHao1pq+lGJCIBvJsABqST3c5n8Ps2uwzXyeFj/qOh8gR3ytmWWXS3DcccN/l6wuHyYkU0OrUWDHlqO0e4Akym27SFZ3dNALLT71UWF/G15M6k4elVd3PWYl+qVnIutJLmoQRzJI9JJfC2oqbEXvbhpwk2XGaV3Mrb/wAReimIC0gTvUEH6+Y5R4TTtiFWi3HKAx8SvZ+05vIzIYcBVcc2Lei/iZNq4rSovPT+CmLffNscunNlx9/3+G56DtfBoeb1T/8AfUl9M/0D+Q0vrVf96pNBOmeOHL2kRElBOeIoq6sjC6sCrA8QRYidJwx2JFNGc8OHM7gPMwKSttdqVM0j2q6HJdhoVtdap53W37wYcJRqpYm5LMxuzHeT3/hwnPH1TnNdjqdKnLJwNv1ND4Z+csETIpJ3zlzyuX+ndxYTCfy/LhBYb5ExNXKjsN4UkeNp6LTnXS6MOan3Scek5du71xSpADgAPsl50Z2XkXrX/OOP4V5TO9FcMcTUzuPi09C3Lym/E2xn3YcuWvphERLuciIgV228MWTOnt0+0vlvXzH3Shr1QmIw+IX2atlb96wP2m/lNcZjsdSP5LUW2tGsxHgGNvslMnTw3c1f7tshE8UXuoPMA+ovPcu5iIiAiIgIiIFT0t+RYr9hV/oM+AY1CGtw1H2Wn3/pb8hxX7Cr/QZ8O2wlrG25mB8sv4yKti3a4gNg6GJW10KFiOSfFvfwGYyzuErFhuexEyXQraNNUbDVHtnN0Dey4YBWTkDoD5+M02AQthzTOtSgxXvIGqnzWx8bzk5MXo8WW4k7Uo58TTvusW8+yg/qMm458qMeSm3LQSMAalNKo3075gN5U77eGh8p7OJRwdd49b8pfj1pGe96/DP43BioadI62pU0H16urN6m8u9spvXgB7haccQerGca5HSoeZCWBHko0nLbWNDWdTdWFwRxvrKcy3HLtltqtluO632icqVYkk8wftFp4x5zNP2iusy30012+odBPkVP61X/AHqk0EoOgvyKn9ar/vVJfz0J48nL2kRElUmT6RbUvUyZHamm9k7Vn4goNSAOXMy/2ti+rpsR7VrKO/w423+UyGHYEdk37+/jfvmPLlrp0/p+Pd+TtgClTtI6uvEg7u5l3g9xkam1r0heyex30z7P8JuvgEJ9qS9qbNw/V9bUW1Qj21PVsR3sCL+d5mM2GLDKrk7iWZ2BX5wOZt2gO7eo5TPHFtllPV81VV3so8WA++cPhClwcN9UFvdK3AV6YGtEX4kKoFyouBfvvLvCYlTopsbezoNO60vpX5Re9C/k5sCF6x8txY2za3H1rjwAl9KbopTtQv8ASqVCPDOR91/OXM2njkz/AHUiIkqkREBM/VonPik+kgYea294M0Er8StqyHgysp8tR7zIrTjut/3+X5sCtmw9Mngtj+7dfukyniFY2VlJ5Agyo6NnL11I/MqXHg3/AJBlNsqq9LCsbHOpxbIq0Waot8RVcNqdQVIsLC9xoYniOSayraxMXS2ji3z9uouRMWwtRHaNOqBQF2p63Q8AL2iptDGqWKF6rBwERkVVbNgzUALBAQBWAW99LkG8lRsmcC1yBc2HeeQgOL2uL8uPpMjVrVqjU7hnpithnRmTKwcpU61WAUZQpCakaFyL6WHbozVepiXqOKmZsLhw+emUC1BUxGemDlAOUtzOhGpgaqIiBVdK/kWJ/YVP6DPj+26V1fTdVa/joCPO0+wdKx/ksT+wqf0GfP8AaWzVOa/s1xY91UC32kepkJjCthiVy27SG6/rLw/vvmj6IdJWFVVqm9wFJO8j5pJ425+u+VlJCLAg6DQ8bfOHiDONbDhiRoGW5B7jrcdxEpljuabYclxr6nglekxK6qd4nR9nUauoBRzxU5deZG4+kxfRzpgQOrr+0ugbmOF5tMLjEYXU6zl1cbqu22Z/VGd2ps/HAmmqqy7g45Hmt9J5fBGhhQjakHne3OaXE4pm3ceUptuoBTJJ8pTLL5VrjLJ2yjsCLidcMJGo7pLw0iwl2+mdB/kafXq/79SX0oehHyNPr1v9+pL6ejj48jL91IiJKqg2m16vcCAO4DVv/PgJntlgDrCdFDj3DdLrGYtc1QAHMGZRy3AnXhrx7pwXCgUXB35Sb/rHWcuXeTvwusGf29jevqKBcUxprw9OJ/CRsTTCLkUEix0Fsxura6kAAAZiSeQA105bGDVKzBh7B1HfJm19mJVIuwFtCLnUa/RYEHUjz8Jpx22dseXUskcNi1rofEsDwIc5x77eRlulSwZvoqT6CQsNgRTXKo5egAAA7gAJMSgSmWx7bom7gzBT75e+M8butrsqhko015IL+Nrn7byXOGMxK0qb1HNkRSzGxNlUEk2Gp0E54fHq17goLKQWK2IYEgqysVO48ZdklxPAqrpqNRca7xz8JGqbRQVETfnV2DC2UBMua5vp7Q+2BMic+uXmNNd4ntWBFwbjnAEyk2ptEXXKNFcEsdByso47562xtELe/sqbED5zfR8BxmaxmDq1+0xyjeBwHLSUyy+0dPDxf+svFttCqKeID5iFcWYg214f33yZR2syH4zt0/pgdpfrAbx4SFUU1aH/AKlPf4rukq4ZAyjQi8iJslmqvkYEAg3B3GfiVASQCCV0YX1BIBAI4aEHzmb6P4o06pok3pvc0v1WGrJ4W1HgZY7J+UYv9pT/AOnpS8u3Plj8bpaxafsSVSIiBVdK/kWJ/YVP6DMTs6oK1NqbbwdO479PP7CJtulQ/wAlibb+oqf0GfMMNj1Vg+Zf1he17HevLmPHwhMeNoYVg2m9WudOfHwP3yHjcMLKyb9694JN18jcTTPjqNVMxqJnA3EgZ0PubmOBlRjBSyELUU/OXtC9/nKfHQ+shMZ3aFJbqRxFxOFDbVfDka3Xhf8AHhOrMDYcmNr/AETrrJOIoU2WxInNyOvi89W2H6W1LC6akadoa+BtOGN2rVrWzWUcgb3ldhspTqnI7Pst3cNeYnbB1VN0ci43NwI/GZ/H8RvM9+1KoJpJVKnaRKFdQdWHrJy4qn9NfUSmq0mUfR+hHyNPr1v9+pL2UXQg/wCTpnm1UjwNaoQZez0J48nL2kGJxxlTLTc8lJ+ySqwW1cY16hUkHRrjnVquF/0r9svcQbUm7zb00+6ZfG1R1lOnrZjQy3VxmKMxYXK2tlUHfxM0mOa1JO8395nFhd5V6Wc1jFGtNUDNuJJue4c/C08rh1tcag8eEkYHCvVLhSgCNbtZiTfXgZB210YqNVDvjKVK6gBbut7E6jXvm7mut9pORD2Ce/Lcg8rjW874bZydZRWx7VUX7TagKzW3904bOwQpqq/lFCowFs3WHM2t9xQnjzk7YlfPiKYtbJUcb73IpuLy3anXbTHZFNQTSRVfKQpNyLkEai+omexHR3qsgp0l6psRRZaAzPSpkCoHcdj4pSGUZQMoy33sZsomjFj8L0UqUwyDqWXIxpls/wAU7Ump9WtMdlqQDWGoIGYWN9PH+F8RcMHpqQ71ALsysWSgMjgoLoTSYGwGjaAWmziBk8X0aqVBXVhROcVMjlnLAVXV2psLZcoK6EakKugtc6KswpU+yoAAsqgAC50AAHC5kqQNqnRfEn0B/GRVsZus/Sp9bV11Wn9rcT6ywdeE4bCS1K/0iSfWTCspHVnfq1+Ffh63V1u17NTsn63D7xO+GXq3akdxuyeHETltLCZ1I/vxnjDVjiKeUnLXpceff4EQre5tC2shptddCCGU8mEt+iuNFZ8TUAsWekSOR/J6YI9QZHWstYFGFnG8H3jumby1MJiDUQkZ7A8jlFgCOIt5xvS1w/yTX3fTYme2f0spNpUvTbmdU8m4edpfUqoYAqQQdxBuPUS8srlywyx9j3ERJVIiICIiAiIgIiICIiAiIgJC2w1qL210t6kD75NkLa4+Jfy/qEjLxbH90YfabWxNBBmK3Fr1Kh3U2J7Ja24W3cZcbX3U15D7pwTCJq1rEKLAEgLfMNUvbUEjQEdnunbbm9fL3Tkks3a77ZdSM9W2o2HzZAGLP845RuPH92Z3b+1qmJyZqKdjNa9RWBvbgR3Sz2lj1D0wym9UAjK26546SNSqo1SqlmvSKgkkWOZ1S40J+dfynRHJki7F2g6AUOqpqpbOCcuhDh9CAcuotNn0WN66ORbO7NblmpubSjTDL1gSwsULXsp1BAt7PfL7ZfYq0eA61Ry9pGXd4mR8pav8dY+N5ERNXMREQEgbXHZB5HXwIt94k+eXQEEHUHQxU43V2zux2srJxUn0Ook6VlZTSqHjbf8ArIdx/vvljTqBgCDcGUjpz/Ly8q8TgyGFRDZh9o5S0eLRol0gmgWcVLWa2tpA2+pNPXfce8S3qvaUO3MaDZRz91jK1rx7tj8w2BUrc75x2bjThq6ZTZHYK68DmNg1uYNtZ4fGWFgZ+7GwhxGJQfNRg7nhYHsjxJt6HlKz3ptnPpty8fR4iJu8oiIgIiICIiAn4TP2QdrI7KEQe22V20IVLEsSMwJvbLpr2r8IEujVDqGUgqwBBGoIIuCDxE9zG4PZmJRaGHC1BRo4mqpam60w2FOHrmmAFqZgFqPSQDf8WDu1kammKppQFc1wXODFT40FmqmnUGIUFH01CXAsOK6wNjV2hSVmQuoZerzC+o61ilO44ZmUgeBnn4UpdaKPWL1jZrJfU5fatztcX5XF94mUo7NxiuzWqEkYBc2dMxSlja71Vc5u0RQqKG+kSbXM7HA4tKbCirq5q41hmqLl7YqmgzdptCxQ7iRxEDYyNtFb0nH6p915QYHCVmqUWP5UlMmo7rUq07obUSiHq2OZcyubXbe2tiBLZ8NiDcddTsb/APBP/dipnqkFC2oJsRYjQggXta+o1J3T924PZPh7pxSnXKD4ynu1HVNvGhH53nG0aVbqgxqUja3/AAm/7s5dO3fe9Mvtan1a0i1irEaBrtoxIFiNABbQHeJR7Kq9Y+KqWyq9jdjbVXV8oPEnLbzmi2rWLpSW4LU3ubKVAG7ixJ1N5W7SrBFpk3KtnZVG7tVCQSO4C48ZtGOT3s2q+ZGY33799iQSvlwmkrtlXP8AQZH/AIWzfdK/o2BbEWGh3fw87y2SmCCOBFj5yt9Xxu43CtfWfsp+ieIzYdVJ7VMmm37psD5rlPnLibOWzV0REQgiIgRNoYIVANbMNx+49xmbcPRYgC3NTuPepmvnHE4ZXGVwCP73cpWzbXDk+PV8Z6ltJTv7J5HSfmIxoG6dsZ0aJ9ippycX/wBQ1ld/hCoTq6ern7JXVbzLj92hY3afAankNTKZc9R8qK1SofmrrYd54DvM22G6JUx+cZm/VXsL521PrLzCYNKS5aaKg5AW/wD2R8LfU5fqccesYwuD6HYlyDUdKS8h22+5QfMza7L2bToJkpiw3knUseZPEyZE0mMjmz5cs/aRESWZERAREQEREBFoiB+Wnl6YNrgGxuLi9jzHfPcQFoiICIiBidpPVVnZCModiUsOLnjv3+l5YUKoq4e68QfI8R6yTj8Japcbib+Oa4YepvIWzKeRqibhcW8xc/33zlssrvmUuM0y20MEWOm86b93O4kbatAZqWgt1pG7hddJpcfQs5tpfW9pXmgt7nX93w13SZlpFxlRqLg1HUix7Wultx3Dn+EuKLaDwlfVdQbkAAaszCwAsdSSLTwuIq1PzQyr9NlJZu9U4DvMfImK+2Rieqrg/MrWVuQqD2G8wMv8M1s+Z1dnVSCDiKnaGlwAM3DThN7sfaArUw1rMOy6nerAa+R3g8jNsK5+XH7p8REuxIiICIiAiIgIiICIiAiIgIiICIiAiIgIiICIiAiIgIiIHirTDCxH993KZ11NNijEkruJ+cp3HvPA94mlldtjAmooZPzi3y8AQd6nxt6gSueO4048/jVRjqeYA+UrCLDXlLbCNmUqe8WO8EcDKXbF1R7DXQDxYhR9pnO7EJLVXudaaHsj6b/SPcLG3ge6WlHZ1Srrew/vhK/D07dkblBHuH4+s02FqMtPsC5tpNcenFy53faCdnFRz5znhMV1FZXJORrI/gTZWPerH0JkuiagBepcb7jfp4DWUm0sbTam4zHcd6VBw+rpJss7Tx3c1X0QRKjCbYVkUDPnycaVULmC3NyVAtpzEpuj3Sx6oomqqnrMFTxJyU3UhmyZkUMT1g7e8ezpm9oGaM2wiZqr0vTKz06buq06rXBQa0q/UOura2cNqNLAWvJtfpFSXMStSyhrsELLdagpstxxDG1uNja9jAuIldhNrK7FMrq4KhlYAEZkLg6E6WBFxxFpYwEREBERAREQEREBERAREQEREBERAREQEREBERAREQKjamz2zdbRF3+ct7BwBa9zoGHPjuPC2Zq1TWexRlRXvVJFrFNyDmcwG6b2Ve0tjLUOdSUfmNQfrLx8d8zzw3424+XXVY1ro9zu+7nLnCbRsADy0PunjFYJ1/OpoPnL2l8b7x52kOnSUaq5HgQRKS2er5ccy7iwr7SZtAPPhIK0TVZKf02A/dHaY/wqZ6z5tBmc8hqfQffL/YeyihNSpbOdABqEXl3k8T5eNp2i6wi2dLgjgRbTSU69FsOERLNlp0eop9tiUp9jsqf/AGqdyb3yi8u4mrnUn+F6GVl7dmWsp7bXtWqdc5vzzksOV50PR2j8YL1MtU5mXrHyhrqxZVvZSStzbiW5m9vECvw2BPXvWcJmKimhUG/VglrMSdTmY9w8zLCIgIiICIiAiIgIiICIiAiIgIiICIiAiIgIiICIiAiIgIiIH5aRamy6LG5pITzyifkQbSaVFVFlUKOQAA9BPcRAREQEREBERAREQEREBERAREQP/9k="/>
          <p:cNvSpPr>
            <a:spLocks noChangeAspect="1" noChangeArrowheads="1"/>
          </p:cNvSpPr>
          <p:nvPr/>
        </p:nvSpPr>
        <p:spPr bwMode="auto">
          <a:xfrm>
            <a:off x="168539" y="-1219200"/>
            <a:ext cx="4230688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data:image/jpeg;base64,/9j/4AAQSkZJRgABAQAAAQABAAD/2wCEAAkGBxQTEhUUExQWFhUXFhgZFxgYFxgXGRkYGhUWFhgXGRcaHCggGRwlHBYXITEiJSkrLi4uFx8zODMsNyguLisBCgoKDg0OGhAQGiwkHCUsMCwsLCwsLCwsLCwsLCwsNCwsLCwsLCwsLCwsLCwsLCwsLCwsLCwsLCwsLCwsLCwsLP/AABEIALUBFgMBIgACEQEDEQH/xAAbAAEAAwEBAQEAAAAAAAAAAAAABAUGAwIHAf/EAEkQAAIBAgMEBwIJCgQFBQAAAAECAAMRBBIhBTFBUQYTImFxgZEysRUjNEJScqHB0RQzU2JzgpKTsvAWJKKzQ1S00+Fjg5Sj8f/EABkBAQADAQEAAAAAAAAAAAAAAAABAgMEBf/EACYRAQEAAgMAAQMEAwEAAAAAAAABAhEDITESIkFRBDJh8BNxgUL/2gAMAwEAAhEDEQA/APt9RwoJJAA1JOgA5kyH8MYf9PS/mJ+M4dKj/k8T+xqf0GfNau0cx60rm39WNyAfSJ0BPfoBCZH1H4Yw/wCno/zE/GPhjD/p6X8xPxnyqiOte5Xr6nDS1JBw4dr3S4w2yCRnbKT9OwsO5P8Ax6yDTe/DGH/T0v5ifjHwxh/09L+Yn4zB08Il7AXPE2uT4CfjUEzAVWWkn0QVzt9Yj2R3C8bNN78MYf8AT0v5ifjHwxh/09L+Yn4zD19po4FOkop0r2zWsz9yjeL8/OdNn0iyZigUX0HcO/l7ye6Nmm0+GMP+npfzE/GPhjD/AKel/MT8ZmcHkDAZQbmwFhyvO1XDrUcAgWTTcLGodWb90XPjaSaaujVVwGVgyncQQQfAie5UdFlth7Dd1uI/6irLGli6bBirowQkPZgcpAuQ1joQCNDCHaJHw+Np1LZKivdQ4ysGujEhWFt4JB17jO94H7ETlh8SjjMjKwuy3UgjMrFGFxxDKQeRBgdYi8QEREBEThi8WlNczsFHMn+7wO8TOVumNAaKtR/BbD7TI3+Mj/y7W+sPwlflGk4c/wANZEzuG6YUW0cPTPeLj1H4S9w+IV1zIwYcwbyZZVcsMsfY6xESVSIiAiIgIiICIiBVdKvkWJ/YVP6DPmWLZC3bYtrooGptuCJuVR9I2++fTulK3weJF7fEVNeXYM+R4/EJRFgO21zY77D2nqNvHgOOmnCExZU8UQt2tTTgoNgeV23ueOl5c4DAVKwv2rcMx3jnZr2HkJn+jWFLv1r6m4VAdbMdTp3Df3kd81m2scUC0qZszC7HkJjycuuo6eLg+XbzWWhS7NWufqU7gedtfUz8oYPCVL9WwJ5G9z6zhh+jzFc7aDv3yqx2UHTeNxGh9Zz3PJ2YcON6lWWN2St+xcVADZSbgj9Uzhg9pFgQeyF9q/C3ZVR637yZIwGN/KKTKx+No9pW421sfsIlR0hqhXLLpnVHYd4H4gTXDPbHl45Is9iYpncuNyq2UaasWCg9w0PrLPAPdTx00I+k+8jnZcv+qZvo3TJCkb3VlAH0b3LHu1IHfNMi2BAsAtlv3k2LeFzbwDTfG7jjymrpe9F7dRpu63EW/wDkVZTvser1lbKnxWIFXrxuJZKjdWVHzusptkJ0NkXlpcdFQBh7Dd1te199vyira/fLeXZsThaeLpJRHV1TTTDYRaiKVzXVqi1wna9oDqybHUA21kqrQxQLMprkL+TABmXMaecflBsNDUyDW3fl1msiBiKwxeY0+sq9YaeJahY8sSPyY1eYCMAb7xe9zPNLC42mfi1cKzYxqi3FiG2hTqUygvozUGrkW4kX1AttepXNmyjNa2awvbfa++3dIeOrGnURyT1bfFuOCsxHVv3C/ZP115QMztKjjrVOrNYgUcWaNmAPWZ6Bwwe5uTpVtfTLo0udjmsa1Q1etFjUFjl6plNTNSZNc1wlhw43ubGXsgbS2rTo2DXLEXCD2j38gO8wmS3qJ85V8QqC7sqjmxA98yeM2xXqnKpyLyTfbvc6+lpwXAoDmqdtuRJPqx1mX+WfZvP091vK6W23Ok6Uxlo2qVCNCDdV7yRv8BM9h9n1cQ2esxY9+4eA3DyknD4datQsECqNLgWBIvf03Xk2vjLEU6Yux0AEXv1pjJjPp9daOzaVMdq2nO060sTSbREL2+itx6yZgdiqLNW+MfkfZHgOPiZbKttBoJaYssuSf7Z2rTo/8SkyjmUNvWRH2IV+MwlSx5A6Hy3HzmtMgVtlrfNT+Lfmu4+K7jHxMeX++xTYPpZYinWpVesvbRVUE/vPYHzlwNpt/wAvX9Kf/clZj8ItcNTqALWAuDwYcCDynvortFmDUKnt0txPzl3DzG70ky/ZGXH1uPOz8fVfEYlSz5aWJCKAiZcn5NSqkMbA3zOQDfis9J0pDFFWi7M9UUgAUtc4Y4kHMSBbIpGl9RbXQmx+BqOZ2ym9Rw7jO9mYBVBK5rHRVG75onPC9HsPTKsiEFCGUl6jWK0zRB7TG56tiuvAyzFB2htxqGKdXu1LJhBoF7D18TWoZid5BPV6cACfH3T6VUz1dlb45Uajus6u4QH9W1wx7jxNxLDF7IpVGLOlyeruczD81UNWloD81yWE8fAVDKV6sWuCBduyVfrFya9iz9oZbWIHKBV4XpIHxCoLgOrotNrA9bSr1KdXtcQBTY94FwNZppWVNg0Gtenu3EM4IIqGrmuD7Wcls2+5OssxAREQKrpWf8lif2FT+gz4QlXMalQ7y2l+S3IPrr+6J9x6a0y2AxQBt8S+vgpJ90+B0b5QDzJ9bj3WkVfF9SwGB6lqNO97Us1+bNbMfw7jPOG+MxLk8DbyXQRhnIr0RrbIFHmiEW8h9klbJo2rVPrH33nDn69XDqf8XG1K3xNpiaeHao1pq+lGJCIBvJsABqST3c5n8Ps2uwzXyeFj/qOh8gR3ytmWWXS3DcccN/l6wuHyYkU0OrUWDHlqO0e4Akym27SFZ3dNALLT71UWF/G15M6k4elVd3PWYl+qVnIutJLmoQRzJI9JJfC2oqbEXvbhpwk2XGaV3Mrb/wAReimIC0gTvUEH6+Y5R4TTtiFWi3HKAx8SvZ+05vIzIYcBVcc2Lei/iZNq4rSovPT+CmLffNscunNlx9/3+G56DtfBoeb1T/8AfUl9M/0D+Q0vrVf96pNBOmeOHL2kRElBOeIoq6sjC6sCrA8QRYidJwx2JFNGc8OHM7gPMwKSttdqVM0j2q6HJdhoVtdap53W37wYcJRqpYm5LMxuzHeT3/hwnPH1TnNdjqdKnLJwNv1ND4Z+csETIpJ3zlzyuX+ndxYTCfy/LhBYb5ExNXKjsN4UkeNp6LTnXS6MOan3Scek5du71xSpADgAPsl50Z2XkXrX/OOP4V5TO9FcMcTUzuPi09C3Lym/E2xn3YcuWvphERLuciIgV228MWTOnt0+0vlvXzH3Shr1QmIw+IX2atlb96wP2m/lNcZjsdSP5LUW2tGsxHgGNvslMnTw3c1f7tshE8UXuoPMA+ovPcu5iIiAiIgIiIFT0t+RYr9hV/oM+AY1CGtw1H2Wn3/pb8hxX7Cr/QZ8O2wlrG25mB8sv4yKti3a4gNg6GJW10KFiOSfFvfwGYyzuErFhuexEyXQraNNUbDVHtnN0Dey4YBWTkDoD5+M02AQthzTOtSgxXvIGqnzWx8bzk5MXo8WW4k7Uo58TTvusW8+yg/qMm458qMeSm3LQSMAalNKo3075gN5U77eGh8p7OJRwdd49b8pfj1pGe96/DP43BioadI62pU0H16urN6m8u9spvXgB7haccQerGca5HSoeZCWBHko0nLbWNDWdTdWFwRxvrKcy3HLtltqtluO632icqVYkk8wftFp4x5zNP2iusy30012+odBPkVP61X/AHqk0EoOgvyKn9ar/vVJfz0J48nL2kRElUmT6RbUvUyZHamm9k7Vn4goNSAOXMy/2ti+rpsR7VrKO/w423+UyGHYEdk37+/jfvmPLlrp0/p+Pd+TtgClTtI6uvEg7u5l3g9xkam1r0heyex30z7P8JuvgEJ9qS9qbNw/V9bUW1Qj21PVsR3sCL+d5mM2GLDKrk7iWZ2BX5wOZt2gO7eo5TPHFtllPV81VV3so8WA++cPhClwcN9UFvdK3AV6YGtEX4kKoFyouBfvvLvCYlTopsbezoNO60vpX5Re9C/k5sCF6x8txY2za3H1rjwAl9KbopTtQv8ASqVCPDOR91/OXM2njkz/AHUiIkqkREBM/VonPik+kgYea294M0Er8StqyHgysp8tR7zIrTjut/3+X5sCtmw9Mngtj+7dfukyniFY2VlJ5Agyo6NnL11I/MqXHg3/AJBlNsqq9LCsbHOpxbIq0Waot8RVcNqdQVIsLC9xoYniOSayraxMXS2ji3z9uouRMWwtRHaNOqBQF2p63Q8AL2iptDGqWKF6rBwERkVVbNgzUALBAQBWAW99LkG8lRsmcC1yBc2HeeQgOL2uL8uPpMjVrVqjU7hnpithnRmTKwcpU61WAUZQpCakaFyL6WHbozVepiXqOKmZsLhw+emUC1BUxGemDlAOUtzOhGpgaqIiBVdK/kWJ/YVP6DPj+26V1fTdVa/joCPO0+wdKx/ksT+wqf0GfP8AaWzVOa/s1xY91UC32kepkJjCthiVy27SG6/rLw/vvmj6IdJWFVVqm9wFJO8j5pJ425+u+VlJCLAg6DQ8bfOHiDONbDhiRoGW5B7jrcdxEpljuabYclxr6nglekxK6qd4nR9nUauoBRzxU5deZG4+kxfRzpgQOrr+0ugbmOF5tMLjEYXU6zl1cbqu22Z/VGd2ps/HAmmqqy7g45Hmt9J5fBGhhQjakHne3OaXE4pm3ceUptuoBTJJ8pTLL5VrjLJ2yjsCLidcMJGo7pLw0iwl2+mdB/kafXq/79SX0oehHyNPr1v9+pL6ejj48jL91IiJKqg2m16vcCAO4DVv/PgJntlgDrCdFDj3DdLrGYtc1QAHMGZRy3AnXhrx7pwXCgUXB35Sb/rHWcuXeTvwusGf29jevqKBcUxprw9OJ/CRsTTCLkUEix0Fsxura6kAAAZiSeQA105bGDVKzBh7B1HfJm19mJVIuwFtCLnUa/RYEHUjz8Jpx22dseXUskcNi1rofEsDwIc5x77eRlulSwZvoqT6CQsNgRTXKo5egAAA7gAJMSgSmWx7bom7gzBT75e+M8butrsqhko015IL+Nrn7byXOGMxK0qb1HNkRSzGxNlUEk2Gp0E54fHq17goLKQWK2IYEgqysVO48ZdklxPAqrpqNRca7xz8JGqbRQVETfnV2DC2UBMua5vp7Q+2BMic+uXmNNd4ntWBFwbjnAEyk2ptEXXKNFcEsdByso47562xtELe/sqbED5zfR8BxmaxmDq1+0xyjeBwHLSUyy+0dPDxf+svFttCqKeID5iFcWYg214f33yZR2syH4zt0/pgdpfrAbx4SFUU1aH/AKlPf4rukq4ZAyjQi8iJslmqvkYEAg3B3GfiVASQCCV0YX1BIBAI4aEHzmb6P4o06pok3pvc0v1WGrJ4W1HgZY7J+UYv9pT/AOnpS8u3Plj8bpaxafsSVSIiBVdK/kWJ/YVP6DMTs6oK1NqbbwdO479PP7CJtulQ/wAlibb+oqf0GfMMNj1Vg+Zf1he17HevLmPHwhMeNoYVg2m9WudOfHwP3yHjcMLKyb9694JN18jcTTPjqNVMxqJnA3EgZ0PubmOBlRjBSyELUU/OXtC9/nKfHQ+shMZ3aFJbqRxFxOFDbVfDka3Xhf8AHhOrMDYcmNr/AETrrJOIoU2WxInNyOvi89W2H6W1LC6akadoa+BtOGN2rVrWzWUcgb3ldhspTqnI7Pst3cNeYnbB1VN0ci43NwI/GZ/H8RvM9+1KoJpJVKnaRKFdQdWHrJy4qn9NfUSmq0mUfR+hHyNPr1v9+pL2UXQg/wCTpnm1UjwNaoQZez0J48nL2kGJxxlTLTc8lJ+ySqwW1cY16hUkHRrjnVquF/0r9svcQbUm7zb00+6ZfG1R1lOnrZjQy3VxmKMxYXK2tlUHfxM0mOa1JO8395nFhd5V6Wc1jFGtNUDNuJJue4c/C08rh1tcag8eEkYHCvVLhSgCNbtZiTfXgZB210YqNVDvjKVK6gBbut7E6jXvm7mut9pORD2Ce/Lcg8rjW874bZydZRWx7VUX7TagKzW3904bOwQpqq/lFCowFs3WHM2t9xQnjzk7YlfPiKYtbJUcb73IpuLy3anXbTHZFNQTSRVfKQpNyLkEai+omexHR3qsgp0l6psRRZaAzPSpkCoHcdj4pSGUZQMoy33sZsomjFj8L0UqUwyDqWXIxpls/wAU7Ump9WtMdlqQDWGoIGYWN9PH+F8RcMHpqQ71ALsysWSgMjgoLoTSYGwGjaAWmziBk8X0aqVBXVhROcVMjlnLAVXV2psLZcoK6EakKugtc6KswpU+yoAAsqgAC50AAHC5kqQNqnRfEn0B/GRVsZus/Sp9bV11Wn9rcT6ywdeE4bCS1K/0iSfWTCspHVnfq1+Ffh63V1u17NTsn63D7xO+GXq3akdxuyeHETltLCZ1I/vxnjDVjiKeUnLXpceff4EQre5tC2shptddCCGU8mEt+iuNFZ8TUAsWekSOR/J6YI9QZHWstYFGFnG8H3jumby1MJiDUQkZ7A8jlFgCOIt5xvS1w/yTX3fTYme2f0spNpUvTbmdU8m4edpfUqoYAqQQdxBuPUS8srlywyx9j3ERJVIiICIiAiIgIiICIiAiIgJC2w1qL210t6kD75NkLa4+Jfy/qEjLxbH90YfabWxNBBmK3Fr1Kh3U2J7Ja24W3cZcbX3U15D7pwTCJq1rEKLAEgLfMNUvbUEjQEdnunbbm9fL3Tkks3a77ZdSM9W2o2HzZAGLP845RuPH92Z3b+1qmJyZqKdjNa9RWBvbgR3Sz2lj1D0wym9UAjK26546SNSqo1SqlmvSKgkkWOZ1S40J+dfynRHJki7F2g6AUOqpqpbOCcuhDh9CAcuotNn0WN66ORbO7NblmpubSjTDL1gSwsULXsp1BAt7PfL7ZfYq0eA61Ry9pGXd4mR8pav8dY+N5ERNXMREQEgbXHZB5HXwIt94k+eXQEEHUHQxU43V2zux2srJxUn0Ook6VlZTSqHjbf8ArIdx/vvljTqBgCDcGUjpz/Ly8q8TgyGFRDZh9o5S0eLRol0gmgWcVLWa2tpA2+pNPXfce8S3qvaUO3MaDZRz91jK1rx7tj8w2BUrc75x2bjThq6ZTZHYK68DmNg1uYNtZ4fGWFgZ+7GwhxGJQfNRg7nhYHsjxJt6HlKz3ptnPpty8fR4iJu8oiIgIiICIiAn4TP2QdrI7KEQe22V20IVLEsSMwJvbLpr2r8IEujVDqGUgqwBBGoIIuCDxE9zG4PZmJRaGHC1BRo4mqpam60w2FOHrmmAFqZgFqPSQDf8WDu1kammKppQFc1wXODFT40FmqmnUGIUFH01CXAsOK6wNjV2hSVmQuoZerzC+o61ilO44ZmUgeBnn4UpdaKPWL1jZrJfU5fatztcX5XF94mUo7NxiuzWqEkYBc2dMxSlja71Vc5u0RQqKG+kSbXM7HA4tKbCirq5q41hmqLl7YqmgzdptCxQ7iRxEDYyNtFb0nH6p915QYHCVmqUWP5UlMmo7rUq07obUSiHq2OZcyubXbe2tiBLZ8NiDcddTsb/APBP/dipnqkFC2oJsRYjQggXta+o1J3T924PZPh7pxSnXKD4ynu1HVNvGhH53nG0aVbqgxqUja3/AAm/7s5dO3fe9Mvtan1a0i1irEaBrtoxIFiNABbQHeJR7Kq9Y+KqWyq9jdjbVXV8oPEnLbzmi2rWLpSW4LU3ubKVAG7ixJ1N5W7SrBFpk3KtnZVG7tVCQSO4C48ZtGOT3s2q+ZGY33799iQSvlwmkrtlXP8AQZH/AIWzfdK/o2BbEWGh3fw87y2SmCCOBFj5yt9Xxu43CtfWfsp+ieIzYdVJ7VMmm37psD5rlPnLibOWzV0REQgiIgRNoYIVANbMNx+49xmbcPRYgC3NTuPepmvnHE4ZXGVwCP73cpWzbXDk+PV8Z6ltJTv7J5HSfmIxoG6dsZ0aJ9ippycX/wBQ1ld/hCoTq6ern7JXVbzLj92hY3afAankNTKZc9R8qK1SofmrrYd54DvM22G6JUx+cZm/VXsL521PrLzCYNKS5aaKg5AW/wD2R8LfU5fqccesYwuD6HYlyDUdKS8h22+5QfMza7L2bToJkpiw3knUseZPEyZE0mMjmz5cs/aRESWZERAREQEREBFoiB+Wnl6YNrgGxuLi9jzHfPcQFoiICIiBidpPVVnZCModiUsOLnjv3+l5YUKoq4e68QfI8R6yTj8Japcbib+Oa4YepvIWzKeRqibhcW8xc/33zlssrvmUuM0y20MEWOm86b93O4kbatAZqWgt1pG7hddJpcfQs5tpfW9pXmgt7nX93w13SZlpFxlRqLg1HUix7Wultx3Dn+EuKLaDwlfVdQbkAAaszCwAsdSSLTwuIq1PzQyr9NlJZu9U4DvMfImK+2Rieqrg/MrWVuQqD2G8wMv8M1s+Z1dnVSCDiKnaGlwAM3DThN7sfaArUw1rMOy6nerAa+R3g8jNsK5+XH7p8REuxIiICIiAiIgIiICIiAiIgIiICIiAiIgIiICIiAiIgIiIHirTDCxH993KZ11NNijEkruJ+cp3HvPA94mlldtjAmooZPzi3y8AQd6nxt6gSueO4048/jVRjqeYA+UrCLDXlLbCNmUqe8WO8EcDKXbF1R7DXQDxYhR9pnO7EJLVXudaaHsj6b/SPcLG3ge6WlHZ1Srrew/vhK/D07dkblBHuH4+s02FqMtPsC5tpNcenFy53faCdnFRz5znhMV1FZXJORrI/gTZWPerH0JkuiagBepcb7jfp4DWUm0sbTam4zHcd6VBw+rpJss7Tx3c1X0QRKjCbYVkUDPnycaVULmC3NyVAtpzEpuj3Sx6oomqqnrMFTxJyU3UhmyZkUMT1g7e8ezpm9oGaM2wiZqr0vTKz06buq06rXBQa0q/UOura2cNqNLAWvJtfpFSXMStSyhrsELLdagpstxxDG1uNja9jAuIldhNrK7FMrq4KhlYAEZkLg6E6WBFxxFpYwEREBERAREQEREBERAREQEREBERAREQEREBERAREQKjamz2zdbRF3+ct7BwBa9zoGHPjuPC2Zq1TWexRlRXvVJFrFNyDmcwG6b2Ve0tjLUOdSUfmNQfrLx8d8zzw3424+XXVY1ro9zu+7nLnCbRsADy0PunjFYJ1/OpoPnL2l8b7x52kOnSUaq5HgQRKS2er5ccy7iwr7SZtAPPhIK0TVZKf02A/dHaY/wqZ6z5tBmc8hqfQffL/YeyihNSpbOdABqEXl3k8T5eNp2i6wi2dLgjgRbTSU69FsOERLNlp0eop9tiUp9jsqf/AGqdyb3yi8u4mrnUn+F6GVl7dmWsp7bXtWqdc5vzzksOV50PR2j8YL1MtU5mXrHyhrqxZVvZSStzbiW5m9vECvw2BPXvWcJmKimhUG/VglrMSdTmY9w8zLCIgIiICIiAiIgIiICIiAiIgIiICIiAiIgIiICIiAiIgIiIH5aRamy6LG5pITzyifkQbSaVFVFlUKOQAA9BPcRAREQEREBERAREQEREBERAREQP/9k="/>
          <p:cNvSpPr>
            <a:spLocks noChangeAspect="1" noChangeArrowheads="1"/>
          </p:cNvSpPr>
          <p:nvPr/>
        </p:nvSpPr>
        <p:spPr bwMode="auto">
          <a:xfrm>
            <a:off x="168539" y="-1219200"/>
            <a:ext cx="4230688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8" name="Picture 8" descr="https://doctree.in/knowledgebranch/wp-content/uploads/2014/04/hearing-ai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3324" y="2827406"/>
            <a:ext cx="2837229" cy="1705531"/>
          </a:xfrm>
          <a:prstGeom prst="rect">
            <a:avLst/>
          </a:prstGeom>
          <a:noFill/>
        </p:spPr>
      </p:pic>
      <p:pic>
        <p:nvPicPr>
          <p:cNvPr id="40970" name="Picture 10" descr="http://pad2.whstatic.com/images/thumb/7/71/02_Fitting_new_battery_645.JPG/550px-02_Fitting_new_battery_6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86375"/>
            <a:ext cx="2610036" cy="1592466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Zn-Air Battery </a:t>
            </a:r>
          </a:p>
        </p:txBody>
      </p:sp>
    </p:spTree>
    <p:extLst>
      <p:ext uri="{BB962C8B-B14F-4D97-AF65-F5344CB8AC3E}">
        <p14:creationId xmlns:p14="http://schemas.microsoft.com/office/powerpoint/2010/main" val="31126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74" y="1240325"/>
            <a:ext cx="9514025" cy="4525963"/>
          </a:xfrm>
        </p:spPr>
        <p:txBody>
          <a:bodyPr/>
          <a:lstStyle/>
          <a:p>
            <a:pPr algn="just"/>
            <a:r>
              <a:rPr lang="en-US" sz="2400" dirty="0" smtClean="0"/>
              <a:t>Used in pagers and wireless headsets</a:t>
            </a:r>
          </a:p>
          <a:p>
            <a:pPr algn="just"/>
            <a:r>
              <a:rPr lang="en-US" sz="2400" dirty="0" smtClean="0"/>
              <a:t>Used to power a number of medical devices, such as patient monitors and recorders, nerve and muscle stimulators, and drug infusion pumps</a:t>
            </a:r>
            <a:endParaRPr lang="en-US" dirty="0"/>
          </a:p>
        </p:txBody>
      </p:sp>
      <p:pic>
        <p:nvPicPr>
          <p:cNvPr id="48130" name="Picture 2" descr="http://spinoff.nasa.gov/Spinoff2011/Images/hm-10_fm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0" y="3810000"/>
            <a:ext cx="3789225" cy="1962150"/>
          </a:xfrm>
          <a:prstGeom prst="rect">
            <a:avLst/>
          </a:prstGeom>
          <a:noFill/>
        </p:spPr>
      </p:pic>
      <p:pic>
        <p:nvPicPr>
          <p:cNvPr id="48132" name="Picture 4" descr="https://encrypted-tbn3.gstatic.com/images?q=tbn:ANd9GcSTXny-PcM0Dq0XR17iezZKBBt677JzffL4FPDyNlkNgbVbmew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1" y="2819400"/>
            <a:ext cx="2966748" cy="1609726"/>
          </a:xfrm>
          <a:prstGeom prst="rect">
            <a:avLst/>
          </a:prstGeom>
          <a:noFill/>
        </p:spPr>
      </p:pic>
      <p:pic>
        <p:nvPicPr>
          <p:cNvPr id="48136" name="Picture 8" descr="http://webmm.ahrq.gov/media/perspectives/images/persp64_fig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1450" y="4572001"/>
            <a:ext cx="2971800" cy="2087509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 Zn-Air Battery </a:t>
            </a:r>
          </a:p>
        </p:txBody>
      </p:sp>
    </p:spTree>
    <p:extLst>
      <p:ext uri="{BB962C8B-B14F-4D97-AF65-F5344CB8AC3E}">
        <p14:creationId xmlns:p14="http://schemas.microsoft.com/office/powerpoint/2010/main" val="1158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8200"/>
            <a:ext cx="9639300" cy="5257800"/>
          </a:xfrm>
        </p:spPr>
        <p:txBody>
          <a:bodyPr/>
          <a:lstStyle/>
          <a:p>
            <a:pPr marL="274320" indent="-274320"/>
            <a:r>
              <a:rPr lang="en-US" sz="2400" dirty="0" smtClean="0"/>
              <a:t>Secondary Batteries are those batteries where the reactions are reversible in nature  Ex: Lead Acid, Ni-</a:t>
            </a:r>
            <a:r>
              <a:rPr lang="en-US" sz="2400" dirty="0" err="1" smtClean="0"/>
              <a:t>Cd</a:t>
            </a:r>
            <a:r>
              <a:rPr lang="en-US" sz="2400" dirty="0" smtClean="0"/>
              <a:t>, Ni-MH battery, etc.</a:t>
            </a:r>
          </a:p>
          <a:p>
            <a:pPr marL="274320" indent="-274320"/>
            <a:endParaRPr lang="en-US" sz="1200" dirty="0" smtClean="0"/>
          </a:p>
          <a:p>
            <a:pPr marL="274320" indent="-274320"/>
            <a:r>
              <a:rPr lang="en-US" sz="2400" dirty="0" smtClean="0"/>
              <a:t>Secondary batteries need to have the following criteria:</a:t>
            </a:r>
          </a:p>
          <a:p>
            <a:pPr marL="274320" indent="-274320"/>
            <a:r>
              <a:rPr lang="en-US" sz="2400" dirty="0" smtClean="0"/>
              <a:t>Mechanical and chemical stability of the used electrode and electrolyte materials	</a:t>
            </a:r>
          </a:p>
          <a:p>
            <a:pPr marL="274320" indent="-274320"/>
            <a:r>
              <a:rPr lang="en-US" sz="2400" dirty="0" smtClean="0"/>
              <a:t>Huge energy storage capability	     </a:t>
            </a:r>
          </a:p>
          <a:p>
            <a:pPr marL="274320" indent="-274320"/>
            <a:r>
              <a:rPr lang="en-US" sz="2400" dirty="0" smtClean="0"/>
              <a:t>Wide temperature range of operation (-40 to 85 °C)</a:t>
            </a:r>
          </a:p>
          <a:p>
            <a:pPr marL="274320" indent="-274320" algn="just"/>
            <a:r>
              <a:rPr lang="en-US" sz="2400" dirty="0" smtClean="0"/>
              <a:t>Enhanced safety especially inflammability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274320" indent="-274320" algn="just"/>
            <a:r>
              <a:rPr lang="en-US" sz="2400" dirty="0" smtClean="0"/>
              <a:t>Negligible </a:t>
            </a:r>
            <a:r>
              <a:rPr lang="en-US" sz="2400" dirty="0"/>
              <a:t>self-discharge	 </a:t>
            </a:r>
          </a:p>
          <a:p>
            <a:pPr algn="just"/>
            <a:r>
              <a:rPr lang="en-US" sz="2400" dirty="0" smtClean="0"/>
              <a:t>Flat </a:t>
            </a:r>
            <a:r>
              <a:rPr lang="en-US" sz="2400" dirty="0"/>
              <a:t>shape of the discharge curve</a:t>
            </a:r>
          </a:p>
          <a:p>
            <a:pPr algn="just"/>
            <a:r>
              <a:rPr lang="en-US" sz="2400" dirty="0" smtClean="0"/>
              <a:t>Short </a:t>
            </a:r>
            <a:r>
              <a:rPr lang="en-US" sz="2400" dirty="0"/>
              <a:t>charge time 		</a:t>
            </a:r>
          </a:p>
          <a:p>
            <a:pPr algn="just"/>
            <a:r>
              <a:rPr lang="en-US" sz="2400" dirty="0" smtClean="0"/>
              <a:t>Long </a:t>
            </a:r>
            <a:r>
              <a:rPr lang="en-US" sz="2400" dirty="0"/>
              <a:t>cycle life time with almost unchanged  capacity </a:t>
            </a:r>
            <a:r>
              <a:rPr lang="en-US" sz="2400" dirty="0" smtClean="0"/>
              <a:t> and Low </a:t>
            </a:r>
            <a:r>
              <a:rPr lang="en-US" sz="2400" dirty="0"/>
              <a:t>costs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Secondary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Batteries </a:t>
            </a:r>
          </a:p>
        </p:txBody>
      </p:sp>
    </p:spTree>
    <p:extLst>
      <p:ext uri="{BB962C8B-B14F-4D97-AF65-F5344CB8AC3E}">
        <p14:creationId xmlns:p14="http://schemas.microsoft.com/office/powerpoint/2010/main" val="21464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5334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Discharging</a:t>
            </a:r>
            <a:r>
              <a:rPr lang="en-US" sz="2800" b="1" dirty="0" smtClean="0"/>
              <a:t> </a:t>
            </a:r>
            <a:r>
              <a:rPr lang="en-US" dirty="0" smtClean="0"/>
              <a:t>			</a:t>
            </a:r>
            <a:r>
              <a:rPr lang="en-US" sz="2800" b="1" dirty="0" smtClean="0">
                <a:solidFill>
                  <a:srgbClr val="00B050"/>
                </a:solidFill>
              </a:rPr>
              <a:t> 	    Charging</a:t>
            </a:r>
            <a:r>
              <a:rPr lang="en-US" sz="2800" b="1" dirty="0" smtClean="0"/>
              <a:t> </a:t>
            </a:r>
            <a:endParaRPr lang="en-US" b="1" dirty="0"/>
          </a:p>
        </p:txBody>
      </p:sp>
      <p:pic>
        <p:nvPicPr>
          <p:cNvPr id="28674" name="Picture 2" descr="http://jgdarden.com/batteryfaq/baj_ch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797" y="2321168"/>
            <a:ext cx="4995188" cy="3317631"/>
          </a:xfrm>
          <a:prstGeom prst="rect">
            <a:avLst/>
          </a:prstGeom>
          <a:noFill/>
        </p:spPr>
      </p:pic>
      <p:pic>
        <p:nvPicPr>
          <p:cNvPr id="28676" name="Picture 4" descr="http://sub.allaboutcircuits.com/images/00259.png"/>
          <p:cNvPicPr>
            <a:picLocks noChangeAspect="1" noChangeArrowheads="1"/>
          </p:cNvPicPr>
          <p:nvPr/>
        </p:nvPicPr>
        <p:blipFill>
          <a:blip r:embed="rId3" cstate="print"/>
          <a:srcRect l="7805" r="12195" b="21404"/>
          <a:stretch>
            <a:fillRect/>
          </a:stretch>
        </p:blipFill>
        <p:spPr bwMode="auto">
          <a:xfrm>
            <a:off x="0" y="2379783"/>
            <a:ext cx="4705349" cy="3200400"/>
          </a:xfrm>
          <a:prstGeom prst="rect">
            <a:avLst/>
          </a:prstGeom>
          <a:noFill/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269325" y="57626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Construction and Working of </a:t>
            </a:r>
            <a:r>
              <a:rPr lang="en-US" sz="3200" b="1" dirty="0" smtClean="0">
                <a:solidFill>
                  <a:srgbClr val="00B0F0"/>
                </a:solidFill>
              </a:rPr>
              <a:t>Lead Acid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Battery </a:t>
            </a:r>
          </a:p>
        </p:txBody>
      </p:sp>
    </p:spTree>
    <p:extLst>
      <p:ext uri="{BB962C8B-B14F-4D97-AF65-F5344CB8AC3E}">
        <p14:creationId xmlns:p14="http://schemas.microsoft.com/office/powerpoint/2010/main" val="12511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915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Construction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smtClean="0"/>
              <a:t>Anode </a:t>
            </a:r>
            <a:r>
              <a:rPr lang="en-US" sz="2400" dirty="0"/>
              <a:t>and </a:t>
            </a:r>
            <a:r>
              <a:rPr lang="en-US" sz="2400" dirty="0" smtClean="0"/>
              <a:t>Cathode </a:t>
            </a:r>
            <a:r>
              <a:rPr lang="en-US" sz="2400" dirty="0"/>
              <a:t>are made up of </a:t>
            </a:r>
            <a:r>
              <a:rPr lang="en-US" sz="2400" dirty="0">
                <a:solidFill>
                  <a:srgbClr val="FF0000"/>
                </a:solidFill>
              </a:rPr>
              <a:t>lead </a:t>
            </a:r>
            <a:r>
              <a:rPr lang="en-US" sz="2400" dirty="0" smtClean="0">
                <a:solidFill>
                  <a:srgbClr val="FF0000"/>
                </a:solidFill>
              </a:rPr>
              <a:t>grids</a:t>
            </a:r>
          </a:p>
          <a:p>
            <a:r>
              <a:rPr lang="en-US" sz="2400" dirty="0" smtClean="0"/>
              <a:t>Anode </a:t>
            </a:r>
            <a:r>
              <a:rPr lang="en-US" sz="2400" dirty="0"/>
              <a:t>grid is packed with </a:t>
            </a:r>
            <a:r>
              <a:rPr lang="en-US" sz="2400" dirty="0">
                <a:solidFill>
                  <a:srgbClr val="FF0000"/>
                </a:solidFill>
              </a:rPr>
              <a:t>spongy </a:t>
            </a:r>
            <a:r>
              <a:rPr lang="en-US" sz="2400" dirty="0" smtClean="0">
                <a:solidFill>
                  <a:srgbClr val="FF0000"/>
                </a:solidFill>
              </a:rPr>
              <a:t>lead</a:t>
            </a:r>
          </a:p>
          <a:p>
            <a:r>
              <a:rPr lang="en-US" sz="2400" dirty="0" smtClean="0"/>
              <a:t>Cathode </a:t>
            </a:r>
            <a:r>
              <a:rPr lang="en-US" sz="2400" dirty="0"/>
              <a:t>grid is packed with </a:t>
            </a:r>
            <a:r>
              <a:rPr lang="en-US" sz="2400" dirty="0" smtClean="0">
                <a:solidFill>
                  <a:srgbClr val="FF0000"/>
                </a:solidFill>
              </a:rPr>
              <a:t>PbO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Electrode pairs are separated by a separator made up of </a:t>
            </a:r>
            <a:r>
              <a:rPr lang="en-US" sz="2400" dirty="0" smtClean="0"/>
              <a:t>polyethylene</a:t>
            </a:r>
          </a:p>
          <a:p>
            <a:pPr algn="just"/>
            <a:r>
              <a:rPr lang="en-US" sz="2400" dirty="0" smtClean="0"/>
              <a:t>Electrodes are dipped in an electrolyte of about 37 %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 </a:t>
            </a:r>
            <a:r>
              <a:rPr lang="en-US" sz="2400" dirty="0" smtClean="0"/>
              <a:t>with specific gravity 1.25</a:t>
            </a:r>
          </a:p>
          <a:p>
            <a:pPr algn="just"/>
            <a:r>
              <a:rPr lang="en-US" sz="2400" dirty="0" smtClean="0"/>
              <a:t>In the discharged state both electrodes turn into lead sulfate and the electrolyte is consumed during the process</a:t>
            </a:r>
          </a:p>
          <a:p>
            <a:pPr algn="just"/>
            <a:r>
              <a:rPr lang="en-US" sz="2400" dirty="0" smtClean="0"/>
              <a:t>Reverse reactions occur during recharge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Construction and Working of </a:t>
            </a:r>
            <a:r>
              <a:rPr lang="en-US" sz="3200" b="1" dirty="0" smtClean="0">
                <a:solidFill>
                  <a:srgbClr val="00B0F0"/>
                </a:solidFill>
              </a:rPr>
              <a:t>Lead Acid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Battery </a:t>
            </a:r>
          </a:p>
        </p:txBody>
      </p:sp>
    </p:spTree>
    <p:extLst>
      <p:ext uri="{BB962C8B-B14F-4D97-AF65-F5344CB8AC3E}">
        <p14:creationId xmlns:p14="http://schemas.microsoft.com/office/powerpoint/2010/main" val="31900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98" y="918865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269325" y="57626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of </a:t>
            </a:r>
            <a:r>
              <a:rPr lang="en-US" sz="3200" b="1" dirty="0" smtClean="0">
                <a:solidFill>
                  <a:srgbClr val="00B0F0"/>
                </a:solidFill>
              </a:rPr>
              <a:t>Lead Acid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37527"/>
            <a:ext cx="5257800" cy="25842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01306"/>
            <a:ext cx="7017955" cy="21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History of Primary Batteries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296400" cy="4953000"/>
          </a:xfrm>
        </p:spPr>
        <p:txBody>
          <a:bodyPr/>
          <a:lstStyle/>
          <a:p>
            <a:pPr algn="just"/>
            <a:r>
              <a:rPr lang="en-US" sz="2400" dirty="0" smtClean="0"/>
              <a:t>By 1876, the wet Leclanché cell was made with a compressed block of manganese dioxide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400" dirty="0" smtClean="0"/>
              <a:t>In 1886 Dr. Carl Gassner patented a "dry" version by using a zinc cup as the anode and making the electrolyte with a paste of plaster of Paris (and later, wheat flour) to gel and immobilize the electrolyte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400" dirty="0" smtClean="0"/>
              <a:t>In 1898 Conrad Hubert used consumer batteries manufactured by W. H. Lawrence to power what was the first flashlight, and subsequently the two formed the Ever Ready battery company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0741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915400" cy="5105400"/>
          </a:xfrm>
        </p:spPr>
        <p:txBody>
          <a:bodyPr/>
          <a:lstStyle/>
          <a:p>
            <a:pPr algn="just"/>
            <a:r>
              <a:rPr lang="en-US" sz="2400" dirty="0" smtClean="0"/>
              <a:t>During discharging reactions the specific gravity of </a:t>
            </a:r>
            <a:r>
              <a:rPr lang="en-US" sz="2400" dirty="0" err="1" smtClean="0"/>
              <a:t>sulphuric</a:t>
            </a:r>
            <a:r>
              <a:rPr lang="en-US" sz="2400" dirty="0" smtClean="0"/>
              <a:t> acid comes down</a:t>
            </a:r>
          </a:p>
          <a:p>
            <a:pPr algn="just"/>
            <a:r>
              <a:rPr lang="en-US" sz="2400" dirty="0" smtClean="0"/>
              <a:t>When it reaches 1.2 the battery needs to be recharged</a:t>
            </a:r>
          </a:p>
          <a:p>
            <a:pPr algn="just"/>
            <a:r>
              <a:rPr lang="en-US" sz="2400" dirty="0" smtClean="0"/>
              <a:t>Voltage </a:t>
            </a:r>
            <a:r>
              <a:rPr lang="en-US" sz="2400" dirty="0"/>
              <a:t>output is 2V</a:t>
            </a:r>
          </a:p>
          <a:p>
            <a:pPr algn="just"/>
            <a:r>
              <a:rPr lang="en-US" sz="2400" dirty="0" smtClean="0"/>
              <a:t>During </a:t>
            </a:r>
            <a:r>
              <a:rPr lang="en-US" sz="2400" dirty="0"/>
              <a:t>recharging the above cell reaction is reversed and sulphuric acid is </a:t>
            </a:r>
            <a:r>
              <a:rPr lang="en-US" sz="2400" dirty="0" smtClean="0"/>
              <a:t>regenerated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		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  <a:hlinkClick r:id="rId2" action="ppaction://hlinkfile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of </a:t>
            </a:r>
            <a:r>
              <a:rPr lang="en-US" sz="3200" b="1" dirty="0" smtClean="0">
                <a:solidFill>
                  <a:srgbClr val="00B0F0"/>
                </a:solidFill>
              </a:rPr>
              <a:t>Lead Acid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81400"/>
            <a:ext cx="6096000" cy="10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9909"/>
            <a:ext cx="9372600" cy="44664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Characteristics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Specific energy 			33–42 Wh/kg</a:t>
            </a:r>
          </a:p>
          <a:p>
            <a:r>
              <a:rPr lang="en-US" sz="2400" dirty="0" smtClean="0"/>
              <a:t>Energy density 			60–110 Wh/L</a:t>
            </a:r>
          </a:p>
          <a:p>
            <a:r>
              <a:rPr lang="en-US" sz="2400" dirty="0" smtClean="0"/>
              <a:t>Specific power 			180 W/kg </a:t>
            </a:r>
          </a:p>
          <a:p>
            <a:r>
              <a:rPr lang="en-US" sz="2400" dirty="0" smtClean="0"/>
              <a:t>Charge/discharge efficiency 	50–95% </a:t>
            </a:r>
          </a:p>
          <a:p>
            <a:r>
              <a:rPr lang="en-US" sz="2400" dirty="0" smtClean="0"/>
              <a:t>Self-discharge rate 		             3–20%/month</a:t>
            </a:r>
          </a:p>
          <a:p>
            <a:r>
              <a:rPr lang="en-US" sz="2400" dirty="0" smtClean="0"/>
              <a:t>Cycle durability 			500–800 cycles</a:t>
            </a:r>
          </a:p>
          <a:p>
            <a:r>
              <a:rPr lang="en-US" sz="2400" dirty="0" smtClean="0"/>
              <a:t> Nominal cell voltage 		2.0 V </a:t>
            </a:r>
          </a:p>
          <a:p>
            <a:r>
              <a:rPr lang="en-US" sz="2400" dirty="0" smtClean="0"/>
              <a:t>Charge temperature interval 	min. −35 °C, max. 45 °C</a:t>
            </a:r>
            <a:endParaRPr lang="en-US" sz="2400" dirty="0"/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525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</a:t>
            </a:r>
            <a:r>
              <a:rPr lang="en-US" sz="3200" b="1" dirty="0" smtClean="0">
                <a:solidFill>
                  <a:srgbClr val="00B0F0"/>
                </a:solidFill>
              </a:rPr>
              <a:t>Lead Acid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Battery </a:t>
            </a:r>
          </a:p>
        </p:txBody>
      </p:sp>
    </p:spTree>
    <p:extLst>
      <p:ext uri="{BB962C8B-B14F-4D97-AF65-F5344CB8AC3E}">
        <p14:creationId xmlns:p14="http://schemas.microsoft.com/office/powerpoint/2010/main" val="7421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Applications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525000" cy="3200400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US" sz="2400" dirty="0" smtClean="0"/>
              <a:t>Lead acid battery is preferred for hospital equipment, telephone exchanges, emergency lighting and UPS systems</a:t>
            </a:r>
          </a:p>
          <a:p>
            <a:pPr lvl="0" algn="just">
              <a:spcBef>
                <a:spcPts val="1200"/>
              </a:spcBef>
            </a:pPr>
            <a:endParaRPr lang="en-US" sz="2400" dirty="0" smtClean="0"/>
          </a:p>
          <a:p>
            <a:pPr lvl="0" algn="just">
              <a:spcBef>
                <a:spcPts val="1200"/>
              </a:spcBef>
            </a:pPr>
            <a:r>
              <a:rPr lang="en-US" sz="2400" dirty="0" smtClean="0"/>
              <a:t>Also used in automobiles to start the engine</a:t>
            </a:r>
          </a:p>
          <a:p>
            <a:pPr lvl="0" algn="just">
              <a:spcBef>
                <a:spcPts val="1200"/>
              </a:spcBef>
            </a:pPr>
            <a:endParaRPr lang="en-US" sz="2400" dirty="0" smtClean="0"/>
          </a:p>
          <a:p>
            <a:pPr algn="just">
              <a:spcBef>
                <a:spcPts val="1200"/>
              </a:spcBef>
            </a:pPr>
            <a:r>
              <a:rPr lang="en-US" sz="2400" dirty="0" smtClean="0"/>
              <a:t>Commonly used in large backup power supplies for telephone and computer centers, grid energy storage, and off-grid household electric power systems</a:t>
            </a:r>
          </a:p>
        </p:txBody>
      </p:sp>
    </p:spTree>
    <p:extLst>
      <p:ext uri="{BB962C8B-B14F-4D97-AF65-F5344CB8AC3E}">
        <p14:creationId xmlns:p14="http://schemas.microsoft.com/office/powerpoint/2010/main" val="23727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Environmental Concerns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601200" cy="3276600"/>
          </a:xfrm>
        </p:spPr>
        <p:txBody>
          <a:bodyPr/>
          <a:lstStyle/>
          <a:p>
            <a:pPr algn="just"/>
            <a:r>
              <a:rPr lang="en-US" sz="2400" dirty="0" smtClean="0"/>
              <a:t>Lead compounds are extremely toxic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Long-term exposure to even tiny amounts of these compounds can cause brain and kidney damage, hearing impairment, and learning problems in children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However effective recycling of lead can prevent pollution due to lead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26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8915400" cy="444976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Construction and working of Primary Zn-MnO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and Zinc air battery</a:t>
            </a:r>
          </a:p>
          <a:p>
            <a:pPr marL="457200" lvl="1" indent="0">
              <a:buNone/>
            </a:pPr>
            <a:r>
              <a:rPr lang="en-US" sz="2400" dirty="0" smtClean="0"/>
              <a:t>       Zn </a:t>
            </a:r>
            <a:r>
              <a:rPr lang="en-US" sz="2400" dirty="0"/>
              <a:t>+ 2MnO</a:t>
            </a:r>
            <a:r>
              <a:rPr lang="en-US" sz="2400" baseline="-25000" dirty="0"/>
              <a:t>2 </a:t>
            </a:r>
            <a:r>
              <a:rPr lang="en-US" sz="2400" dirty="0"/>
              <a:t>+ 2NH</a:t>
            </a:r>
            <a:r>
              <a:rPr lang="en-US" sz="2400" baseline="-25000" dirty="0"/>
              <a:t>4</a:t>
            </a:r>
            <a:r>
              <a:rPr lang="en-US" sz="2400" baseline="30000" dirty="0"/>
              <a:t>+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Mn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r>
              <a:rPr lang="en-US" sz="2400" dirty="0"/>
              <a:t> +Zn</a:t>
            </a:r>
            <a:r>
              <a:rPr lang="en-US" sz="2400" baseline="30000" dirty="0"/>
              <a:t>2+</a:t>
            </a:r>
            <a:r>
              <a:rPr lang="en-US" sz="2400" dirty="0"/>
              <a:t> + 2NH</a:t>
            </a:r>
            <a:r>
              <a:rPr lang="en-US" sz="2400" baseline="-25000" dirty="0"/>
              <a:t>3 </a:t>
            </a:r>
            <a:r>
              <a:rPr lang="en-US" sz="2400" dirty="0"/>
              <a:t>+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>
                <a:ea typeface="Times New Roman" pitchFamily="18" charset="0"/>
                <a:cs typeface="Arial" pitchFamily="34" charset="0"/>
              </a:rPr>
              <a:t>Zn + ½ O</a:t>
            </a:r>
            <a:r>
              <a:rPr lang="en-US" sz="2400" baseline="-30000" dirty="0">
                <a:ea typeface="Times New Roman" pitchFamily="18" charset="0"/>
                <a:cs typeface="Arial" pitchFamily="34" charset="0"/>
              </a:rPr>
              <a:t>2</a:t>
            </a:r>
            <a:r>
              <a:rPr lang="en-US" sz="2400" dirty="0">
                <a:ea typeface="Times New Roman" pitchFamily="18" charset="0"/>
                <a:cs typeface="Arial" pitchFamily="34" charset="0"/>
              </a:rPr>
              <a:t> → </a:t>
            </a:r>
            <a:r>
              <a:rPr lang="en-US" sz="2400" dirty="0" err="1">
                <a:ea typeface="Times New Roman" pitchFamily="18" charset="0"/>
                <a:cs typeface="Arial" pitchFamily="34" charset="0"/>
              </a:rPr>
              <a:t>ZnO</a:t>
            </a:r>
            <a:endParaRPr lang="en-US" sz="2400" dirty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baseline="-250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Construction and working of Secondary Lead-Acid battery </a:t>
            </a:r>
          </a:p>
          <a:p>
            <a:pPr lvl="1">
              <a:buNone/>
            </a:pPr>
            <a:endParaRPr lang="en-IN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67000" y="4495801"/>
            <a:ext cx="6248401" cy="1066799"/>
            <a:chOff x="2729697" y="5486400"/>
            <a:chExt cx="6445671" cy="1319690"/>
          </a:xfrm>
        </p:grpSpPr>
        <p:graphicFrame>
          <p:nvGraphicFramePr>
            <p:cNvPr id="5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2729697" y="5486400"/>
            <a:ext cx="2322996" cy="444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333440" imgH="215640" progId="Equation.3">
                    <p:embed/>
                  </p:oleObj>
                </mc:Choice>
                <mc:Fallback>
                  <p:oleObj name="Equation" r:id="rId3" imgW="1333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697" y="5486400"/>
                          <a:ext cx="2322996" cy="444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16879" y="5486400"/>
              <a:ext cx="1390816" cy="131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 3"/>
                </a:rPr>
                <a:t>Charging</a:t>
              </a:r>
              <a:endParaRPr lang="en-US" sz="2000" dirty="0" smtClean="0"/>
            </a:p>
            <a:p>
              <a:r>
                <a:rPr lang="en-US" sz="2400" dirty="0" smtClean="0">
                  <a:latin typeface="+mn-lt"/>
                  <a:sym typeface="Wingdings 3"/>
                </a:rPr>
                <a:t></a:t>
              </a:r>
            </a:p>
            <a:p>
              <a:r>
                <a:rPr lang="en-US" sz="1600" dirty="0" smtClean="0">
                  <a:latin typeface="+mn-lt"/>
                  <a:sym typeface="Wingdings 3"/>
                </a:rPr>
                <a:t>Discharging</a:t>
              </a:r>
              <a:endParaRPr lang="en-US" sz="2400" dirty="0">
                <a:latin typeface="+mn-lt"/>
              </a:endParaRPr>
            </a:p>
          </p:txBody>
        </p:sp>
        <p:graphicFrame>
          <p:nvGraphicFramePr>
            <p:cNvPr id="7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371565" y="5562600"/>
            <a:ext cx="1803803" cy="452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054080" imgH="215640" progId="Equation.3">
                    <p:embed/>
                  </p:oleObj>
                </mc:Choice>
                <mc:Fallback>
                  <p:oleObj name="Equation" r:id="rId5" imgW="1054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565" y="5562600"/>
                          <a:ext cx="1803803" cy="452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5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9296400" cy="4267200"/>
          </a:xfrm>
        </p:spPr>
        <p:txBody>
          <a:bodyPr/>
          <a:lstStyle/>
          <a:p>
            <a:pPr algn="just"/>
            <a:r>
              <a:rPr lang="en-US" sz="2400" dirty="0" smtClean="0"/>
              <a:t> In 1900 Gassner demonstrated dry cells for portable lighting at the World's Fair in Paris. Continual improvements were made to the stability and capacity of zinc–carbon cells throughout the 20th Century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By the end of the century the capacity of a zinc–carbon cell had increased fourfold over the 1910 equivalent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Improvements include the use of purer grades of manganese dioxide, better sealing, and purer zinc for the negative electrode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History of Primary Batteries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Construction and Working of 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908051" y="2286000"/>
            <a:ext cx="8334110" cy="4267200"/>
          </a:xfrm>
        </p:spPr>
        <p:txBody>
          <a:bodyPr/>
          <a:lstStyle/>
          <a:p>
            <a:pPr algn="just"/>
            <a:endParaRPr lang="en-US" baseline="30000" dirty="0" smtClean="0"/>
          </a:p>
          <a:p>
            <a:pPr algn="just"/>
            <a:endParaRPr lang="en-US" sz="1200" dirty="0" smtClean="0"/>
          </a:p>
          <a:p>
            <a:pPr algn="just"/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3124200"/>
            <a:ext cx="2393950" cy="1752600"/>
            <a:chOff x="3780" y="10260"/>
            <a:chExt cx="2060" cy="1980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780" y="10440"/>
              <a:ext cx="1440" cy="1800"/>
            </a:xfrm>
            <a:prstGeom prst="rect">
              <a:avLst/>
            </a:prstGeom>
            <a:solidFill>
              <a:srgbClr val="FFFFFF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4212" y="10260"/>
              <a:ext cx="180" cy="1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400" y="10260"/>
              <a:ext cx="180" cy="187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580" y="10260"/>
              <a:ext cx="180" cy="1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>
              <a:off x="4580" y="1062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4760" y="1098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4940" y="1152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5160" y="117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5300" y="1206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3893498" y="3276600"/>
            <a:ext cx="3054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Graphite rod (Cathode)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Paste of  MnO</a:t>
            </a:r>
            <a:r>
              <a:rPr kumimoji="0" lang="en-US" sz="1200" b="1" i="0" u="none" strike="noStrike" cap="none" normalizeH="0" baseline="-3000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graphite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Paste of ZnCl</a:t>
            </a:r>
            <a:r>
              <a:rPr kumimoji="0" lang="en-US" sz="1200" b="1" i="0" u="none" strike="noStrike" cap="none" normalizeH="0" baseline="-3000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 NH</a:t>
            </a:r>
            <a:r>
              <a:rPr kumimoji="0" lang="en-US" sz="1200" b="1" i="0" u="none" strike="noStrike" cap="none" normalizeH="0" baseline="-3000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	</a:t>
            </a:r>
            <a:endParaRPr lang="en-US" sz="11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Zinc container (Anode)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Plastic coating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595" y="1390246"/>
            <a:ext cx="534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+mn-lt"/>
              </a:rPr>
              <a:t>This battery is a primary battery, </a:t>
            </a:r>
          </a:p>
          <a:p>
            <a:pPr algn="just"/>
            <a:r>
              <a:rPr lang="en-US" sz="2400" dirty="0" smtClean="0">
                <a:latin typeface="+mn-lt"/>
              </a:rPr>
              <a:t>because the reactions are irreversible </a:t>
            </a:r>
          </a:p>
          <a:p>
            <a:pPr algn="just"/>
            <a:r>
              <a:rPr lang="en-US" sz="2400" dirty="0" smtClean="0">
                <a:latin typeface="+mn-lt"/>
              </a:rPr>
              <a:t>and it can not be recharged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6134" y="6123324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potential: 1.5 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02509" y="488872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How dry cell works?</a:t>
            </a:r>
            <a:endParaRPr lang="en-US" dirty="0"/>
          </a:p>
        </p:txBody>
      </p:sp>
      <p:pic>
        <p:nvPicPr>
          <p:cNvPr id="228354" name="Picture 2" descr="http://www.referatele.com/files_vechi/fizica/Proiect%20fizica%20-%20Dry%20Cell%20Battery_files/image0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37" y="990600"/>
            <a:ext cx="3693156" cy="2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upload.wikimedia.org/wikipedia/commons/thumb/a/ae/Disassembled_Zinc_Chloride_Cell.jpg/800px-Disassembled_Zinc_Chloride_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1" y="1295400"/>
            <a:ext cx="7512051" cy="358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25500" y="5065694"/>
            <a:ext cx="908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1:entire cell, 2:steel casing, 3:zinc negative electrode, 4:carbon rod, 5:positive electrode (Manganese dioxide mixed with carbon powder and electrolyte), 6:paper separator, 7:polyethylene leak proof isolation, 8:sealing rings, 9-negative terminal, 10-positive terminal (originally connected to carbon rod)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295400"/>
            <a:ext cx="4870450" cy="838200"/>
          </a:xfrm>
        </p:spPr>
        <p:txBody>
          <a:bodyPr/>
          <a:lstStyle/>
          <a:p>
            <a:r>
              <a:rPr lang="en-US" sz="2800" dirty="0" smtClean="0"/>
              <a:t>Disassembled Zn-MnO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Cell: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304800"/>
            <a:ext cx="96012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Construction and Working of Dry Cell Zn-MnO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Battery </a:t>
            </a:r>
          </a:p>
        </p:txBody>
      </p:sp>
    </p:spTree>
    <p:extLst>
      <p:ext uri="{BB962C8B-B14F-4D97-AF65-F5344CB8AC3E}">
        <p14:creationId xmlns:p14="http://schemas.microsoft.com/office/powerpoint/2010/main" val="40331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08050" y="2286001"/>
            <a:ext cx="8832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1200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04800" y="1039506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Construction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Consists </a:t>
            </a:r>
            <a:r>
              <a:rPr lang="en-US" sz="2400" dirty="0"/>
              <a:t>of a cylindrical zinc container acting as anode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Graphite </a:t>
            </a:r>
            <a:r>
              <a:rPr lang="en-US" sz="2400" dirty="0"/>
              <a:t>rod placed at the </a:t>
            </a:r>
            <a:r>
              <a:rPr lang="en-US" sz="2400" dirty="0" smtClean="0"/>
              <a:t>center </a:t>
            </a:r>
            <a:r>
              <a:rPr lang="en-US" sz="2400" dirty="0"/>
              <a:t>of the container acting as </a:t>
            </a:r>
            <a:r>
              <a:rPr lang="en-US" sz="2400" dirty="0" smtClean="0"/>
              <a:t>cathode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Zinc </a:t>
            </a:r>
            <a:r>
              <a:rPr lang="en-US" sz="2400" dirty="0"/>
              <a:t>container is in contact with a paste of NH</a:t>
            </a:r>
            <a:r>
              <a:rPr lang="en-US" sz="2400" baseline="-25000" dirty="0"/>
              <a:t>4</a:t>
            </a:r>
            <a:r>
              <a:rPr lang="en-US" sz="2400" dirty="0"/>
              <a:t>Cl and ZnCl</a:t>
            </a:r>
            <a:r>
              <a:rPr lang="en-US" sz="2400" baseline="-25000" dirty="0"/>
              <a:t>2</a:t>
            </a:r>
            <a:r>
              <a:rPr lang="en-US" sz="2400" dirty="0"/>
              <a:t> acing as the electrolyte. 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Graphite </a:t>
            </a:r>
            <a:r>
              <a:rPr lang="en-US" sz="2400" dirty="0"/>
              <a:t>rod is surrounded by a paste of MnO</a:t>
            </a:r>
            <a:r>
              <a:rPr lang="en-US" sz="2400" baseline="-25000" dirty="0"/>
              <a:t>2</a:t>
            </a:r>
            <a:r>
              <a:rPr lang="en-US" sz="2400" dirty="0"/>
              <a:t> and graphite.</a:t>
            </a:r>
          </a:p>
          <a:p>
            <a:pPr algn="just"/>
            <a:endParaRPr lang="en-US" sz="2400" b="1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Working of 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10000"/>
            <a:ext cx="529159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08050" y="2286001"/>
            <a:ext cx="8832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Working of 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7800" y="2667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990600"/>
          <a:ext cx="7391400" cy="352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S ChemDraw Drawing" r:id="rId3" imgW="5467680" imgH="2611080" progId="ChemDraw.Document.6.0">
                  <p:embed/>
                </p:oleObj>
              </mc:Choice>
              <mc:Fallback>
                <p:oleObj name="CS ChemDraw Drawing" r:id="rId3" imgW="5467680" imgH="261108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391400" cy="3529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4608732"/>
            <a:ext cx="9906000" cy="877668"/>
          </a:xfrm>
        </p:spPr>
        <p:txBody>
          <a:bodyPr/>
          <a:lstStyle/>
          <a:p>
            <a:pPr algn="just"/>
            <a:r>
              <a:rPr lang="en-US" sz="2400" dirty="0" smtClean="0"/>
              <a:t>Side reactions and depletion of the active chemicals increases the internal resistance of the battery, and this causes the e.m.f. to drop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7" y="1295400"/>
            <a:ext cx="929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Battery has an e.m.f. of about 1.5 V. (Practically this battery provides an e.m.f of  ~ 1.2V)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carbon is an important element of the battery's </a:t>
            </a:r>
            <a:r>
              <a:rPr lang="en-US" sz="2400" dirty="0" smtClean="0"/>
              <a:t>construction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Takes </a:t>
            </a:r>
            <a:r>
              <a:rPr lang="en-US" sz="2400" dirty="0"/>
              <a:t>no part in the electrochemical reaction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Instead </a:t>
            </a:r>
            <a:r>
              <a:rPr lang="en-US" sz="2400" dirty="0"/>
              <a:t>only serves to collect current and reduce the resistance of the manganese dioxide mix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Working of 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</p:spTree>
    <p:extLst>
      <p:ext uri="{BB962C8B-B14F-4D97-AF65-F5344CB8AC3E}">
        <p14:creationId xmlns:p14="http://schemas.microsoft.com/office/powerpoint/2010/main" val="2763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96012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Characteristics:</a:t>
            </a:r>
          </a:p>
          <a:p>
            <a:pPr algn="just"/>
            <a:r>
              <a:rPr lang="en-US" sz="2400" dirty="0" smtClean="0"/>
              <a:t>Cells have a low energy density; the voltage falls during use due to a drop in electrolyte concentration around the cathode and the time required for the Mn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to diffuse away from the cathode</a:t>
            </a:r>
          </a:p>
          <a:p>
            <a:pPr algn="just"/>
            <a:r>
              <a:rPr lang="en-US" sz="2400" dirty="0" smtClean="0"/>
              <a:t>Dry cells have a short shelf life as the zinc is attacked by ammonium chloride</a:t>
            </a:r>
          </a:p>
          <a:p>
            <a:pPr algn="just"/>
            <a:r>
              <a:rPr lang="en-US" sz="2400" dirty="0" smtClean="0"/>
              <a:t>Zinc container becomes thinner as the cell is used, because zinc metal is oxidized to zinc ions</a:t>
            </a:r>
          </a:p>
          <a:p>
            <a:pPr algn="just"/>
            <a:r>
              <a:rPr lang="en-US" sz="2400" dirty="0" smtClean="0"/>
              <a:t>When the zinc case thins enough, zinc chloride begins to leak out of the battery</a:t>
            </a:r>
          </a:p>
          <a:p>
            <a:pPr algn="just"/>
            <a:r>
              <a:rPr lang="en-US" sz="2400" dirty="0" smtClean="0"/>
              <a:t>Storage at higher temperatures reduces the expected service life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601200" cy="685800"/>
          </a:xfrm>
        </p:spPr>
        <p:txBody>
          <a:bodyPr/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Dry Cell Zn-MnO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</a:rPr>
              <a:t> Battery </a:t>
            </a:r>
          </a:p>
        </p:txBody>
      </p:sp>
    </p:spTree>
    <p:extLst>
      <p:ext uri="{BB962C8B-B14F-4D97-AF65-F5344CB8AC3E}">
        <p14:creationId xmlns:p14="http://schemas.microsoft.com/office/powerpoint/2010/main" val="2018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1201</Words>
  <Application>Microsoft Office PowerPoint</Application>
  <PresentationFormat>A4 Paper (210x297 mm)</PresentationFormat>
  <Paragraphs>174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 3</vt:lpstr>
      <vt:lpstr>FSH</vt:lpstr>
      <vt:lpstr>CS ChemDraw Drawing</vt:lpstr>
      <vt:lpstr>Equation</vt:lpstr>
      <vt:lpstr>Lecture No. 6 Storage Devices - Batteries   </vt:lpstr>
      <vt:lpstr>History of Primary Batteries</vt:lpstr>
      <vt:lpstr>History of Primary Batteries</vt:lpstr>
      <vt:lpstr>Construction and Working of Dry Cell Zn-MnO2 Battery </vt:lpstr>
      <vt:lpstr>Disassembled Zn-MnO2Cell:</vt:lpstr>
      <vt:lpstr>Working of Dry Cell Zn-MnO2 Battery </vt:lpstr>
      <vt:lpstr>Working of Dry Cell Zn-MnO2 Battery </vt:lpstr>
      <vt:lpstr>Working of Dry Cell Zn-MnO2 Battery </vt:lpstr>
      <vt:lpstr>Dry Cell Zn-MnO2 Battery </vt:lpstr>
      <vt:lpstr>Dry Cell Zn-MnO2 Battery </vt:lpstr>
      <vt:lpstr>Zn-Air Battery </vt:lpstr>
      <vt:lpstr>Construction and Working of Zn-Air Battery </vt:lpstr>
      <vt:lpstr>Construction and Working of Zn-Air Battery </vt:lpstr>
      <vt:lpstr>Zn-Air Battery </vt:lpstr>
      <vt:lpstr> Zn-Air Battery </vt:lpstr>
      <vt:lpstr>Secondary Batteries </vt:lpstr>
      <vt:lpstr>Construction and Working of Lead Acid Battery </vt:lpstr>
      <vt:lpstr>Construction and Working of Lead Acid Battery </vt:lpstr>
      <vt:lpstr>Working of Lead Acid Battery </vt:lpstr>
      <vt:lpstr>Working of Lead Acid Battery </vt:lpstr>
      <vt:lpstr>Characteristics of Lead Acid Battery </vt:lpstr>
      <vt:lpstr>Applications</vt:lpstr>
      <vt:lpstr>Environmental Concerns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2017-07-17T11:40:37Z</dcterms:modified>
</cp:coreProperties>
</file>