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2" d="100"/>
          <a:sy n="62" d="100"/>
        </p:scale>
        <p:origin x="175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Faculty of Science and Humanities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Lecture No. 7</a:t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US" sz="3200" b="1" dirty="0">
                <a:solidFill>
                  <a:srgbClr val="00B0F0"/>
                </a:solidFill>
              </a:rPr>
              <a:t>Storage Devices - Batteries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/>
              <a:t>At the end of this lecture, students will be able to: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Explain the working principle of </a:t>
            </a:r>
            <a:r>
              <a:rPr lang="en-US" sz="2400" dirty="0"/>
              <a:t>Ni-</a:t>
            </a:r>
            <a:r>
              <a:rPr lang="en-US" sz="2400" dirty="0" err="1"/>
              <a:t>Cd</a:t>
            </a:r>
            <a:r>
              <a:rPr lang="en-US" sz="2400" dirty="0"/>
              <a:t>, Ni-MH and lithium ion batteries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Describe the construction of Ni-</a:t>
            </a:r>
            <a:r>
              <a:rPr lang="en-US" sz="2400" dirty="0" err="1"/>
              <a:t>Cd</a:t>
            </a:r>
            <a:r>
              <a:rPr lang="en-US" sz="2400" dirty="0"/>
              <a:t>, Ni-MH and lithium ion batteries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Discuss the applications and environmental impact of batteries</a:t>
            </a:r>
            <a:endParaRPr lang="en-IN" sz="2400" dirty="0"/>
          </a:p>
          <a:p>
            <a:pPr lvl="1"/>
            <a:endParaRPr lang="en-IN" sz="2000" dirty="0"/>
          </a:p>
          <a:p>
            <a:endParaRPr lang="en-IN" sz="24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008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81000" y="251192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6324600" cy="2566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05200"/>
            <a:ext cx="6714759" cy="30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Specific energy 		60–120 </a:t>
            </a:r>
            <a:r>
              <a:rPr lang="en-US" sz="2400" dirty="0" err="1"/>
              <a:t>Wh</a:t>
            </a:r>
            <a:r>
              <a:rPr lang="en-US" sz="2400" dirty="0"/>
              <a:t>/kg</a:t>
            </a:r>
          </a:p>
          <a:p>
            <a:r>
              <a:rPr lang="en-US" sz="2400" dirty="0"/>
              <a:t>Energy density 		140–300 W·h/L </a:t>
            </a:r>
          </a:p>
          <a:p>
            <a:r>
              <a:rPr lang="en-US" sz="2400" dirty="0"/>
              <a:t>Specific power 		250–1,000 W/kg </a:t>
            </a:r>
          </a:p>
          <a:p>
            <a:r>
              <a:rPr lang="en-US" sz="2400" dirty="0"/>
              <a:t>Charge/discharge efficiency 66% </a:t>
            </a:r>
          </a:p>
          <a:p>
            <a:r>
              <a:rPr lang="en-US" sz="2400" dirty="0"/>
              <a:t>Cycle durability 		500–2000 cycles </a:t>
            </a:r>
          </a:p>
          <a:p>
            <a:r>
              <a:rPr lang="en-US" sz="2400" dirty="0"/>
              <a:t>Nominal cell voltage 	1.2 V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</p:spTree>
    <p:extLst>
      <p:ext uri="{BB962C8B-B14F-4D97-AF65-F5344CB8AC3E}">
        <p14:creationId xmlns:p14="http://schemas.microsoft.com/office/powerpoint/2010/main" val="63202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914400"/>
            <a:ext cx="8915400" cy="48768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pPr algn="just"/>
            <a:r>
              <a:rPr lang="en-US" sz="2400" dirty="0"/>
              <a:t>Ni-MH batteries have a higher capacity and are now more cost effective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Long shelf life and long cycle life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Minimum environmental problem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Rapid recharging capability</a:t>
            </a:r>
          </a:p>
          <a:p>
            <a:pPr algn="just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</p:spTree>
    <p:extLst>
      <p:ext uri="{BB962C8B-B14F-4D97-AF65-F5344CB8AC3E}">
        <p14:creationId xmlns:p14="http://schemas.microsoft.com/office/powerpoint/2010/main" val="260749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914400"/>
            <a:ext cx="8915400" cy="48768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Limitations: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400" dirty="0"/>
              <a:t>Traditional Ni-MH batteries have higher self discharge than Ni-</a:t>
            </a:r>
            <a:r>
              <a:rPr lang="en-US" sz="2400" dirty="0" err="1"/>
              <a:t>Cd</a:t>
            </a:r>
            <a:r>
              <a:rPr lang="en-US" sz="2400" dirty="0"/>
              <a:t> batteries (For example: 30% per month for a traditional Ni-MH under identical conditions, versus 20% per month for Ni-</a:t>
            </a:r>
            <a:r>
              <a:rPr lang="en-US" sz="2400" dirty="0" err="1"/>
              <a:t>Cd</a:t>
            </a:r>
            <a:r>
              <a:rPr lang="en-US" sz="2400" dirty="0"/>
              <a:t> batteries)</a:t>
            </a:r>
          </a:p>
          <a:p>
            <a:pPr algn="just"/>
            <a:endParaRPr lang="en-US" sz="2400" dirty="0"/>
          </a:p>
          <a:p>
            <a:pPr algn="just"/>
            <a:endParaRPr lang="en-US" sz="500" dirty="0"/>
          </a:p>
          <a:p>
            <a:pPr algn="just"/>
            <a:r>
              <a:rPr lang="en-US" sz="2400" dirty="0"/>
              <a:t>Now new low self-discharge ("LSD") NiMH batteries are available, which have substantially lower self-discharge than either Ni–</a:t>
            </a:r>
            <a:r>
              <a:rPr lang="en-US" sz="2400" dirty="0" err="1"/>
              <a:t>Cd</a:t>
            </a:r>
            <a:r>
              <a:rPr lang="en-US" sz="2400" dirty="0"/>
              <a:t> or traditional </a:t>
            </a:r>
            <a:r>
              <a:rPr lang="en-US" sz="2400" dirty="0" err="1"/>
              <a:t>NiMH</a:t>
            </a:r>
            <a:r>
              <a:rPr lang="en-US" sz="2400" dirty="0"/>
              <a:t> batteries</a:t>
            </a:r>
          </a:p>
          <a:p>
            <a:pPr algn="just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</p:spTree>
    <p:extLst>
      <p:ext uri="{BB962C8B-B14F-4D97-AF65-F5344CB8AC3E}">
        <p14:creationId xmlns:p14="http://schemas.microsoft.com/office/powerpoint/2010/main" val="30072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62" y="1295400"/>
            <a:ext cx="54051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Applications: </a:t>
            </a:r>
          </a:p>
          <a:p>
            <a:r>
              <a:rPr lang="en-US" sz="2400" dirty="0"/>
              <a:t>Used in electric vehicles, laptops, cellular phones etc.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sz="2400" dirty="0"/>
              <a:t>: </a:t>
            </a:r>
          </a:p>
          <a:p>
            <a:r>
              <a:rPr lang="en-US" sz="2400" dirty="0"/>
              <a:t>Resistance to chemical oxidation</a:t>
            </a:r>
          </a:p>
          <a:p>
            <a:r>
              <a:rPr lang="en-US" sz="2400" dirty="0"/>
              <a:t>High energy storage capacity</a:t>
            </a:r>
          </a:p>
          <a:p>
            <a:endParaRPr lang="en-US" sz="2400" dirty="0"/>
          </a:p>
        </p:txBody>
      </p:sp>
      <p:pic>
        <p:nvPicPr>
          <p:cNvPr id="21506" name="Picture 2" descr="http://image.dhgate.com/albu_276618358_00-1.0x0/foldable-cordless-lighted-screwdriver-3-6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6150" y="2971801"/>
            <a:ext cx="3384550" cy="20878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73800" y="5334001"/>
            <a:ext cx="346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Ni-MH battery operated Cordless foldable screwdriver with light</a:t>
            </a:r>
          </a:p>
        </p:txBody>
      </p:sp>
      <p:pic>
        <p:nvPicPr>
          <p:cNvPr id="21508" name="Picture 4" descr="http://upload.wikimedia.org/wikipedia/commons/thumb/e/ef/Ni-MH_Battery_01.JPG/220px-Ni-MH_Battery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295400"/>
            <a:ext cx="2270125" cy="8382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52800" y="381000"/>
            <a:ext cx="2382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Applications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87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42" y="1143000"/>
            <a:ext cx="9293958" cy="5257800"/>
          </a:xfrm>
        </p:spPr>
        <p:txBody>
          <a:bodyPr/>
          <a:lstStyle/>
          <a:p>
            <a:pPr algn="just"/>
            <a:r>
              <a:rPr lang="en-US" sz="2400" dirty="0"/>
              <a:t>Lithium metal is used as anode material in the battery because of its light weight, good conductivity and low specific gravity</a:t>
            </a:r>
          </a:p>
          <a:p>
            <a:pPr algn="just"/>
            <a:r>
              <a:rPr lang="en-US" sz="2400" dirty="0"/>
              <a:t>Lithium cells are most popularly used cells, which are available in various configurations such as button type, bobbin type, spiral wound </a:t>
            </a:r>
            <a:r>
              <a:rPr lang="en-US" sz="2400" dirty="0" err="1"/>
              <a:t>prescematic</a:t>
            </a:r>
            <a:r>
              <a:rPr lang="en-US" sz="2400" dirty="0"/>
              <a:t>, rectangle </a:t>
            </a:r>
            <a:r>
              <a:rPr lang="en-US" sz="2400" dirty="0" err="1"/>
              <a:t>etc</a:t>
            </a:r>
            <a:r>
              <a:rPr lang="en-US" sz="2400" dirty="0"/>
              <a:t> configuration</a:t>
            </a:r>
          </a:p>
          <a:p>
            <a:pPr algn="just"/>
            <a:r>
              <a:rPr lang="en-US" sz="2400" dirty="0"/>
              <a:t>Advantages Lithium cells.</a:t>
            </a:r>
          </a:p>
          <a:p>
            <a:pPr algn="just"/>
            <a:r>
              <a:rPr lang="en-US" sz="2400" dirty="0"/>
              <a:t> These are light in weight.</a:t>
            </a:r>
          </a:p>
          <a:p>
            <a:pPr algn="just"/>
            <a:r>
              <a:rPr lang="en-US" sz="2400" dirty="0"/>
              <a:t> High energy density</a:t>
            </a:r>
          </a:p>
          <a:p>
            <a:pPr algn="just"/>
            <a:r>
              <a:rPr lang="en-US" sz="2400" dirty="0"/>
              <a:t> More cycle life.</a:t>
            </a:r>
          </a:p>
          <a:p>
            <a:pPr algn="just"/>
            <a:r>
              <a:rPr lang="en-US" sz="2400" dirty="0"/>
              <a:t>Ex: Li – MnO</a:t>
            </a:r>
            <a:r>
              <a:rPr lang="en-US" sz="2400" baseline="-25000" dirty="0"/>
              <a:t>2</a:t>
            </a:r>
            <a:r>
              <a:rPr lang="en-US" sz="2400" dirty="0"/>
              <a:t> cell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Lithium Batteries</a:t>
            </a:r>
          </a:p>
        </p:txBody>
      </p:sp>
    </p:spTree>
    <p:extLst>
      <p:ext uri="{BB962C8B-B14F-4D97-AF65-F5344CB8AC3E}">
        <p14:creationId xmlns:p14="http://schemas.microsoft.com/office/powerpoint/2010/main" val="405843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997950" cy="5257800"/>
          </a:xfrm>
        </p:spPr>
        <p:txBody>
          <a:bodyPr/>
          <a:lstStyle/>
          <a:p>
            <a:r>
              <a:rPr lang="en-US" sz="2400" dirty="0"/>
              <a:t>Lithium manganese dioxide cell consisting of anode can containing lithium </a:t>
            </a:r>
          </a:p>
          <a:p>
            <a:r>
              <a:rPr lang="en-US" sz="2400" dirty="0"/>
              <a:t>Cathode can consisting of specially heat-treated manganese dioxide (MnO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Both anode and cathode are </a:t>
            </a:r>
            <a:r>
              <a:rPr lang="en-US" sz="2400" dirty="0" err="1"/>
              <a:t>seperated</a:t>
            </a:r>
            <a:r>
              <a:rPr lang="en-US" sz="2400" dirty="0"/>
              <a:t> by a separator made up of polypropylene impregnated with the electrolyte. (metal salt such as </a:t>
            </a:r>
            <a:r>
              <a:rPr lang="en-US" sz="2400" dirty="0" err="1"/>
              <a:t>LiCl</a:t>
            </a:r>
            <a:r>
              <a:rPr lang="en-US" sz="2400" dirty="0"/>
              <a:t>, </a:t>
            </a:r>
            <a:r>
              <a:rPr lang="en-US" sz="2400" dirty="0" err="1"/>
              <a:t>LiBr</a:t>
            </a:r>
            <a:r>
              <a:rPr lang="en-US" sz="2400" dirty="0"/>
              <a:t>, LiAlCl4 which are mixed in a organic solvent such as 1,2 </a:t>
            </a:r>
            <a:r>
              <a:rPr lang="en-US" sz="2400" dirty="0" err="1"/>
              <a:t>dimethoxy</a:t>
            </a:r>
            <a:r>
              <a:rPr lang="en-US" sz="2400" dirty="0"/>
              <a:t> ethane, and propylene carbonate.)</a:t>
            </a:r>
          </a:p>
          <a:p>
            <a:r>
              <a:rPr lang="en-US" sz="2400" dirty="0"/>
              <a:t>Cell delivers an </a:t>
            </a:r>
            <a:r>
              <a:rPr lang="en-US" sz="2400" dirty="0" err="1"/>
              <a:t>emf</a:t>
            </a:r>
            <a:r>
              <a:rPr lang="en-US" sz="2400" dirty="0"/>
              <a:t> of 3V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Lithium Batteries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50" y="4876800"/>
            <a:ext cx="5532299" cy="15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997950" cy="5257800"/>
          </a:xfrm>
        </p:spPr>
        <p:txBody>
          <a:bodyPr/>
          <a:lstStyle/>
          <a:p>
            <a:pPr algn="just"/>
            <a:r>
              <a:rPr lang="en-US" sz="2400" dirty="0"/>
              <a:t>Cell reactions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During the all reactions </a:t>
            </a:r>
            <a:r>
              <a:rPr lang="en-US" sz="2400" dirty="0" err="1"/>
              <a:t>Mn</a:t>
            </a:r>
            <a:r>
              <a:rPr lang="en-US" sz="2400" dirty="0"/>
              <a:t>(IV) stage reduced to </a:t>
            </a:r>
            <a:r>
              <a:rPr lang="en-US" sz="2400" dirty="0" err="1"/>
              <a:t>Mn</a:t>
            </a:r>
            <a:r>
              <a:rPr lang="en-US" sz="2400" dirty="0"/>
              <a:t>(III) state</a:t>
            </a:r>
          </a:p>
          <a:p>
            <a:pPr algn="just"/>
            <a:r>
              <a:rPr lang="en-US" sz="2400" dirty="0"/>
              <a:t>Uses: Li – MnO</a:t>
            </a:r>
            <a:r>
              <a:rPr lang="en-US" sz="2400" baseline="-25000" dirty="0"/>
              <a:t>2</a:t>
            </a:r>
            <a:r>
              <a:rPr lang="en-US" sz="2400" dirty="0"/>
              <a:t> cells are used in Safety and Security Devices, Calculator, watches, automatic camera, memory batteries, cellular phones etc.,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Lithium Batteries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4162"/>
            <a:ext cx="6324600" cy="1267939"/>
          </a:xfrm>
          <a:prstGeom prst="rect">
            <a:avLst/>
          </a:prstGeom>
        </p:spPr>
      </p:pic>
      <p:pic>
        <p:nvPicPr>
          <p:cNvPr id="5" name="Picture 2" descr="https://upload.wikimedia.org/wikipedia/commons/thumb/6/66/Lipolybattery.jpg/225px-Lipolybatt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40" y="5029200"/>
            <a:ext cx="188406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9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5"/>
          </a:xfrm>
        </p:spPr>
        <p:txBody>
          <a:bodyPr/>
          <a:lstStyle/>
          <a:p>
            <a:pPr algn="just">
              <a:buFontTx/>
              <a:buChar char="•"/>
              <a:tabLst>
                <a:tab pos="463550" algn="l"/>
              </a:tabLst>
            </a:pPr>
            <a:r>
              <a:rPr lang="en-US" sz="2400" dirty="0"/>
              <a:t>During the charge and discharge processes, lithium ions are inserted or extracted from interstitial space between atomic layers within the active material of the battery</a:t>
            </a:r>
          </a:p>
          <a:p>
            <a:pPr algn="just">
              <a:buFontTx/>
              <a:buChar char="•"/>
              <a:tabLst>
                <a:tab pos="463550" algn="l"/>
              </a:tabLst>
            </a:pPr>
            <a:r>
              <a:rPr lang="en-US" sz="2400" dirty="0"/>
              <a:t>Li-ion transferred between anode and cathode through lithium Electrolyte</a:t>
            </a:r>
          </a:p>
          <a:p>
            <a:endParaRPr lang="en-US" dirty="0"/>
          </a:p>
        </p:txBody>
      </p:sp>
      <p:pic>
        <p:nvPicPr>
          <p:cNvPr id="36866" name="Picture 2" descr="http://nexeon.co.uk/wp-content/uploads/2009/11/tes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3200401"/>
            <a:ext cx="5761301" cy="3113049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200" y="3657600"/>
            <a:ext cx="3219450" cy="1066800"/>
            <a:chOff x="5040" y="1620"/>
            <a:chExt cx="4680" cy="1680"/>
          </a:xfrm>
        </p:grpSpPr>
        <p:sp>
          <p:nvSpPr>
            <p:cNvPr id="36868" name="AutoShape 4"/>
            <p:cNvSpPr>
              <a:spLocks noChangeArrowheads="1"/>
            </p:cNvSpPr>
            <p:nvPr/>
          </p:nvSpPr>
          <p:spPr bwMode="auto">
            <a:xfrm>
              <a:off x="7560" y="1980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6300" y="198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7740" y="1800"/>
              <a:ext cx="162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6300" y="1800"/>
              <a:ext cx="1440" cy="18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V="1">
              <a:off x="5925" y="1785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H="1">
              <a:off x="5940" y="19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5400" y="25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5385" y="232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6300" y="2250"/>
              <a:ext cx="144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Rectangle 13" descr="Large checker board"/>
            <p:cNvSpPr>
              <a:spLocks noChangeArrowheads="1"/>
            </p:cNvSpPr>
            <p:nvPr/>
          </p:nvSpPr>
          <p:spPr bwMode="auto">
            <a:xfrm>
              <a:off x="6300" y="2445"/>
              <a:ext cx="1440" cy="225"/>
            </a:xfrm>
            <a:prstGeom prst="rect">
              <a:avLst/>
            </a:prstGeom>
            <a:pattFill prst="lgChe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Rectangle 14" descr="Light vertical"/>
            <p:cNvSpPr>
              <a:spLocks noChangeArrowheads="1"/>
            </p:cNvSpPr>
            <p:nvPr/>
          </p:nvSpPr>
          <p:spPr bwMode="auto">
            <a:xfrm>
              <a:off x="6300" y="2010"/>
              <a:ext cx="1440" cy="225"/>
            </a:xfrm>
            <a:prstGeom prst="rect">
              <a:avLst/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5400" y="198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5400" y="270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Arc 17"/>
            <p:cNvSpPr>
              <a:spLocks/>
            </p:cNvSpPr>
            <p:nvPr/>
          </p:nvSpPr>
          <p:spPr bwMode="auto">
            <a:xfrm rot="4451155" flipH="1" flipV="1">
              <a:off x="5385" y="1800"/>
              <a:ext cx="180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5400" y="19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5040" y="216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 flipV="1">
              <a:off x="6300" y="162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7215" y="162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7380" y="2340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6480" y="2520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8100" y="2760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10200" y="3886201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Insulating packing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16750" y="3429001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Anode cap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7551" y="342900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Anode (Li)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37550" y="4648201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Cathode can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46950" y="4343401"/>
            <a:ext cx="218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Separator containing electrolyte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51650" y="4572001"/>
            <a:ext cx="120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Cathode (MnO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64400" y="5181601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 type cell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10050" y="6172200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LiMn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5700" y="62484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93951" y="57150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LiClO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Lithium-ion polymer battery </a:t>
            </a:r>
            <a:br>
              <a:rPr lang="en-US" sz="3200" b="1" dirty="0">
                <a:solidFill>
                  <a:srgbClr val="CC000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0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5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Characteristics:</a:t>
            </a:r>
          </a:p>
          <a:p>
            <a:r>
              <a:rPr lang="en-US" sz="2400" dirty="0"/>
              <a:t>Specific energy 		100–265 Wh/kg  (0.36–0.95 MJ/kg) </a:t>
            </a:r>
          </a:p>
          <a:p>
            <a:r>
              <a:rPr lang="en-US" sz="2400" dirty="0"/>
              <a:t>Energy density 		250–730 Wh/L (0.90–2.23 MJ/L) </a:t>
            </a:r>
          </a:p>
          <a:p>
            <a:r>
              <a:rPr lang="en-US" sz="2400" dirty="0"/>
              <a:t>Specific power 		~250-~340 W/kg</a:t>
            </a:r>
          </a:p>
          <a:p>
            <a:r>
              <a:rPr lang="en-US" sz="2400" dirty="0"/>
              <a:t>Charge/discharge efficiency 80–90%</a:t>
            </a:r>
          </a:p>
          <a:p>
            <a:r>
              <a:rPr lang="en-US" sz="2400" dirty="0"/>
              <a:t>Self-discharge rate 	8% at 21 °C (per month) </a:t>
            </a:r>
            <a:br>
              <a:rPr lang="en-US" sz="2400" dirty="0"/>
            </a:br>
            <a:r>
              <a:rPr lang="en-US" sz="2400" dirty="0"/>
              <a:t>				15% at 40 °C (per month) </a:t>
            </a:r>
            <a:br>
              <a:rPr lang="en-US" sz="2400" dirty="0"/>
            </a:br>
            <a:r>
              <a:rPr lang="en-US" sz="2400" dirty="0"/>
              <a:t>				31% at 60 °C (per month)</a:t>
            </a:r>
          </a:p>
          <a:p>
            <a:r>
              <a:rPr lang="en-US" sz="2400" dirty="0"/>
              <a:t>Cycle durability  400–1200 cycles</a:t>
            </a:r>
          </a:p>
          <a:p>
            <a:r>
              <a:rPr lang="en-US" sz="2400" dirty="0"/>
              <a:t>Nominal cell voltage 	3.3 - 3.7 V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Lithium-ion polymer battery </a:t>
            </a:r>
            <a:br>
              <a:rPr lang="en-US" sz="3200" b="1" dirty="0">
                <a:solidFill>
                  <a:srgbClr val="CC000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2050" name="Picture 2" descr="http://www.lipolbattery.com/image/polymer%20c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819400" cy="19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11369" y="1333577"/>
            <a:ext cx="9601200" cy="4366692"/>
          </a:xfrm>
        </p:spPr>
        <p:txBody>
          <a:bodyPr/>
          <a:lstStyle/>
          <a:p>
            <a:pPr algn="just"/>
            <a:r>
              <a:rPr lang="en-US" sz="2400" dirty="0"/>
              <a:t>Nickel-Cadmium battery (commonly abbreviated </a:t>
            </a:r>
            <a:r>
              <a:rPr lang="en-US" sz="2400" dirty="0" err="1"/>
              <a:t>NiCd</a:t>
            </a:r>
            <a:r>
              <a:rPr lang="en-US" sz="2400" dirty="0"/>
              <a:t> or NiCad) is a type of rechargeable battery </a:t>
            </a:r>
          </a:p>
          <a:p>
            <a:pPr algn="just"/>
            <a:r>
              <a:rPr lang="en-US" sz="2400" dirty="0"/>
              <a:t>Nickel Cadmium consists of nickel wire gauze electrode grids</a:t>
            </a:r>
          </a:p>
          <a:p>
            <a:pPr algn="just"/>
            <a:r>
              <a:rPr lang="en-US" sz="2400" dirty="0"/>
              <a:t>Anode grid consists of a mixtures of spongy cadmium with 78% cadmium hydroxide, 18% iron, 1% Nickel, and 1% graphite</a:t>
            </a:r>
          </a:p>
          <a:p>
            <a:pPr algn="just"/>
            <a:r>
              <a:rPr lang="en-US" sz="2400" dirty="0"/>
              <a:t>Cathode grid contains 80% nickel hydroxides, 2% Cobalt hydroxide, 18% graphite and traces of barium compound</a:t>
            </a:r>
          </a:p>
          <a:p>
            <a:pPr algn="just"/>
            <a:r>
              <a:rPr lang="en-US" sz="2400" dirty="0"/>
              <a:t>Graphite increases the conductivity, Barium and cobalt compounds increases the efficiency of active material and cycle life. 6 M KOH is the electrolyte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677" y="175146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Nickel-Cadmium Battery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2" descr="http://upload.wikimedia.org/wikipedia/commons/4/41/NiCd_various.jpg"/>
          <p:cNvPicPr>
            <a:picLocks noChangeAspect="1" noChangeArrowheads="1"/>
          </p:cNvPicPr>
          <p:nvPr/>
        </p:nvPicPr>
        <p:blipFill>
          <a:blip r:embed="rId2" cstate="print"/>
          <a:srcRect l="18182" t="48757"/>
          <a:stretch>
            <a:fillRect/>
          </a:stretch>
        </p:blipFill>
        <p:spPr bwMode="auto">
          <a:xfrm>
            <a:off x="7239000" y="483654"/>
            <a:ext cx="25146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96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90600"/>
            <a:ext cx="9493250" cy="5257800"/>
          </a:xfrm>
        </p:spPr>
        <p:txBody>
          <a:bodyPr/>
          <a:lstStyle/>
          <a:p>
            <a:pPr algn="just">
              <a:buNone/>
              <a:tabLst>
                <a:tab pos="338138" algn="l"/>
              </a:tabLs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Advantages: </a:t>
            </a: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High energy density than other rechargeable batteries </a:t>
            </a:r>
          </a:p>
          <a:p>
            <a:pPr marL="274320" lvl="1" indent="-27432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160% greater power than NiMH </a:t>
            </a:r>
          </a:p>
          <a:p>
            <a:pPr marL="274320" lvl="1" indent="-27432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220% greater  power than </a:t>
            </a:r>
            <a:r>
              <a:rPr lang="en-US" sz="2400" b="1" dirty="0" err="1">
                <a:solidFill>
                  <a:srgbClr val="00B050"/>
                </a:solidFill>
              </a:rPr>
              <a:t>NiCd</a:t>
            </a:r>
            <a:endParaRPr lang="en-US" sz="2400" b="1" dirty="0">
              <a:solidFill>
                <a:srgbClr val="00B050"/>
              </a:solidFill>
            </a:endParaRP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Less weight</a:t>
            </a: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Produce high voltage output about 4V as compared with other batteries</a:t>
            </a: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Improved safety, i.e. more resistance to overcharge</a:t>
            </a: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No liquid electrolyte means they are immune from leaking</a:t>
            </a:r>
          </a:p>
          <a:p>
            <a:pPr marL="274320" indent="-274320" algn="just">
              <a:tabLst>
                <a:tab pos="338138" algn="l"/>
              </a:tabLst>
            </a:pPr>
            <a:r>
              <a:rPr lang="en-US" sz="2400" dirty="0"/>
              <a:t>Fast charge and discharge rate</a:t>
            </a:r>
          </a:p>
          <a:p>
            <a:pPr marL="274320" indent="-274320" algn="just">
              <a:spcBef>
                <a:spcPts val="1200"/>
              </a:spcBef>
            </a:pPr>
            <a:r>
              <a:rPr lang="en-US" sz="2400" dirty="0"/>
              <a:t>It has good shelf life </a:t>
            </a:r>
            <a:r>
              <a:rPr lang="en-US" sz="2400" dirty="0">
                <a:solidFill>
                  <a:srgbClr val="FF0000"/>
                </a:solidFill>
              </a:rPr>
              <a:t>(only 5% discharge loss per month, 10% for Ni-MH, 20% for Ni-</a:t>
            </a:r>
            <a:r>
              <a:rPr lang="en-US" sz="2400" dirty="0" err="1">
                <a:solidFill>
                  <a:srgbClr val="FF0000"/>
                </a:solidFill>
              </a:rPr>
              <a:t>Cd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>
              <a:spcBef>
                <a:spcPts val="1200"/>
              </a:spcBef>
              <a:buFontTx/>
              <a:buBlip>
                <a:blip r:embed="rId3"/>
              </a:buBlip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Lithium-ion polymer battery </a:t>
            </a:r>
            <a:br>
              <a:rPr lang="en-US" sz="3200" b="1" dirty="0">
                <a:solidFill>
                  <a:srgbClr val="CC000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3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915400" cy="5410200"/>
          </a:xfrm>
        </p:spPr>
        <p:txBody>
          <a:bodyPr/>
          <a:lstStyle/>
          <a:p>
            <a:pPr marL="457200" indent="-284163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Disadvantages: </a:t>
            </a:r>
          </a:p>
          <a:p>
            <a:pPr marL="457200" indent="-284163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EXPENSIVE</a:t>
            </a:r>
            <a:r>
              <a:rPr lang="en-US" sz="2400" dirty="0"/>
              <a:t> -- 40% more than Ni-</a:t>
            </a:r>
            <a:r>
              <a:rPr lang="en-US" sz="2400" dirty="0" err="1"/>
              <a:t>Cd</a:t>
            </a:r>
            <a:endParaRPr lang="en-US" sz="2400" dirty="0"/>
          </a:p>
          <a:p>
            <a:pPr marL="457200" indent="-284163"/>
            <a:endParaRPr lang="en-US" sz="2400" dirty="0"/>
          </a:p>
          <a:p>
            <a:pPr marL="457200" indent="-284163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DELICATE</a:t>
            </a:r>
            <a:r>
              <a:rPr lang="en-US" sz="2400" dirty="0"/>
              <a:t> -- battery temperature must be monitored from within (which raises the price), and sealed particularly well</a:t>
            </a:r>
          </a:p>
          <a:p>
            <a:pPr marL="457200" indent="-284163" algn="just"/>
            <a:endParaRPr lang="en-US" sz="2400" dirty="0"/>
          </a:p>
          <a:p>
            <a:pPr marL="457200" indent="-284163" algn="just"/>
            <a:r>
              <a:rPr lang="en-US" sz="2400" dirty="0"/>
              <a:t>Conventional Li-ion chemistry starts to suffer as the temperature drops below 0°C</a:t>
            </a:r>
          </a:p>
          <a:p>
            <a:pPr marL="457200" indent="-284163" algn="just"/>
            <a:endParaRPr lang="en-US" sz="2400" dirty="0"/>
          </a:p>
          <a:p>
            <a:pPr marL="457200" indent="-284163" algn="just"/>
            <a:r>
              <a:rPr lang="en-US" sz="2400" dirty="0"/>
              <a:t>Currently, the state-of-the-art lithium-ion system has been demonstrated to operate over a wide range of temperatures (–40 to +40°C)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Lithium-ion polymer battery </a:t>
            </a:r>
            <a:br>
              <a:rPr lang="en-US" sz="3200" b="1" dirty="0">
                <a:solidFill>
                  <a:srgbClr val="CC000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1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Comparative Performance of Different Batteries</a:t>
            </a:r>
          </a:p>
        </p:txBody>
      </p:sp>
      <p:pic>
        <p:nvPicPr>
          <p:cNvPr id="1026" name="Picture 2" descr="http://batteryuniversity.com/_img/content/glob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6403549" cy="45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0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Applications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B050"/>
                </a:solidFill>
              </a:rPr>
              <a:t>In watches, Calculators, Cameras, Lighting equipment etc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NASA missions aimed at exploring the Moon, Mars, and the outer planets require rechargeable batteries that can operate over a wide temperature range (–60 to +60°C) to satisfy the requirements of various applications including </a:t>
            </a:r>
            <a:r>
              <a:rPr lang="en-US" sz="2400" dirty="0" err="1"/>
              <a:t>lande</a:t>
            </a:r>
            <a:r>
              <a:rPr lang="en-US" sz="2400" dirty="0"/>
              <a:t> rovers, penetrators, etc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4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http://d3bfphmi3sp526.cloudfront.net/sites/default/files/Lithium-Ion%20Battery%20Mar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4267200" cy="2766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45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905000"/>
            <a:ext cx="185909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05001"/>
            <a:ext cx="1224492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28801"/>
            <a:ext cx="1678517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05000"/>
            <a:ext cx="2311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7851" y="4114800"/>
            <a:ext cx="180062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06701" y="4267200"/>
            <a:ext cx="2158339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64401" y="4191000"/>
            <a:ext cx="207578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35550" y="4267200"/>
            <a:ext cx="1939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56350" y="1905000"/>
            <a:ext cx="141882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Applications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00B050"/>
                </a:solidFill>
              </a:rPr>
              <a:t>These batteries are often recyclable</a:t>
            </a:r>
          </a:p>
          <a:p>
            <a:pPr algn="just">
              <a:buFontTx/>
              <a:buBlip>
                <a:blip r:embed="rId2"/>
              </a:buBlip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Tx/>
              <a:buBlip>
                <a:blip r:embed="rId2"/>
              </a:buBlip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en-US" sz="2400" b="1" dirty="0"/>
              <a:t>Oxidized Lithium is non-toxic, and can be extracted from the battery, neutralized, and used as feedstock for new Li-Ion batteries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219200"/>
            <a:ext cx="1912408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Environmental Impact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7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304800"/>
            <a:ext cx="44577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Interesting Idea…..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220200" cy="41148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dirty="0"/>
              <a:t>Background: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Battery research results in annual capacity gains of approximately 6%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b="1" u="sng" dirty="0"/>
              <a:t>Moore’s Law</a:t>
            </a:r>
            <a:r>
              <a:rPr lang="en-US" sz="2400" b="1" dirty="0"/>
              <a:t>: The number of transistors on a computer microchip will double every two years.  (40 years of proof!)</a:t>
            </a:r>
          </a:p>
          <a:p>
            <a:pPr>
              <a:buFontTx/>
              <a:buBlip>
                <a:blip r:embed="rId2"/>
              </a:buBlip>
            </a:pPr>
            <a:endParaRPr lang="en-US" sz="2400" dirty="0"/>
          </a:p>
          <a:p>
            <a:pPr algn="just">
              <a:buFontTx/>
              <a:buBlip>
                <a:blip r:embed="rId2"/>
              </a:buBlip>
            </a:pPr>
            <a:r>
              <a:rPr lang="en-US" sz="2400" dirty="0"/>
              <a:t>Idea:  If battery technology had developed at the same rate, a heavy duty car battery would be the size of a 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3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94631"/>
            <a:ext cx="9194800" cy="5592765"/>
          </a:xfrm>
        </p:spPr>
        <p:txBody>
          <a:bodyPr/>
          <a:lstStyle/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endParaRPr lang="en-IN" sz="2400" b="1" dirty="0"/>
          </a:p>
          <a:p>
            <a:pPr lvl="1">
              <a:buNone/>
            </a:pPr>
            <a:r>
              <a:rPr lang="en-IN" sz="2400" dirty="0">
                <a:solidFill>
                  <a:srgbClr val="FF0000"/>
                </a:solidFill>
              </a:rPr>
              <a:t>Construction and working principle of </a:t>
            </a:r>
          </a:p>
          <a:p>
            <a:pPr lvl="1"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Ni-Cd: </a:t>
            </a:r>
            <a:r>
              <a:rPr lang="en-US" sz="2400" dirty="0"/>
              <a:t>Cd(s) +2NiO(OH)  + 2H</a:t>
            </a:r>
            <a:r>
              <a:rPr lang="en-US" sz="2400" baseline="-25000" dirty="0"/>
              <a:t>2</a:t>
            </a:r>
            <a:r>
              <a:rPr lang="en-US" sz="2400" dirty="0"/>
              <a:t>O(l)    → Cd(OH)</a:t>
            </a:r>
            <a:r>
              <a:rPr lang="en-US" sz="2400" baseline="-25000" dirty="0"/>
              <a:t>2</a:t>
            </a:r>
            <a:r>
              <a:rPr lang="en-US" sz="2400" dirty="0"/>
              <a:t> +2Ni(OH)</a:t>
            </a:r>
            <a:r>
              <a:rPr lang="en-US" sz="2400" baseline="-25000" dirty="0"/>
              <a:t>2</a:t>
            </a:r>
            <a:r>
              <a:rPr lang="en-US" sz="2400" dirty="0"/>
              <a:t> +1.35V 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FF0000"/>
                </a:solidFill>
              </a:rPr>
              <a:t>    Ni-MH: </a:t>
            </a:r>
          </a:p>
          <a:p>
            <a:pPr lvl="1">
              <a:buNone/>
            </a:pPr>
            <a:r>
              <a:rPr lang="en-US" sz="2400" dirty="0">
                <a:solidFill>
                  <a:srgbClr val="FF0000"/>
                </a:solidFill>
              </a:rPr>
              <a:t>     </a:t>
            </a:r>
          </a:p>
          <a:p>
            <a:pPr lvl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rgbClr val="FF0000"/>
                </a:solidFill>
              </a:rPr>
              <a:t>    Lithium ion polymer batteries: </a:t>
            </a:r>
            <a:endParaRPr lang="en-IN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dirty="0"/>
              <a:t>	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41600" y="304800"/>
            <a:ext cx="44577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Summary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5680" y="3021682"/>
            <a:ext cx="6138219" cy="923330"/>
            <a:chOff x="2551318" y="3848962"/>
            <a:chExt cx="6138219" cy="923330"/>
          </a:xfrm>
        </p:grpSpPr>
        <p:sp>
          <p:nvSpPr>
            <p:cNvPr id="6" name="Rectangle 5"/>
            <p:cNvSpPr/>
            <p:nvPr/>
          </p:nvSpPr>
          <p:spPr>
            <a:xfrm>
              <a:off x="2551318" y="3987462"/>
              <a:ext cx="6138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MH +</a:t>
              </a:r>
              <a:r>
                <a:rPr lang="en-US" sz="2400" dirty="0" err="1">
                  <a:solidFill>
                    <a:srgbClr val="000000"/>
                  </a:solidFill>
                  <a:ea typeface="Times New Roman" panose="02020603050405020304" pitchFamily="18" charset="0"/>
                </a:rPr>
                <a:t>NiO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(OH)                         M +Ni(OH)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2 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+ 1.35 V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5238" y="3848962"/>
              <a:ext cx="14433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3"/>
                </a:rPr>
                <a:t>Charging</a:t>
              </a:r>
              <a:endParaRPr lang="en-US" dirty="0"/>
            </a:p>
            <a:p>
              <a:r>
                <a:rPr lang="en-US" dirty="0">
                  <a:sym typeface="Wingdings 3"/>
                </a:rPr>
                <a:t>               </a:t>
              </a:r>
            </a:p>
            <a:p>
              <a:r>
                <a:rPr lang="en-US" dirty="0">
                  <a:sym typeface="Wingdings 3"/>
                </a:rPr>
                <a:t>Discharging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15870" y="5041253"/>
            <a:ext cx="6051657" cy="923330"/>
            <a:chOff x="2551318" y="3848962"/>
            <a:chExt cx="6051657" cy="923330"/>
          </a:xfrm>
        </p:grpSpPr>
        <p:sp>
          <p:nvSpPr>
            <p:cNvPr id="12" name="Rectangle 11"/>
            <p:cNvSpPr/>
            <p:nvPr/>
          </p:nvSpPr>
          <p:spPr>
            <a:xfrm>
              <a:off x="2551318" y="3987462"/>
              <a:ext cx="6051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Mn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O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+LiC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6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                        LiMn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O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+6C</a:t>
              </a:r>
              <a:r>
                <a:rPr lang="en-US" sz="2400" baseline="-250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+ 3.3V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9018" y="3848962"/>
              <a:ext cx="1589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3"/>
                </a:rPr>
                <a:t>Charging</a:t>
              </a:r>
              <a:endParaRPr lang="en-US" dirty="0"/>
            </a:p>
            <a:p>
              <a:r>
                <a:rPr lang="en-US" dirty="0">
                  <a:sym typeface="Wingdings 3"/>
                </a:rPr>
                <a:t>               </a:t>
              </a:r>
            </a:p>
            <a:p>
              <a:r>
                <a:rPr lang="en-US" dirty="0">
                  <a:sym typeface="Wingdings 3"/>
                </a:rPr>
                <a:t>Discharging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6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9458" name="Picture 2" descr="http://www.baj.or.jp/e/knowledge/image/structure15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524000"/>
            <a:ext cx="4230688" cy="2809876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38900" y="1600201"/>
            <a:ext cx="2352675" cy="2020887"/>
            <a:chOff x="7560" y="12421"/>
            <a:chExt cx="3420" cy="3182"/>
          </a:xfrm>
        </p:grpSpPr>
        <p:sp>
          <p:nvSpPr>
            <p:cNvPr id="19460" name="Rectangle 4" descr="Outlined diamond"/>
            <p:cNvSpPr>
              <a:spLocks noChangeArrowheads="1"/>
            </p:cNvSpPr>
            <p:nvPr/>
          </p:nvSpPr>
          <p:spPr bwMode="auto">
            <a:xfrm>
              <a:off x="8445" y="13413"/>
              <a:ext cx="2160" cy="1980"/>
            </a:xfrm>
            <a:prstGeom prst="rect">
              <a:avLst/>
            </a:prstGeom>
            <a:pattFill prst="openDmn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8280" y="13623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0800" y="13623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8280" y="1560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AutoShape 8"/>
            <p:cNvSpPr>
              <a:spLocks/>
            </p:cNvSpPr>
            <p:nvPr/>
          </p:nvSpPr>
          <p:spPr bwMode="auto">
            <a:xfrm>
              <a:off x="8100" y="13263"/>
              <a:ext cx="180" cy="360"/>
            </a:xfrm>
            <a:prstGeom prst="leftBracke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/>
            </p:cNvSpPr>
            <p:nvPr/>
          </p:nvSpPr>
          <p:spPr bwMode="auto">
            <a:xfrm>
              <a:off x="10800" y="13263"/>
              <a:ext cx="180" cy="360"/>
            </a:xfrm>
            <a:prstGeom prst="rightBracke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V="1">
              <a:off x="8100" y="13105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0440" y="13105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8640" y="13105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9" name="Arc 13"/>
            <p:cNvSpPr>
              <a:spLocks/>
            </p:cNvSpPr>
            <p:nvPr/>
          </p:nvSpPr>
          <p:spPr bwMode="auto">
            <a:xfrm rot="-13514024">
              <a:off x="8989" y="12455"/>
              <a:ext cx="1262" cy="1193"/>
            </a:xfrm>
            <a:custGeom>
              <a:avLst/>
              <a:gdLst>
                <a:gd name="G0" fmla="+- 0 0 0"/>
                <a:gd name="G1" fmla="+- 21426 0 0"/>
                <a:gd name="G2" fmla="+- 21600 0 0"/>
                <a:gd name="T0" fmla="*/ 2737 w 21600"/>
                <a:gd name="T1" fmla="*/ 0 h 21426"/>
                <a:gd name="T2" fmla="*/ 21600 w 21600"/>
                <a:gd name="T3" fmla="*/ 21426 h 21426"/>
                <a:gd name="T4" fmla="*/ 0 w 21600"/>
                <a:gd name="T5" fmla="*/ 21426 h 2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26" fill="none" extrusionOk="0">
                  <a:moveTo>
                    <a:pt x="2736" y="0"/>
                  </a:moveTo>
                  <a:cubicBezTo>
                    <a:pt x="13520" y="1377"/>
                    <a:pt x="21600" y="10554"/>
                    <a:pt x="21600" y="21426"/>
                  </a:cubicBezTo>
                </a:path>
                <a:path w="21600" h="21426" stroke="0" extrusionOk="0">
                  <a:moveTo>
                    <a:pt x="2736" y="0"/>
                  </a:moveTo>
                  <a:cubicBezTo>
                    <a:pt x="13520" y="1377"/>
                    <a:pt x="21600" y="10554"/>
                    <a:pt x="21600" y="21426"/>
                  </a:cubicBezTo>
                  <a:lnTo>
                    <a:pt x="0" y="214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8280" y="1462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 flipV="1">
              <a:off x="8820" y="1290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 flipV="1">
              <a:off x="9360" y="12567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7560" y="1341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75150" y="1905001"/>
            <a:ext cx="2228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Sealing Washer Separator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08700" y="1524000"/>
            <a:ext cx="13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400" dirty="0">
                <a:latin typeface="+mn-lt"/>
              </a:rPr>
              <a:t>Contact Spring</a:t>
            </a:r>
            <a:endParaRPr lang="en-US" sz="1600" dirty="0">
              <a:latin typeface="+mn-lt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7016750" y="1371600"/>
            <a:ext cx="1238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Arial" pitchFamily="34" charset="0"/>
              </a:rPr>
              <a:t>Anode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rot="-5400000">
            <a:off x="8667750" y="2952750"/>
            <a:ext cx="0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16814" y="3124201"/>
            <a:ext cx="777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cathode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2450" y="1066801"/>
            <a:ext cx="13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Button type cell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5500" y="4343401"/>
            <a:ext cx="1229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Cylindrical cell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8250" y="990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Ni-</a:t>
            </a:r>
            <a:r>
              <a:rPr lang="en-US" b="1" dirty="0" err="1">
                <a:solidFill>
                  <a:srgbClr val="FF0000"/>
                </a:solidFill>
              </a:rPr>
              <a:t>Cd</a:t>
            </a:r>
            <a:r>
              <a:rPr lang="en-US" b="1" dirty="0">
                <a:solidFill>
                  <a:srgbClr val="FF0000"/>
                </a:solidFill>
              </a:rPr>
              <a:t> Battery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10050" y="3810000"/>
          <a:ext cx="5118100" cy="2666495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Specific energy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40–60 W·h/kg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Energy density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50–150 W·h/L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Specific power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150 W/kg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Charge/discharge efficiency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70–90%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Self-discharge rate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10%/month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Cycle durability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2,000 cycles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63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Nominal cell voltage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 V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itle 1"/>
          <p:cNvSpPr txBox="1">
            <a:spLocks/>
          </p:cNvSpPr>
          <p:nvPr/>
        </p:nvSpPr>
        <p:spPr>
          <a:xfrm>
            <a:off x="495300" y="152400"/>
            <a:ext cx="8915400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Nickel-Cadmium Battery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sz="1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152400"/>
            <a:ext cx="8915400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Nickel-Cadmium Battery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057901" cy="36849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3750" y="4640426"/>
            <a:ext cx="9153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Applications</a:t>
            </a:r>
            <a:r>
              <a:rPr lang="en-US" sz="2400" dirty="0">
                <a:ea typeface="Times New Roman" panose="02020603050405020304" pitchFamily="18" charset="0"/>
              </a:rPr>
              <a:t>: It is used in Pocket calculators, Photo flash units, cordless garden tools, electric shavers, instruments, alarms system, transmitters, energy light, hearing aids, telemeters and Receivers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9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sz="1400" b="1" dirty="0"/>
          </a:p>
          <a:p>
            <a:pPr algn="just"/>
            <a:r>
              <a:rPr lang="en-US" sz="2400" dirty="0"/>
              <a:t>Limitations: The primary trade-off with Ni–</a:t>
            </a:r>
            <a:r>
              <a:rPr lang="en-US" sz="2400" dirty="0" err="1"/>
              <a:t>Cd</a:t>
            </a:r>
            <a:r>
              <a:rPr lang="en-US" sz="2400" dirty="0"/>
              <a:t> batteries is their higher cost and the use of cadmium</a:t>
            </a:r>
            <a:r>
              <a:rPr lang="en-US" dirty="0"/>
              <a:t> </a:t>
            </a:r>
          </a:p>
          <a:p>
            <a:pPr algn="just"/>
            <a:r>
              <a:rPr lang="en-US" sz="2400" dirty="0"/>
              <a:t>Ni-</a:t>
            </a:r>
            <a:r>
              <a:rPr lang="en-US" sz="2400" dirty="0" err="1"/>
              <a:t>Cd</a:t>
            </a:r>
            <a:r>
              <a:rPr lang="en-US" sz="2400" dirty="0"/>
              <a:t> Battery exhibits a very marked negative temperature coefficient</a:t>
            </a:r>
          </a:p>
          <a:p>
            <a:pPr algn="just"/>
            <a:r>
              <a:rPr lang="en-US" sz="2400" dirty="0"/>
              <a:t>As the cell temperature rises, the internal resistance falls</a:t>
            </a:r>
          </a:p>
          <a:p>
            <a:pPr algn="just"/>
            <a:r>
              <a:rPr lang="en-US" sz="2400" dirty="0"/>
              <a:t>Poses considerable charging problems</a:t>
            </a:r>
            <a:endParaRPr lang="en-US" dirty="0"/>
          </a:p>
        </p:txBody>
      </p:sp>
      <p:pic>
        <p:nvPicPr>
          <p:cNvPr id="20482" name="Picture 2" descr="http://s.wordpress.com/latex.php?latex=Cd%28s%29%20%2B%202OH%5E-%28aq.%29%20%5Cto%20Cd%28OH%29_2%20%28s%29%20%2B%20e%5E-%20%5C%5C%5B3mm%5D%20%5Ctext%7BAt%20cathode%7D%3A%202NiO%28OH%29%28s%29%20%2B%202H_2O%28l%29%20%2B%202e%5E-%20%5Cto%202Ni%28OH%29_2%28s%29%20%2B%202OH%5E-%28aq.%29%20%5C%5C%5B3mm%5D%20%5Cline%281%2C0%29%7B250%7D%20%5C%5C%5B3mm%5D%20%5Ctext%7BNet%20reaction%7D%3A%20%5C%5C%5B3mm%5D%20Cd%28s%29%20%2B%202NiO%28OH%29%28s%29%20%2B2H_2O%28l%29%20%5Cto%20Cd%28OH%29_2%28s%29%20%2B%202Ni%28OH%29_2%28s%29%20%5C%5C%20%5Cline%281%2C0%29%7B250%7D&amp;bg=ffffff&amp;fg=000000&amp;s=0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2667000" y="1143000"/>
            <a:ext cx="7072489" cy="21336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152400"/>
            <a:ext cx="8915400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Nickel-Cadmium Battery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7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152400"/>
            <a:ext cx="8915400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Nickel-Cadmium Battery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80439"/>
            <a:ext cx="3614737" cy="4080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5181600"/>
            <a:ext cx="72214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43000"/>
            <a:ext cx="9677400" cy="5029199"/>
          </a:xfrm>
        </p:spPr>
        <p:txBody>
          <a:bodyPr/>
          <a:lstStyle/>
          <a:p>
            <a:pPr algn="just"/>
            <a:r>
              <a:rPr lang="en-US" sz="2400" dirty="0"/>
              <a:t>Ni–</a:t>
            </a:r>
            <a:r>
              <a:rPr lang="en-US" sz="2400" dirty="0" err="1"/>
              <a:t>Cd</a:t>
            </a:r>
            <a:r>
              <a:rPr lang="en-US" sz="2400" dirty="0"/>
              <a:t> batteries contain between 6%  and 18%  cadmium, which is a toxic heavy metal harmful to all higher forms of life</a:t>
            </a:r>
          </a:p>
          <a:p>
            <a:pPr algn="just"/>
            <a:r>
              <a:rPr lang="en-US" sz="2400" dirty="0"/>
              <a:t>Cd is primarily toxic to the kidney, can cause bone demineralization, excessive exposures to airborne Cd may impair lung function and increase the risk of lung cancer</a:t>
            </a:r>
          </a:p>
          <a:p>
            <a:pPr algn="just"/>
            <a:r>
              <a:rPr lang="en-US" sz="2400" dirty="0"/>
              <a:t>Industrial Ni–Cd batteries must be collected by their producers after use in order to be recycled in dedicated facilities</a:t>
            </a:r>
          </a:p>
          <a:p>
            <a:pPr algn="just"/>
            <a:r>
              <a:rPr lang="en-US" sz="2400" dirty="0"/>
              <a:t>Cadmium, being a heavy metal, can cause substantial pollution when discarded in a landfill or incinerated</a:t>
            </a:r>
          </a:p>
          <a:p>
            <a:pPr algn="just"/>
            <a:r>
              <a:rPr lang="en-US" sz="2400" dirty="0"/>
              <a:t>Many countries now operate recycling programs to capture and reprocess old batteries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40278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9"/>
            <a:ext cx="9601200" cy="4853781"/>
          </a:xfrm>
        </p:spPr>
        <p:txBody>
          <a:bodyPr/>
          <a:lstStyle/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/>
            <a:endParaRPr lang="en-US" sz="2400" b="1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Nickel-Metal hydride battery is similar in its characteristics to Ni-</a:t>
            </a:r>
            <a:r>
              <a:rPr lang="en-US" sz="2400" dirty="0" err="1"/>
              <a:t>Cd</a:t>
            </a:r>
            <a:r>
              <a:rPr lang="en-US" sz="2400" dirty="0"/>
              <a:t> battery</a:t>
            </a:r>
          </a:p>
          <a:p>
            <a:pPr algn="just"/>
            <a:r>
              <a:rPr lang="en-US" sz="2400" dirty="0"/>
              <a:t>This alloy is capable of undergoing a reversible reaction as the battery is being charged and discharged </a:t>
            </a:r>
          </a:p>
          <a:p>
            <a:r>
              <a:rPr lang="en-US" sz="2400" dirty="0"/>
              <a:t>Nickel Metal hydride battery is made up of anode containing metal hydride such as ZrH</a:t>
            </a:r>
            <a:r>
              <a:rPr lang="en-US" sz="2400" baseline="-25000" dirty="0"/>
              <a:t>2</a:t>
            </a:r>
            <a:r>
              <a:rPr lang="en-US" sz="2400" dirty="0"/>
              <a:t>, VH</a:t>
            </a:r>
            <a:r>
              <a:rPr lang="en-US" sz="2400" baseline="-25000" dirty="0"/>
              <a:t>2</a:t>
            </a:r>
            <a:r>
              <a:rPr lang="en-US" sz="2400" dirty="0"/>
              <a:t> and TiH</a:t>
            </a:r>
            <a:r>
              <a:rPr lang="en-US" sz="2400" baseline="-25000" dirty="0"/>
              <a:t>2</a:t>
            </a:r>
            <a:r>
              <a:rPr lang="en-US" sz="2400" dirty="0"/>
              <a:t> with hydrogen storage metal alloy such as LaNi</a:t>
            </a:r>
            <a:r>
              <a:rPr lang="en-US" sz="2400" baseline="-25000" dirty="0"/>
              <a:t>5</a:t>
            </a:r>
            <a:r>
              <a:rPr lang="en-US" sz="2400" dirty="0"/>
              <a:t> or </a:t>
            </a:r>
            <a:r>
              <a:rPr lang="en-US" sz="2400" dirty="0" err="1"/>
              <a:t>TiNi</a:t>
            </a:r>
            <a:r>
              <a:rPr lang="en-US" sz="2400" dirty="0"/>
              <a:t>. </a:t>
            </a:r>
          </a:p>
          <a:p>
            <a:r>
              <a:rPr lang="en-US" sz="2400" dirty="0"/>
              <a:t>Cathode consisting of nickel oxy hydroxide both the compartments are separated by polypropylene</a:t>
            </a:r>
          </a:p>
          <a:p>
            <a:r>
              <a:rPr lang="en-US" sz="2400" dirty="0"/>
              <a:t>KOH used as electrolyte. Cell reactions are as follows.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  <p:pic>
        <p:nvPicPr>
          <p:cNvPr id="23554" name="Picture 2" descr="https://encrypted-tbn3.gstatic.com/images?q=tbn:ANd9GcR1iP2R_PekwsLNQgYTeLm-Nzyo8t2Y2BVFb_3PdM_LRQd4QwZ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4719" y="762000"/>
            <a:ext cx="2505981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0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059365"/>
          </a:xfrm>
        </p:spPr>
        <p:txBody>
          <a:bodyPr/>
          <a:lstStyle/>
          <a:p>
            <a:pPr algn="just"/>
            <a:r>
              <a:rPr lang="en-US" sz="2400" dirty="0"/>
              <a:t>Cathode is a highly porous Nickel into which the Nickel-oxy-hydroxide is pasted</a:t>
            </a:r>
          </a:p>
          <a:p>
            <a:pPr algn="just"/>
            <a:r>
              <a:rPr lang="en-US" sz="2400" dirty="0"/>
              <a:t>Anode is a highly porous structure with a nickel wire gauge coated with active hydrogen</a:t>
            </a:r>
          </a:p>
          <a:p>
            <a:pPr algn="just"/>
            <a:r>
              <a:rPr lang="en-US" sz="2400" dirty="0"/>
              <a:t>5.35 M KOH acts as electrolyte</a:t>
            </a:r>
          </a:p>
          <a:p>
            <a:pPr algn="just"/>
            <a:r>
              <a:rPr lang="en-US" sz="2400" dirty="0"/>
              <a:t>Anode and cathode are stacked alternatively in a stainless container and connected in series to get desired voltage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Nickel-Metal hydride battery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6688322" cy="1371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486400"/>
            <a:ext cx="561665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6451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12721</TotalTime>
  <Words>1304</Words>
  <Application>Microsoft Office PowerPoint</Application>
  <PresentationFormat>A4 Paper (210x297 mm)</PresentationFormat>
  <Paragraphs>214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SimSun</vt:lpstr>
      <vt:lpstr>SimSun</vt:lpstr>
      <vt:lpstr>Arial</vt:lpstr>
      <vt:lpstr>Calibri</vt:lpstr>
      <vt:lpstr>Times New Roman</vt:lpstr>
      <vt:lpstr>Wingdings 3</vt:lpstr>
      <vt:lpstr>FSH</vt:lpstr>
      <vt:lpstr>Lecture No. 7 Storage Devices - Batteries</vt:lpstr>
      <vt:lpstr>  Nickel-Cadmium Battery</vt:lpstr>
      <vt:lpstr>PowerPoint Presentation</vt:lpstr>
      <vt:lpstr>PowerPoint Presentation</vt:lpstr>
      <vt:lpstr>PowerPoint Presentation</vt:lpstr>
      <vt:lpstr>PowerPoint Presentation</vt:lpstr>
      <vt:lpstr>Environmental Impact</vt:lpstr>
      <vt:lpstr>Nickel-Metal hydride battery</vt:lpstr>
      <vt:lpstr>Nickel-Metal hydride battery</vt:lpstr>
      <vt:lpstr>Nickel-Metal hydride battery</vt:lpstr>
      <vt:lpstr>Nickel-Metal hydride battery</vt:lpstr>
      <vt:lpstr>Nickel-Metal hydride battery</vt:lpstr>
      <vt:lpstr>Nickel-Metal hydride battery</vt:lpstr>
      <vt:lpstr>PowerPoint Presentation</vt:lpstr>
      <vt:lpstr>Lithium Batteries</vt:lpstr>
      <vt:lpstr>Lithium Batteries</vt:lpstr>
      <vt:lpstr>Lithium Batteries</vt:lpstr>
      <vt:lpstr> Lithium-ion polymer battery  </vt:lpstr>
      <vt:lpstr> Lithium-ion polymer battery  </vt:lpstr>
      <vt:lpstr> Lithium-ion polymer battery  </vt:lpstr>
      <vt:lpstr> Lithium-ion polymer battery  </vt:lpstr>
      <vt:lpstr>Comparative Performance of Different Batteries</vt:lpstr>
      <vt:lpstr>Applications</vt:lpstr>
      <vt:lpstr>Applications</vt:lpstr>
      <vt:lpstr>Environmental Impact  </vt:lpstr>
      <vt:lpstr>Interesting Idea…..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ALOK SINGH</cp:lastModifiedBy>
  <cp:revision>1645</cp:revision>
  <dcterms:created xsi:type="dcterms:W3CDTF">2006-08-16T00:00:00Z</dcterms:created>
  <dcterms:modified xsi:type="dcterms:W3CDTF">2017-10-31T18:15:29Z</dcterms:modified>
</cp:coreProperties>
</file>