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object_identifier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x.doi.org/10.1039/C5EE01082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If water is evaporated too quickly, the membrane dries, resistance across it increases, and eventually it will crack, creating a gas "short circuit" where hydrogen and oxygen combine directly, generating heat that will damage the fuel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fuel cells are generally between 40–60% energy efficient.</a:t>
            </a:r>
            <a:r>
              <a:rPr lang="en-US" baseline="30000" dirty="0" smtClean="0"/>
              <a:t> </a:t>
            </a:r>
            <a:r>
              <a:rPr lang="en-US" dirty="0" smtClean="0"/>
              <a:t>This is higher than some other systems for energy generation. For example, the typical internal combustion engine of a car is about 25% energy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Notter</a:t>
            </a:r>
            <a:r>
              <a:rPr lang="en-US" dirty="0" smtClean="0"/>
              <a:t>, Dominic A.; </a:t>
            </a:r>
            <a:r>
              <a:rPr lang="en-US" dirty="0" err="1" smtClean="0"/>
              <a:t>Kouravelou</a:t>
            </a:r>
            <a:r>
              <a:rPr lang="en-US" dirty="0" smtClean="0"/>
              <a:t>, Katerina; </a:t>
            </a:r>
            <a:r>
              <a:rPr lang="en-US" dirty="0" err="1" smtClean="0"/>
              <a:t>Karachalios</a:t>
            </a:r>
            <a:r>
              <a:rPr lang="en-US" dirty="0" smtClean="0"/>
              <a:t>, </a:t>
            </a:r>
            <a:r>
              <a:rPr lang="en-US" dirty="0" err="1" smtClean="0"/>
              <a:t>Theodoros</a:t>
            </a:r>
            <a:r>
              <a:rPr lang="en-US" dirty="0" smtClean="0"/>
              <a:t>; </a:t>
            </a:r>
            <a:r>
              <a:rPr lang="en-US" dirty="0" err="1" smtClean="0"/>
              <a:t>Daletou</a:t>
            </a:r>
            <a:r>
              <a:rPr lang="en-US" dirty="0" smtClean="0"/>
              <a:t>, Maria K.; </a:t>
            </a:r>
            <a:r>
              <a:rPr lang="en-US" dirty="0" err="1" smtClean="0"/>
              <a:t>Haberland</a:t>
            </a:r>
            <a:r>
              <a:rPr lang="en-US" dirty="0" smtClean="0"/>
              <a:t>, Nara </a:t>
            </a:r>
            <a:r>
              <a:rPr lang="en-US" dirty="0" err="1" smtClean="0"/>
              <a:t>Tudela</a:t>
            </a:r>
            <a:r>
              <a:rPr lang="en-US" dirty="0" smtClean="0"/>
              <a:t> (2015). "Life cycle assessment of PEM FC applications: electric mobility and </a:t>
            </a:r>
            <a:r>
              <a:rPr lang="el-GR" dirty="0" smtClean="0"/>
              <a:t>μ-</a:t>
            </a:r>
            <a:r>
              <a:rPr lang="en-US" dirty="0" smtClean="0"/>
              <a:t>CHP". </a:t>
            </a:r>
            <a:r>
              <a:rPr lang="en-US" i="1" dirty="0" smtClean="0"/>
              <a:t>Energy Environ. Sci.</a:t>
            </a:r>
            <a:r>
              <a:rPr lang="en-US" dirty="0" smtClean="0"/>
              <a:t> </a:t>
            </a:r>
            <a:r>
              <a:rPr lang="en-US" b="1" dirty="0" smtClean="0"/>
              <a:t>8</a:t>
            </a:r>
            <a:r>
              <a:rPr lang="en-US" dirty="0" smtClean="0"/>
              <a:t> (7): 1969–1985. </a:t>
            </a:r>
            <a:r>
              <a:rPr lang="en-US" dirty="0" smtClean="0">
                <a:hlinkClick r:id="rId3" tooltip="Digital object identifier"/>
              </a:rPr>
              <a:t>doi</a:t>
            </a:r>
            <a:r>
              <a:rPr lang="en-US" dirty="0" smtClean="0"/>
              <a:t>:</a:t>
            </a:r>
            <a:r>
              <a:rPr lang="en-US" dirty="0" smtClean="0">
                <a:hlinkClick r:id="rId4"/>
              </a:rPr>
              <a:t>10.1039/C5EE01082A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8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Fuel Cells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4841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students will be able to: </a:t>
            </a:r>
          </a:p>
          <a:p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Explain the working principle of </a:t>
            </a:r>
            <a:r>
              <a:rPr lang="en-US" sz="2400" dirty="0" smtClean="0"/>
              <a:t>fuel cells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Describe the construction of Hydrogen-Oxygen and Methanol-Oxygen fuel cells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the applications of fuel cells </a:t>
            </a:r>
            <a:endParaRPr lang="en-IN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5141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anode   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+  2OH</a:t>
            </a:r>
            <a:r>
              <a:rPr lang="en-US" sz="2400" baseline="30000" dirty="0" smtClean="0">
                <a:sym typeface="Symbol"/>
              </a:rPr>
              <a:t></a:t>
            </a:r>
            <a:r>
              <a:rPr lang="en-US" sz="2400" dirty="0" smtClean="0"/>
              <a:t>    </a:t>
            </a:r>
            <a:r>
              <a:rPr lang="en-US" sz="2400" b="1" dirty="0" smtClean="0"/>
              <a:t>⇌</a:t>
            </a:r>
            <a:r>
              <a:rPr lang="en-US" sz="2400" dirty="0" smtClean="0"/>
              <a:t>  2H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  + 2e</a:t>
            </a:r>
          </a:p>
          <a:p>
            <a:endParaRPr lang="en-US" sz="2400" dirty="0" smtClean="0"/>
          </a:p>
          <a:p>
            <a:r>
              <a:rPr lang="en-US" sz="2400" dirty="0" smtClean="0"/>
              <a:t>At cathode  ½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 + 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 +  2e  </a:t>
            </a:r>
            <a:r>
              <a:rPr lang="en-US" sz="2400" b="1" dirty="0" smtClean="0"/>
              <a:t>⇌</a:t>
            </a:r>
            <a:r>
              <a:rPr lang="en-US" sz="2400" dirty="0" smtClean="0"/>
              <a:t>  2OH</a:t>
            </a:r>
            <a:r>
              <a:rPr lang="en-US" sz="2400" baseline="30000" dirty="0" smtClean="0">
                <a:sym typeface="Symbol"/>
              </a:rPr>
              <a:t></a:t>
            </a:r>
          </a:p>
          <a:p>
            <a:endParaRPr lang="en-US" sz="2400" dirty="0" smtClean="0"/>
          </a:p>
          <a:p>
            <a:r>
              <a:rPr lang="en-US" sz="2400" dirty="0" smtClean="0"/>
              <a:t>Net reaction  H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+ ½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      </a:t>
            </a:r>
            <a:r>
              <a:rPr lang="en-US" sz="2400" b="1" dirty="0" smtClean="0"/>
              <a:t>⇌</a:t>
            </a:r>
            <a:r>
              <a:rPr lang="en-US" sz="2400" dirty="0" smtClean="0"/>
              <a:t>     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This is exact opposite of electrolysis</a:t>
            </a:r>
          </a:p>
          <a:p>
            <a:endParaRPr lang="en-US" dirty="0" smtClean="0"/>
          </a:p>
        </p:txBody>
      </p:sp>
      <p:pic>
        <p:nvPicPr>
          <p:cNvPr id="1026" name="Picture 2" descr="https://upload.wikimedia.org/wikipedia/commons/thumb/8/8c/Toyota_mirai_trimmed.jpg/220px-Toyota_mirai_trim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7200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29400" y="5803002"/>
            <a:ext cx="2866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Toyota </a:t>
            </a:r>
            <a:r>
              <a:rPr lang="en-US" dirty="0" err="1" smtClean="0"/>
              <a:t>Mirai</a:t>
            </a:r>
            <a:r>
              <a:rPr lang="en-US" dirty="0" smtClean="0"/>
              <a:t>, Japan</a:t>
            </a:r>
          </a:p>
          <a:p>
            <a:r>
              <a:rPr lang="en-US" dirty="0" smtClean="0"/>
              <a:t>Price: More than USD 1 Lakh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3415" y="3190764"/>
            <a:ext cx="2637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Honda FCX Clarity, USA</a:t>
            </a:r>
          </a:p>
          <a:p>
            <a:r>
              <a:rPr lang="en-US" dirty="0" smtClean="0"/>
              <a:t>Price: Approx. USD 50,000</a:t>
            </a:r>
            <a:endParaRPr lang="en-US" dirty="0"/>
          </a:p>
        </p:txBody>
      </p:sp>
      <p:pic>
        <p:nvPicPr>
          <p:cNvPr id="1030" name="Picture 6" descr="New Public Hydrogen Station Adds Convenience for FCX Clarity Custom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13" y="1585045"/>
            <a:ext cx="3370455" cy="14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11400" y="274638"/>
            <a:ext cx="5118100" cy="5635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-O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 Fuel-cell characteristics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4062"/>
            <a:ext cx="9448800" cy="5562600"/>
          </a:xfrm>
        </p:spPr>
        <p:txBody>
          <a:bodyPr/>
          <a:lstStyle/>
          <a:p>
            <a:pPr marL="274320" indent="-27432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Applications: </a:t>
            </a:r>
          </a:p>
          <a:p>
            <a:pPr marL="274320" indent="-27432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Fuel cells are very useful as power sources in remote locations, such as spacecraft, remote weather stations, large parks, rural locations, and in certain military applications</a:t>
            </a:r>
          </a:p>
          <a:p>
            <a:pPr marL="274320" indent="-27432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823298" name="Picture 2" descr="http://www.alternative-energy-news.info/images/pictures/fuel-cell-bi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3382809" cy="24669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5486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Fuel cell powered bicycle, China</a:t>
            </a:r>
            <a:endParaRPr lang="en-US" dirty="0"/>
          </a:p>
        </p:txBody>
      </p:sp>
      <p:pic>
        <p:nvPicPr>
          <p:cNvPr id="823300" name="Picture 4" descr="http://www.ieahev.org/assets/1/7/1f1245d5a9364577b80456f4c12b0b8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048000"/>
            <a:ext cx="3330949" cy="2209800"/>
          </a:xfrm>
          <a:prstGeom prst="rect">
            <a:avLst/>
          </a:prstGeom>
          <a:noFill/>
        </p:spPr>
      </p:pic>
      <p:pic>
        <p:nvPicPr>
          <p:cNvPr id="823302" name="Picture 6" descr="http://www.cleantechinvestor.com/portal/images/stories/coverimages/cover.jpg"/>
          <p:cNvPicPr>
            <a:picLocks noChangeAspect="1" noChangeArrowheads="1"/>
          </p:cNvPicPr>
          <p:nvPr/>
        </p:nvPicPr>
        <p:blipFill>
          <a:blip r:embed="rId4" cstate="print"/>
          <a:srcRect t="16285"/>
          <a:stretch>
            <a:fillRect/>
          </a:stretch>
        </p:blipFill>
        <p:spPr bwMode="auto">
          <a:xfrm>
            <a:off x="7162800" y="2514600"/>
            <a:ext cx="2743200" cy="3133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11400" y="274638"/>
            <a:ext cx="5118100" cy="5635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-O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 Fuel-cell characteristics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9" y="1600200"/>
            <a:ext cx="9317703" cy="4525963"/>
          </a:xfrm>
        </p:spPr>
        <p:txBody>
          <a:bodyPr/>
          <a:lstStyle/>
          <a:p>
            <a:pPr marL="274320" indent="-274320" algn="just">
              <a:buNone/>
            </a:pPr>
            <a:endParaRPr lang="en-US" sz="2400" dirty="0" smtClean="0"/>
          </a:p>
          <a:p>
            <a:pPr marL="274320" indent="-274320"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Advantages: </a:t>
            </a:r>
          </a:p>
          <a:p>
            <a:pPr marL="274320" indent="-274320" algn="just"/>
            <a:r>
              <a:rPr lang="en-US" sz="2400" dirty="0" smtClean="0"/>
              <a:t>Hydrogen energy is very efficient fuel source than traditional sources of energy and produces more energy per pound  of fuel</a:t>
            </a:r>
          </a:p>
          <a:p>
            <a:pPr marL="274320" indent="-274320" algn="just"/>
            <a:r>
              <a:rPr lang="en-US" sz="2400" dirty="0" smtClean="0"/>
              <a:t>Hydrogen is available in plenty</a:t>
            </a:r>
          </a:p>
          <a:p>
            <a:pPr marL="274320" indent="-274320" algn="just"/>
            <a:r>
              <a:rPr lang="en-US" sz="2400" dirty="0" smtClean="0"/>
              <a:t>Hydrogen is non-toxic and eco-friendly</a:t>
            </a:r>
          </a:p>
          <a:p>
            <a:pPr marL="274320" indent="-274320" algn="just"/>
            <a:r>
              <a:rPr lang="en-US" sz="2400" dirty="0" smtClean="0"/>
              <a:t>Theoretically 80% efficient </a:t>
            </a:r>
          </a:p>
          <a:p>
            <a:pPr marL="274320" indent="-274320"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Disadvantages: </a:t>
            </a:r>
          </a:p>
          <a:p>
            <a:pPr marL="274320" indent="-274320" algn="just"/>
            <a:r>
              <a:rPr lang="en-US" sz="2400" dirty="0" smtClean="0"/>
              <a:t>Gases should be of super clean and cheap (which is not)</a:t>
            </a:r>
          </a:p>
          <a:p>
            <a:pPr marL="274320" indent="-274320" algn="just"/>
            <a:r>
              <a:rPr lang="en-US" sz="2400" dirty="0" smtClean="0"/>
              <a:t>Sensitive to CO</a:t>
            </a:r>
            <a:r>
              <a:rPr lang="en-US" sz="2400" baseline="-25000" dirty="0" smtClean="0"/>
              <a:t>2</a:t>
            </a:r>
          </a:p>
        </p:txBody>
      </p:sp>
      <p:pic>
        <p:nvPicPr>
          <p:cNvPr id="2050" name="Picture 2" descr="https://upload.wikimedia.org/wikipedia/commons/6/68/Hydrogen_vehi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09600"/>
            <a:ext cx="2396203" cy="16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1400" y="274638"/>
            <a:ext cx="5118100" cy="5635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-O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 Fuel-cell characteristics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9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74638"/>
            <a:ext cx="5118100" cy="5635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-O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 Fuel-cell characteristics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1" y="1066800"/>
            <a:ext cx="9788769" cy="4876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Fuel cells are generally </a:t>
            </a:r>
            <a:r>
              <a:rPr lang="en-US" sz="2400" dirty="0" smtClean="0">
                <a:solidFill>
                  <a:srgbClr val="FF0000"/>
                </a:solidFill>
              </a:rPr>
              <a:t>between 40–60% energy efficient </a:t>
            </a:r>
            <a:r>
              <a:rPr lang="en-US" sz="2400" dirty="0" smtClean="0"/>
              <a:t>(maximum theoretical energy efficiency of a fuel cell is 83%)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 gas turbine would capture heat from the fuel cell and turn it into mechanical energy to increase the fuel cell's operational efficiency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Tank-to-wheel efficiency of a fuel-cell vehicle is greater than 45% at low loads and shows average values of about 36% when a driving cycle like the NEDC (New European Driving Cycle) is used as test procedure (The comparable NEDC value for a Diesel vehicle is 22%)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2008 Honda released a demonstration fuel cell electric vehicle (</a:t>
            </a:r>
            <a:r>
              <a:rPr lang="en-US" sz="2400" dirty="0" smtClean="0">
                <a:solidFill>
                  <a:srgbClr val="FF0000"/>
                </a:solidFill>
              </a:rPr>
              <a:t>the Honda FCX Clarity</a:t>
            </a:r>
            <a:r>
              <a:rPr lang="en-US" sz="2400" dirty="0" smtClean="0"/>
              <a:t>) with fuel stack claiming a 60% tank-to-wheel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encrypted-tbn0.gstatic.com/images?q=tbn:ANd9GcS3IGAoJHh890gEJas1-dIseTt4X-jkrOGj2nmOdR_ZcQff_n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400" y="1219201"/>
            <a:ext cx="5200650" cy="39295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4572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Methanol - Oxygen fuel cell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4900"/>
            <a:ext cx="9296400" cy="5004900"/>
          </a:xfrm>
        </p:spPr>
        <p:txBody>
          <a:bodyPr/>
          <a:lstStyle/>
          <a:p>
            <a:pPr algn="just"/>
            <a:r>
              <a:rPr lang="en-US" sz="2400" dirty="0" smtClean="0"/>
              <a:t>Consists of anodic and </a:t>
            </a:r>
            <a:r>
              <a:rPr lang="en-US" sz="2400" dirty="0" err="1" smtClean="0"/>
              <a:t>cathodic</a:t>
            </a:r>
            <a:r>
              <a:rPr lang="en-US" sz="2400" dirty="0" smtClean="0"/>
              <a:t> compartments</a:t>
            </a:r>
          </a:p>
          <a:p>
            <a:pPr algn="just"/>
            <a:r>
              <a:rPr lang="en-US" sz="2400" dirty="0" smtClean="0"/>
              <a:t>Electrodes are made up of platinum impregnated with ruthenium or gold, which can effectively oxidize carbon monoxide formed during </a:t>
            </a:r>
            <a:r>
              <a:rPr lang="en-US" sz="2400" dirty="0" err="1" smtClean="0"/>
              <a:t>redox</a:t>
            </a:r>
            <a:r>
              <a:rPr lang="en-US" sz="2400" dirty="0" smtClean="0"/>
              <a:t> reaction</a:t>
            </a:r>
          </a:p>
          <a:p>
            <a:pPr algn="just"/>
            <a:r>
              <a:rPr lang="en-US" sz="2400" dirty="0" smtClean="0"/>
              <a:t> Methanol containing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is passed through anodic compartment</a:t>
            </a:r>
          </a:p>
          <a:p>
            <a:pPr algn="just"/>
            <a:r>
              <a:rPr lang="en-US" sz="2400" dirty="0" smtClean="0"/>
              <a:t>Oxygen is passed through </a:t>
            </a:r>
            <a:r>
              <a:rPr lang="en-US" sz="2400" dirty="0" err="1" smtClean="0"/>
              <a:t>cathodic</a:t>
            </a:r>
            <a:r>
              <a:rPr lang="en-US" sz="2400" dirty="0" smtClean="0"/>
              <a:t> compartment</a:t>
            </a:r>
          </a:p>
          <a:p>
            <a:pPr algn="just"/>
            <a:r>
              <a:rPr lang="en-US" sz="2400" dirty="0" smtClean="0"/>
              <a:t>Electrolyte consists of sulphuric acid</a:t>
            </a:r>
          </a:p>
          <a:p>
            <a:pPr algn="just"/>
            <a:r>
              <a:rPr lang="en-US" sz="2400" dirty="0" smtClean="0"/>
              <a:t>A membrane is provided which prevents the diffusion of methanol into the cathode which otherwise get oxidized</a:t>
            </a:r>
          </a:p>
          <a:p>
            <a:pPr algn="just"/>
            <a:r>
              <a:rPr lang="en-US" sz="2400" dirty="0" smtClean="0"/>
              <a:t>Here acid catalyst is used, so that carbon dioxide can be easily removed</a:t>
            </a:r>
          </a:p>
          <a:p>
            <a:pPr algn="just"/>
            <a:r>
              <a:rPr lang="en-US" sz="2400" dirty="0"/>
              <a:t>C, </a:t>
            </a:r>
            <a:r>
              <a:rPr lang="en-US" sz="2400" dirty="0" err="1" smtClean="0"/>
              <a:t>P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smtClean="0"/>
              <a:t>/CH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OH /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/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/ </a:t>
            </a:r>
            <a:r>
              <a:rPr lang="en-US" sz="2400" dirty="0" err="1"/>
              <a:t>Pt</a:t>
            </a:r>
            <a:r>
              <a:rPr lang="en-US" sz="2400" dirty="0"/>
              <a:t>, C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4572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Methanol - Oxygen fuel cell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Reactions:	</a:t>
            </a:r>
          </a:p>
          <a:p>
            <a:r>
              <a:rPr lang="en-US" sz="2400" dirty="0" smtClean="0"/>
              <a:t>At anode:        	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OH    +   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        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 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+ 6H</a:t>
            </a:r>
            <a:r>
              <a:rPr lang="en-US" sz="2400" baseline="30000" dirty="0" smtClean="0"/>
              <a:t>+  </a:t>
            </a:r>
            <a:r>
              <a:rPr lang="en-US" sz="2400" dirty="0" smtClean="0"/>
              <a:t>  +   6e </a:t>
            </a:r>
          </a:p>
          <a:p>
            <a:r>
              <a:rPr lang="en-US" sz="2400" dirty="0" smtClean="0"/>
              <a:t>At cathode:      	3/2 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  +     6H</a:t>
            </a:r>
            <a:r>
              <a:rPr lang="en-US" sz="2400" baseline="30000" dirty="0" smtClean="0"/>
              <a:t>+  </a:t>
            </a:r>
            <a:r>
              <a:rPr lang="en-US" sz="2400" dirty="0" smtClean="0"/>
              <a:t>  +   6e     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  3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r>
              <a:rPr lang="en-US" sz="2400" dirty="0" smtClean="0"/>
              <a:t>Net cell reaction: 	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OH  +  3/2 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 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 2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+ CO</a:t>
            </a:r>
            <a:r>
              <a:rPr lang="en-US" sz="2400" baseline="-25000" dirty="0" smtClean="0"/>
              <a:t>2</a:t>
            </a:r>
          </a:p>
          <a:p>
            <a:endParaRPr lang="en-US" sz="2400" baseline="-250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Characteristics: </a:t>
            </a:r>
          </a:p>
          <a:p>
            <a:r>
              <a:rPr lang="en-US" sz="2400" dirty="0" smtClean="0"/>
              <a:t>Energy  density (15 times higher than Lithium-ion batteries) and power density are high, Energy efficiency is low</a:t>
            </a:r>
          </a:p>
          <a:p>
            <a:pPr algn="just"/>
            <a:r>
              <a:rPr lang="en-US" sz="2400" dirty="0" smtClean="0"/>
              <a:t>Sensitive to CO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– if alkali is used this leads to the formation of carbonates spoiling the quality of electrodes, hence sulphuric acid is used</a:t>
            </a:r>
          </a:p>
          <a:p>
            <a:pPr algn="just"/>
            <a:r>
              <a:rPr lang="en-US" sz="2400" dirty="0" smtClean="0"/>
              <a:t>Methanol is toxic and flammable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4572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Methanol - Oxygen fuel cell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3000"/>
            <a:ext cx="9296400" cy="5437799"/>
          </a:xfrm>
        </p:spPr>
        <p:txBody>
          <a:bodyPr/>
          <a:lstStyle/>
          <a:p>
            <a:pPr algn="just"/>
            <a:r>
              <a:rPr lang="en-US" sz="2400" dirty="0" smtClean="0"/>
              <a:t>Ideal for smaller vehicles such as forklifts and tuggers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400" dirty="0" smtClean="0"/>
              <a:t>Military applications include power for soldier-carried tactical equipment, battery chargers, and autonomous power for test and training instrumentation</a:t>
            </a:r>
          </a:p>
          <a:p>
            <a:pPr algn="just"/>
            <a:r>
              <a:rPr lang="en-US" sz="2400" dirty="0" smtClean="0"/>
              <a:t>Currently available with power outputs between 25 watts and 5 kilowatts with durations up to 100 hours between refueling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Eco-friendly, ease of transport of methanol, an energy-dense yet reasonably stable liquid at all environmental conditions</a:t>
            </a:r>
          </a:p>
          <a:p>
            <a:pPr algn="just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Disadvantages: </a:t>
            </a:r>
            <a:r>
              <a:rPr lang="en-US" sz="2400" dirty="0" smtClean="0"/>
              <a:t>Same temperature </a:t>
            </a:r>
            <a:r>
              <a:rPr lang="en-US" sz="2400" dirty="0"/>
              <a:t>must be maintained throughout the cell </a:t>
            </a:r>
            <a:r>
              <a:rPr lang="en-US" sz="2400" dirty="0" smtClean="0"/>
              <a:t>to avoid thermal loading, limited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tolerance by some cathode materials [non-poly(3,4-ethylene </a:t>
            </a:r>
            <a:r>
              <a:rPr lang="en-US" sz="2400" dirty="0" err="1" smtClean="0"/>
              <a:t>dioxy</a:t>
            </a:r>
            <a:r>
              <a:rPr lang="en-US" sz="2400" dirty="0" smtClean="0"/>
              <a:t> </a:t>
            </a:r>
            <a:r>
              <a:rPr lang="en-US" sz="2400" dirty="0" err="1" smtClean="0"/>
              <a:t>thiophene</a:t>
            </a:r>
            <a:r>
              <a:rPr lang="en-US" sz="2400" dirty="0" smtClean="0"/>
              <a:t>]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45720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Applications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62200" y="152400"/>
            <a:ext cx="4572000" cy="7159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Molten Carbonate fuel cell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http://www.fuelcelltoday.com/media/993459/technology_mcfc_crop_498x2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68362"/>
            <a:ext cx="58585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0/0b/Fcell_diagram_molten_carbonate.gif/220px-Fcell_diagram_molten_carbon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52" y="868362"/>
            <a:ext cx="3653482" cy="42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4472594"/>
            <a:ext cx="5441297" cy="15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MCFCs are high-temperature fuel cells that use an electrolyte composed of a molten carbonate salt mixture suspended in a porous, chemically inert ceramic matrix of beta-alumina solid electrolyte (BASE</a:t>
            </a:r>
            <a:r>
              <a:rPr lang="en-US" sz="2400" dirty="0" smtClean="0"/>
              <a:t>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Salts commonly used include lithium carbonate, potassium carbonate and sodium </a:t>
            </a:r>
            <a:r>
              <a:rPr lang="en-US" sz="2400" dirty="0" smtClean="0"/>
              <a:t>carbonate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Operate </a:t>
            </a:r>
            <a:r>
              <a:rPr lang="en-US" sz="2400" dirty="0"/>
              <a:t>at extremely high temperatures of 650 °C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7000" y="228600"/>
            <a:ext cx="4572000" cy="7159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Molten Carbonate fuel cell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2743200" cy="609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Fuel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9525000" cy="5867400"/>
          </a:xfrm>
        </p:spPr>
        <p:txBody>
          <a:bodyPr/>
          <a:lstStyle/>
          <a:p>
            <a:pPr marL="274320" indent="-274320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400" dirty="0" smtClean="0"/>
              <a:t>Fuel cell is a galvanic cell in which the chemical energy of a fuel oxidant system is converted directly into electrical energy by means of electrochemical process </a:t>
            </a:r>
          </a:p>
          <a:p>
            <a:pPr marL="1714500" lvl="4" indent="0" algn="just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 smtClean="0"/>
              <a:t>                                    OR</a:t>
            </a:r>
          </a:p>
          <a:p>
            <a:r>
              <a:rPr lang="en-US" sz="2400" dirty="0"/>
              <a:t>Fuel cells are the galvanic cells in which chemical energy of fuel </a:t>
            </a:r>
            <a:r>
              <a:rPr lang="en-US" sz="2400" dirty="0" smtClean="0"/>
              <a:t>is directly </a:t>
            </a:r>
            <a:r>
              <a:rPr lang="en-US" sz="2400" dirty="0"/>
              <a:t>converted into electrical </a:t>
            </a:r>
            <a:r>
              <a:rPr lang="en-US" sz="2400" dirty="0" smtClean="0"/>
              <a:t>energy</a:t>
            </a:r>
          </a:p>
          <a:p>
            <a:pPr marL="274320" indent="-274320" algn="just" fontAlgn="auto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400" dirty="0" smtClean="0"/>
              <a:t>Unlike a battery, chemicals are not stored in the fuel cell; they must be replenished</a:t>
            </a:r>
          </a:p>
          <a:p>
            <a:pPr marL="274320" indent="-274320" algn="just" fontAlgn="auto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400" dirty="0" smtClean="0"/>
              <a:t>Possible fuel sources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 hydrogen, alcohols, hydrocarbons</a:t>
            </a:r>
            <a:r>
              <a:rPr lang="en-US" sz="2400" dirty="0" smtClean="0"/>
              <a:t>, gasoline</a:t>
            </a:r>
          </a:p>
          <a:p>
            <a:pPr marL="274320" indent="-274320" algn="just" fontAlgn="auto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400" dirty="0" smtClean="0"/>
              <a:t>Possible oxidants: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oxygen, </a:t>
            </a:r>
            <a:r>
              <a:rPr lang="en-US" sz="2400" dirty="0" smtClean="0"/>
              <a:t>chlorine, chlorine dioxide</a:t>
            </a:r>
          </a:p>
          <a:p>
            <a:pPr marL="274320" indent="-274320" algn="just" fontAlgn="auto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400" dirty="0" smtClean="0"/>
              <a:t>Similar to refueling of an internal combustion engine, efficient  and quiet like a battery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5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5181600"/>
          </a:xfrm>
        </p:spPr>
        <p:txBody>
          <a:bodyPr/>
          <a:lstStyle/>
          <a:p>
            <a:pPr algn="just"/>
            <a:r>
              <a:rPr lang="en-US" sz="2400" dirty="0" smtClean="0"/>
              <a:t>High operating </a:t>
            </a:r>
            <a:r>
              <a:rPr lang="en-US" sz="2400" dirty="0"/>
              <a:t>temperature dramatically improves reaction kinetics and thus it is not necessary to boost these with a noble metal catalyst </a:t>
            </a:r>
          </a:p>
          <a:p>
            <a:pPr algn="just"/>
            <a:r>
              <a:rPr lang="en-US" sz="2400" dirty="0" smtClean="0"/>
              <a:t>Cell is less </a:t>
            </a:r>
            <a:r>
              <a:rPr lang="en-US" sz="2400" dirty="0"/>
              <a:t>prone to carbon monoxide poisoning than lower temperature </a:t>
            </a:r>
            <a:r>
              <a:rPr lang="en-US" sz="2400" dirty="0" smtClean="0"/>
              <a:t>systems</a:t>
            </a:r>
          </a:p>
          <a:p>
            <a:pPr algn="just"/>
            <a:r>
              <a:rPr lang="en-US" sz="2400" dirty="0"/>
              <a:t>MCFC systems can operate on a variety of different fuels, including coal-derived fuel gas, methane or natural gas, eliminating the need for external </a:t>
            </a:r>
            <a:r>
              <a:rPr lang="en-US" sz="2400" dirty="0" smtClean="0"/>
              <a:t>reformers</a:t>
            </a:r>
          </a:p>
          <a:p>
            <a:pPr algn="just"/>
            <a:r>
              <a:rPr lang="en-US" sz="2400" dirty="0"/>
              <a:t>Disadvantages associated with MCFC units arise from using a liquid electrolyte rather than a </a:t>
            </a:r>
            <a:r>
              <a:rPr lang="en-US" sz="2400" dirty="0" smtClean="0"/>
              <a:t>solid</a:t>
            </a:r>
          </a:p>
          <a:p>
            <a:pPr algn="just"/>
            <a:r>
              <a:rPr lang="en-US" sz="2400" dirty="0" smtClean="0"/>
              <a:t>Required </a:t>
            </a:r>
            <a:r>
              <a:rPr lang="en-US" sz="2400" dirty="0"/>
              <a:t>to inject carbon dioxide at the cathode as carbonate ions are consumed in reactions occurring at the </a:t>
            </a:r>
            <a:r>
              <a:rPr lang="en-US" sz="2400" dirty="0" smtClean="0"/>
              <a:t>anode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62200" y="152400"/>
            <a:ext cx="4572000" cy="7159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Molten Carbonate fuel cell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6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MCFCs are used in large stationary power </a:t>
            </a:r>
            <a:r>
              <a:rPr lang="en-US" sz="2400" dirty="0" smtClean="0"/>
              <a:t>generation</a:t>
            </a:r>
          </a:p>
          <a:p>
            <a:pPr algn="just"/>
            <a:r>
              <a:rPr lang="en-US" sz="2400" dirty="0" smtClean="0"/>
              <a:t>Most </a:t>
            </a:r>
            <a:r>
              <a:rPr lang="en-US" sz="2400" dirty="0"/>
              <a:t>fuel cell power plants of megawatt capacity use MCFCs, as do large combined heat and power (CHP) and combined cooling and power (CCP) </a:t>
            </a:r>
            <a:r>
              <a:rPr lang="en-US" sz="2400" dirty="0" smtClean="0"/>
              <a:t>plants</a:t>
            </a:r>
          </a:p>
          <a:p>
            <a:pPr algn="just"/>
            <a:r>
              <a:rPr lang="en-US" sz="2400" dirty="0"/>
              <a:t>MCFCs </a:t>
            </a:r>
            <a:r>
              <a:rPr lang="en-US" sz="2400" dirty="0" smtClean="0"/>
              <a:t>can </a:t>
            </a:r>
            <a:r>
              <a:rPr lang="en-US" sz="2400" dirty="0"/>
              <a:t>work at up to 60% efficiency for fuel to electricity conversion, and </a:t>
            </a:r>
            <a:r>
              <a:rPr lang="en-US" sz="2400" dirty="0" smtClean="0"/>
              <a:t>overall </a:t>
            </a:r>
            <a:r>
              <a:rPr lang="en-US" sz="2400" dirty="0"/>
              <a:t>efficiencies can be over 80% in CHP or CCP applications where the process heat is also </a:t>
            </a:r>
            <a:r>
              <a:rPr lang="en-US" sz="2400" dirty="0" smtClean="0"/>
              <a:t>utilized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81000"/>
            <a:ext cx="73152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Molten Carbonate fuel cell - Applications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1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8" y="1143001"/>
            <a:ext cx="9718431" cy="44196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IN" sz="2400" b="1" dirty="0" smtClean="0"/>
          </a:p>
          <a:p>
            <a:pPr marL="0" lvl="3" indent="0" algn="just">
              <a:buNone/>
            </a:pPr>
            <a:r>
              <a:rPr lang="en-IN" sz="2400" dirty="0" smtClean="0"/>
              <a:t>Construction and working principle of </a:t>
            </a:r>
          </a:p>
          <a:p>
            <a:pPr marL="0" lvl="3" indent="0" algn="just">
              <a:buNone/>
            </a:pPr>
            <a:endParaRPr lang="en-IN" sz="2400" dirty="0" smtClean="0"/>
          </a:p>
          <a:p>
            <a:pPr marL="342900" lvl="3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-O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fuel cell: 	H</a:t>
            </a:r>
            <a:r>
              <a:rPr lang="en-US" sz="2400" baseline="-25000" dirty="0" smtClean="0"/>
              <a:t>2  </a:t>
            </a:r>
            <a:r>
              <a:rPr lang="en-US" sz="2400" dirty="0"/>
              <a:t>+ ½ O</a:t>
            </a:r>
            <a:r>
              <a:rPr lang="en-US" sz="2400" baseline="-25000" dirty="0"/>
              <a:t>2</a:t>
            </a:r>
            <a:r>
              <a:rPr lang="en-US" sz="2400" dirty="0"/>
              <a:t>          </a:t>
            </a:r>
            <a:r>
              <a:rPr lang="en-US" sz="2400" b="1" dirty="0"/>
              <a:t>⇌</a:t>
            </a:r>
            <a:r>
              <a:rPr lang="en-US" sz="2400" dirty="0"/>
              <a:t>      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 marL="342900" lvl="3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Methanol-Oxygen fuel cell:	 </a:t>
            </a:r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OH  +  3/2  O</a:t>
            </a:r>
            <a:r>
              <a:rPr lang="en-US" sz="2400" baseline="-25000" dirty="0"/>
              <a:t>2</a:t>
            </a:r>
            <a:r>
              <a:rPr lang="en-US" sz="2400" dirty="0"/>
              <a:t>   </a:t>
            </a:r>
            <a:r>
              <a:rPr lang="en-US" sz="2400" dirty="0" smtClean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 2 H</a:t>
            </a:r>
            <a:r>
              <a:rPr lang="en-US" sz="2400" baseline="-25000" dirty="0"/>
              <a:t>2</a:t>
            </a:r>
            <a:r>
              <a:rPr lang="en-US" sz="2400" dirty="0"/>
              <a:t>O + CO</a:t>
            </a:r>
            <a:r>
              <a:rPr lang="en-US" sz="2400" baseline="-25000" dirty="0"/>
              <a:t>2</a:t>
            </a:r>
          </a:p>
          <a:p>
            <a:pPr marL="342900" lvl="3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3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Molten carbonate fuel cell: The reaction remains the same as that </a:t>
            </a:r>
            <a:r>
              <a:rPr lang="en-US" sz="2400" dirty="0"/>
              <a:t>of H</a:t>
            </a:r>
            <a:r>
              <a:rPr lang="en-US" sz="2400" baseline="-25000" dirty="0"/>
              <a:t>2</a:t>
            </a:r>
            <a:r>
              <a:rPr lang="en-US" sz="2400" dirty="0"/>
              <a:t>-O</a:t>
            </a:r>
            <a:r>
              <a:rPr lang="en-US" sz="2400" baseline="-25000" dirty="0"/>
              <a:t>2</a:t>
            </a:r>
            <a:r>
              <a:rPr lang="en-US" sz="2400" dirty="0"/>
              <a:t> fuel </a:t>
            </a:r>
            <a:r>
              <a:rPr lang="en-US" sz="2400" dirty="0" smtClean="0"/>
              <a:t>cell, however the electrolyte used will be molten carbonate comprising of salts like </a:t>
            </a:r>
            <a:r>
              <a:rPr lang="en-US" sz="2400" dirty="0"/>
              <a:t>lithium carbonate, potassium carbonate and sodium carbonate</a:t>
            </a:r>
            <a:endParaRPr lang="en-US" sz="2400" dirty="0" smtClean="0"/>
          </a:p>
          <a:p>
            <a:pPr lvl="1"/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45720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914401"/>
            <a:ext cx="8915400" cy="4906965"/>
          </a:xfrm>
        </p:spPr>
        <p:txBody>
          <a:bodyPr numCol="1"/>
          <a:lstStyle/>
          <a:p>
            <a:pPr algn="ctr">
              <a:buNone/>
            </a:pPr>
            <a:r>
              <a:rPr lang="en-US" sz="2800" dirty="0" smtClean="0"/>
              <a:t>Differences between a fuel cell and a battery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2750" y="1524000"/>
          <a:ext cx="908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0"/>
                <a:gridCol w="4540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Battery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Fuel</a:t>
                      </a:r>
                      <a:r>
                        <a:rPr lang="en-US" sz="2400" b="1" baseline="0" dirty="0" smtClean="0">
                          <a:solidFill>
                            <a:srgbClr val="00B050"/>
                          </a:solidFill>
                        </a:rPr>
                        <a:t> Cell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battery stores the chemical reactants, usually metal compounds like lithium, zinc or manganese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fuel cell actually generates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electricity through reactants (Ex: hydrogen and oxygen) supplied from outside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used up, battery must be recharged or thrown away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fuel cell will produce electricity as long as it has a fuel supply. In short, a fuel cell vehicle is refueled instead of recharged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Batteries are less eco friendly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Fuel cells are more eco friendly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output is low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output is high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2743200" cy="609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Fuel Cells</a:t>
            </a:r>
          </a:p>
        </p:txBody>
      </p:sp>
    </p:spTree>
    <p:extLst>
      <p:ext uri="{BB962C8B-B14F-4D97-AF65-F5344CB8AC3E}">
        <p14:creationId xmlns:p14="http://schemas.microsoft.com/office/powerpoint/2010/main" val="21835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908051" y="2362200"/>
            <a:ext cx="8334110" cy="4267200"/>
          </a:xfrm>
        </p:spPr>
        <p:txBody>
          <a:bodyPr/>
          <a:lstStyle/>
          <a:p>
            <a:pPr algn="just"/>
            <a:endParaRPr lang="en-US" baseline="30000" dirty="0" smtClean="0"/>
          </a:p>
          <a:p>
            <a:pPr algn="just"/>
            <a:endParaRPr lang="en-US" sz="1200" dirty="0" smtClean="0"/>
          </a:p>
          <a:p>
            <a:pPr algn="just"/>
            <a:endParaRPr lang="en-US" sz="2400" dirty="0" smtClean="0"/>
          </a:p>
        </p:txBody>
      </p:sp>
      <p:pic>
        <p:nvPicPr>
          <p:cNvPr id="4" name="Picture 4" descr="hydrogen-bm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450" y="1905000"/>
            <a:ext cx="60261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2743200" cy="609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Fuel Cells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22475" y="1320656"/>
            <a:ext cx="51181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H</a:t>
            </a:r>
            <a:r>
              <a:rPr lang="en-US" sz="2800" baseline="-25000" dirty="0" smtClean="0">
                <a:solidFill>
                  <a:srgbClr val="00B0F0"/>
                </a:solidFill>
                <a:latin typeface="+mn-lt"/>
              </a:rPr>
              <a:t>2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-O</a:t>
            </a:r>
            <a:r>
              <a:rPr lang="en-US" sz="2800" baseline="-25000" dirty="0" smtClean="0">
                <a:solidFill>
                  <a:srgbClr val="00B0F0"/>
                </a:solidFill>
                <a:latin typeface="+mn-lt"/>
              </a:rPr>
              <a:t>2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 Fuel-cell characteristics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2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90FuelCellStack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471" y="2667000"/>
            <a:ext cx="3556529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95300" y="1143000"/>
            <a:ext cx="90805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Types: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74320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Polymer Electrolyte Membrane (PEM) Fuel Cells </a:t>
            </a:r>
          </a:p>
          <a:p>
            <a:pPr marL="274320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Direct Methanol Fuel Cells </a:t>
            </a:r>
          </a:p>
          <a:p>
            <a:pPr marL="274320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Alkaline Fuel Cells </a:t>
            </a:r>
          </a:p>
          <a:p>
            <a:pPr marL="274320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Phosphoric Acid Fuel Cells </a:t>
            </a:r>
          </a:p>
          <a:p>
            <a:pPr marL="274320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Molten Carbonate Fuel Cells </a:t>
            </a:r>
          </a:p>
          <a:p>
            <a:pPr marL="274320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Solid Oxide Fuel Cells </a:t>
            </a:r>
          </a:p>
          <a:p>
            <a:pPr marL="274320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Regenerative Fuel Cells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2743200" cy="609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Fuel Cells</a:t>
            </a:r>
          </a:p>
        </p:txBody>
      </p:sp>
    </p:spTree>
    <p:extLst>
      <p:ext uri="{BB962C8B-B14F-4D97-AF65-F5344CB8AC3E}">
        <p14:creationId xmlns:p14="http://schemas.microsoft.com/office/powerpoint/2010/main" val="28503220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066800"/>
            <a:ext cx="86677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Anode (-) and Cathode (+) on each side of the fuel cell, separated by an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electrolyte (KOH or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NaOH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)</a:t>
            </a: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Hydrogen gas </a:t>
            </a:r>
            <a:r>
              <a:rPr lang="en-US" sz="2400" dirty="0" smtClean="0">
                <a:latin typeface="+mn-lt"/>
              </a:rPr>
              <a:t>is channeled through anode side</a:t>
            </a: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Oxygen passes </a:t>
            </a:r>
            <a:r>
              <a:rPr lang="en-US" sz="2400" dirty="0" smtClean="0">
                <a:latin typeface="+mn-lt"/>
              </a:rPr>
              <a:t>through cathode</a:t>
            </a: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Platinum catalyst oxidizes hydrogen atoms into H</a:t>
            </a:r>
            <a:r>
              <a:rPr lang="en-US" sz="2400" baseline="30000" dirty="0" smtClean="0">
                <a:latin typeface="+mn-lt"/>
              </a:rPr>
              <a:t>+</a:t>
            </a:r>
            <a:r>
              <a:rPr lang="en-US" sz="2400" dirty="0" smtClean="0">
                <a:latin typeface="+mn-lt"/>
              </a:rPr>
              <a:t> and electrons</a:t>
            </a: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 smtClean="0">
              <a:latin typeface="+mn-lt"/>
            </a:endParaRP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Electrons pass along external circuit; conduct electricity before entering cathode</a:t>
            </a: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 smtClean="0">
              <a:latin typeface="+mn-lt"/>
            </a:endParaRP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Electrolyte allows H</a:t>
            </a:r>
            <a:r>
              <a:rPr lang="en-US" sz="2400" baseline="30000" dirty="0" smtClean="0">
                <a:latin typeface="+mn-lt"/>
              </a:rPr>
              <a:t>+</a:t>
            </a:r>
            <a:r>
              <a:rPr lang="en-US" sz="2400" dirty="0" smtClean="0">
                <a:latin typeface="+mn-lt"/>
              </a:rPr>
              <a:t> to pass into the cathode</a:t>
            </a: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 smtClean="0">
              <a:latin typeface="+mn-lt"/>
            </a:endParaRPr>
          </a:p>
          <a:p>
            <a:pPr marL="420624" indent="-38404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In cathode, catalyst combines H</a:t>
            </a:r>
            <a:r>
              <a:rPr lang="en-US" sz="2400" baseline="30000" dirty="0" smtClean="0">
                <a:latin typeface="+mn-lt"/>
              </a:rPr>
              <a:t>+</a:t>
            </a:r>
            <a:r>
              <a:rPr lang="en-US" sz="2400" dirty="0" smtClean="0">
                <a:latin typeface="+mn-lt"/>
              </a:rPr>
              <a:t> , O</a:t>
            </a:r>
            <a:r>
              <a:rPr lang="en-US" sz="2400" baseline="30000" dirty="0" smtClean="0">
                <a:latin typeface="+mn-lt"/>
              </a:rPr>
              <a:t>2-</a:t>
            </a:r>
            <a:r>
              <a:rPr lang="en-US" sz="2400" dirty="0" smtClean="0">
                <a:latin typeface="+mn-lt"/>
              </a:rPr>
              <a:t> and electrons, forming H</a:t>
            </a:r>
            <a:r>
              <a:rPr lang="en-US" sz="2400" baseline="-25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O and heat</a:t>
            </a:r>
            <a:endParaRPr lang="en-US" sz="2400" baseline="30000" dirty="0" smtClean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11400" y="274638"/>
            <a:ext cx="5118100" cy="5635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-O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 Fuel-cell characteristics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w-a-fuel-cell-work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060"/>
          <a:stretch>
            <a:fillRect/>
          </a:stretch>
        </p:blipFill>
        <p:spPr>
          <a:xfrm>
            <a:off x="4572000" y="913812"/>
            <a:ext cx="4825999" cy="3271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http://upload.wikimedia.org/wikipedia/commons/thumb/9/90/Solid_oxide_fuel_cell_protonic.svg/220px-Solid_oxide_fuel_cell_protonic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919" y="1142346"/>
            <a:ext cx="2715292" cy="2814029"/>
          </a:xfrm>
          <a:prstGeom prst="rect">
            <a:avLst/>
          </a:prstGeom>
          <a:noFill/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46050" y="4489054"/>
            <a:ext cx="968375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5760" lvl="0" indent="-365760" algn="just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It consists of two electrodes made of porous graphite impregnated with an </a:t>
            </a:r>
            <a:r>
              <a:rPr lang="en-US" sz="2400" dirty="0" smtClean="0"/>
              <a:t>catalyst </a:t>
            </a:r>
            <a:r>
              <a:rPr lang="en-US" sz="2400" dirty="0"/>
              <a:t>such as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or Ni or Cd</a:t>
            </a:r>
            <a:r>
              <a:rPr lang="en-US" sz="2400" dirty="0" smtClean="0"/>
              <a:t> at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Anode 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CoO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at and separated by </a:t>
            </a:r>
            <a:r>
              <a:rPr lang="en-US" sz="2200" dirty="0" smtClean="0"/>
              <a:t> Polystyrene </a:t>
            </a:r>
            <a:r>
              <a:rPr lang="en-US" sz="2200" dirty="0" err="1" smtClean="0"/>
              <a:t>sulphonic</a:t>
            </a:r>
            <a:r>
              <a:rPr lang="en-US" sz="2200" dirty="0" smtClean="0"/>
              <a:t> acid ion exchange membrane in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KOH or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NaOH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 (Electrolyte)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400" y="274638"/>
            <a:ext cx="51181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solidFill>
                  <a:srgbClr val="00B0F0"/>
                </a:solidFill>
              </a:rPr>
              <a:t>H</a:t>
            </a:r>
            <a:r>
              <a:rPr lang="en-US" sz="2800" b="1" baseline="-25000" smtClean="0">
                <a:solidFill>
                  <a:srgbClr val="00B0F0"/>
                </a:solidFill>
              </a:rPr>
              <a:t>2</a:t>
            </a:r>
            <a:r>
              <a:rPr lang="en-US" sz="2800" b="1" smtClean="0">
                <a:solidFill>
                  <a:srgbClr val="00B0F0"/>
                </a:solidFill>
              </a:rPr>
              <a:t>-O</a:t>
            </a:r>
            <a:r>
              <a:rPr lang="en-US" sz="2800" b="1" baseline="-25000" smtClean="0">
                <a:solidFill>
                  <a:srgbClr val="00B0F0"/>
                </a:solidFill>
              </a:rPr>
              <a:t>2</a:t>
            </a:r>
            <a:r>
              <a:rPr lang="en-US" sz="2800" b="1" smtClean="0">
                <a:solidFill>
                  <a:srgbClr val="00B0F0"/>
                </a:solidFill>
              </a:rPr>
              <a:t> Fuel-cell characteristics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.wikimedia.org/wikipedia/commons/thumb/0/0d/PEM_fuelcell.svg/400px-PEM_fuelcell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upload.wikimedia.org/wikipedia/commons/thumb/0/0d/PEM_fuelcell.svg/400px-PEM_fuelce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6833532" cy="558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2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9525000" cy="5410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Anodic and </a:t>
            </a:r>
            <a:r>
              <a:rPr lang="en-US" sz="2400" dirty="0" err="1" smtClean="0"/>
              <a:t>cathodic</a:t>
            </a:r>
            <a:r>
              <a:rPr lang="en-US" sz="2400" dirty="0" smtClean="0"/>
              <a:t> compartments are present</a:t>
            </a:r>
            <a:r>
              <a:rPr lang="en-US" sz="2400" b="1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Electrodes are made up of graphite impregnated with Pt-</a:t>
            </a:r>
            <a:r>
              <a:rPr lang="en-US" sz="2400" dirty="0" err="1" smtClean="0"/>
              <a:t>Ru</a:t>
            </a:r>
            <a:r>
              <a:rPr lang="en-US" sz="2400" dirty="0" smtClean="0"/>
              <a:t>-Co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Hydrogen is bubbled through the anodic compartment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Oxygen is bubbled through the </a:t>
            </a:r>
            <a:r>
              <a:rPr lang="en-US" sz="2400" dirty="0" err="1" smtClean="0"/>
              <a:t>cathodic</a:t>
            </a:r>
            <a:r>
              <a:rPr lang="en-US" sz="2400" dirty="0" smtClean="0"/>
              <a:t> compartment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Electrolyte is concentrated KOH solution</a:t>
            </a:r>
          </a:p>
          <a:p>
            <a:pPr algn="just"/>
            <a:endParaRPr lang="en-US" sz="11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/ H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/ KOH / O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C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1100" dirty="0" smtClean="0"/>
          </a:p>
          <a:p>
            <a:pPr algn="just"/>
            <a:r>
              <a:rPr lang="en-US" sz="2400" dirty="0" smtClean="0"/>
              <a:t>Water is formed as the product, which dilutes the KOH, and hence the electrolyte is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kept hot (400K) </a:t>
            </a:r>
            <a:r>
              <a:rPr lang="en-US" sz="2400" dirty="0" smtClean="0"/>
              <a:t>and also the cell is provided with a wick, which helps in maintaining the water balance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11400" y="274638"/>
            <a:ext cx="5118100" cy="5635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-O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</a:rPr>
              <a:t> Fuel-cell characteristics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1295</Words>
  <Application>Microsoft Office PowerPoint</Application>
  <PresentationFormat>A4 Paper (210x297 mm)</PresentationFormat>
  <Paragraphs>165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FSH</vt:lpstr>
      <vt:lpstr>Lecture No. 8 Fuel Cells     </vt:lpstr>
      <vt:lpstr>Fuel Cells</vt:lpstr>
      <vt:lpstr>Fuel Cells</vt:lpstr>
      <vt:lpstr>Fuel Cells</vt:lpstr>
      <vt:lpstr>Fuel Cells</vt:lpstr>
      <vt:lpstr>H2-O2 Fuel-cell characteristics</vt:lpstr>
      <vt:lpstr>PowerPoint Presentation</vt:lpstr>
      <vt:lpstr>PowerPoint Presentation</vt:lpstr>
      <vt:lpstr>H2-O2 Fuel-cell characteristics</vt:lpstr>
      <vt:lpstr>H2-O2 Fuel-cell characteristics</vt:lpstr>
      <vt:lpstr>H2-O2 Fuel-cell characteristics</vt:lpstr>
      <vt:lpstr>H2-O2 Fuel-cell characteristics</vt:lpstr>
      <vt:lpstr>H2-O2 Fuel-cell characteristics</vt:lpstr>
      <vt:lpstr>Methanol - Oxygen fuel cell</vt:lpstr>
      <vt:lpstr>Methanol - Oxygen fuel cell</vt:lpstr>
      <vt:lpstr>Methanol - Oxygen fuel cell</vt:lpstr>
      <vt:lpstr>Applications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2017-07-17T11:41:56Z</dcterms:modified>
</cp:coreProperties>
</file>