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Gross national product</a:t>
            </a:r>
            <a:r>
              <a:rPr lang="en-US" dirty="0" smtClean="0"/>
              <a:t> (</a:t>
            </a:r>
            <a:r>
              <a:rPr lang="en-US" b="1" dirty="0" smtClean="0"/>
              <a:t>GNP</a:t>
            </a:r>
            <a:r>
              <a:rPr lang="en-US" dirty="0" smtClean="0"/>
              <a:t>) is the market value of all the </a:t>
            </a:r>
            <a:r>
              <a:rPr lang="en-US" b="1" dirty="0" smtClean="0"/>
              <a:t>products</a:t>
            </a:r>
            <a:r>
              <a:rPr lang="en-US" dirty="0" smtClean="0"/>
              <a:t> and services produced in one year by </a:t>
            </a:r>
            <a:r>
              <a:rPr lang="en-US" dirty="0" err="1" smtClean="0"/>
              <a:t>labour</a:t>
            </a:r>
            <a:r>
              <a:rPr lang="en-US" dirty="0" smtClean="0"/>
              <a:t> and property supplied by the citizens of a country.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DE39E-E3E1-46E6-A6C6-8D2F27C840BB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80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DE39E-E3E1-46E6-A6C6-8D2F27C840BB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49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1" y="274638"/>
            <a:ext cx="9829801" cy="1143000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</a:t>
            </a:r>
            <a:r>
              <a:rPr lang="en-IN" sz="3200" b="1" dirty="0">
                <a:solidFill>
                  <a:srgbClr val="00B0F0"/>
                </a:solidFill>
              </a:rPr>
              <a:t>. </a:t>
            </a:r>
            <a:r>
              <a:rPr lang="en-IN" sz="3200" b="1" dirty="0" smtClean="0">
                <a:solidFill>
                  <a:srgbClr val="00B0F0"/>
                </a:solidFill>
              </a:rPr>
              <a:t>9</a:t>
            </a: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 Corrosion and its control </a:t>
            </a:r>
            <a:r>
              <a:rPr lang="en-US" sz="3200" b="1" dirty="0" smtClean="0">
                <a:solidFill>
                  <a:srgbClr val="00B0F0"/>
                </a:solidFill>
              </a:rPr>
              <a:t/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4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At the end of this lecture, students will be able to:</a:t>
            </a:r>
          </a:p>
          <a:p>
            <a:pPr>
              <a:buNone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endParaRPr lang="en-IN" sz="2000" dirty="0" smtClean="0"/>
          </a:p>
          <a:p>
            <a:pPr lvl="2" algn="just"/>
            <a:r>
              <a:rPr lang="en-US" dirty="0" smtClean="0"/>
              <a:t>Describe the process of Corrosion</a:t>
            </a:r>
          </a:p>
          <a:p>
            <a:pPr lvl="2" algn="just"/>
            <a:r>
              <a:rPr lang="en-US" dirty="0" smtClean="0"/>
              <a:t>Identify the types of corrosion</a:t>
            </a:r>
          </a:p>
          <a:p>
            <a:pPr lvl="2" algn="just"/>
            <a:r>
              <a:rPr lang="en-US" dirty="0" smtClean="0"/>
              <a:t>Explain Galvanic series</a:t>
            </a:r>
          </a:p>
          <a:p>
            <a:pPr lvl="1">
              <a:buNone/>
            </a:pPr>
            <a:endParaRPr lang="en-IN" sz="2000" dirty="0" smtClean="0"/>
          </a:p>
          <a:p>
            <a:pPr lvl="1"/>
            <a:endParaRPr lang="en-IN" sz="2000" dirty="0" smtClean="0"/>
          </a:p>
          <a:p>
            <a:pPr lvl="2">
              <a:buNone/>
            </a:pPr>
            <a:endParaRPr lang="en-IN" sz="1600" dirty="0" smtClean="0"/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5775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</a:br>
            <a:r>
              <a:rPr lang="en-IN" sz="3200" dirty="0" smtClean="0">
                <a:latin typeface="Calibri" pitchFamily="34" charset="0"/>
              </a:rPr>
              <a:t/>
            </a:r>
            <a:br>
              <a:rPr lang="en-IN" sz="3200" dirty="0" smtClean="0">
                <a:latin typeface="Calibri" pitchFamily="34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762001"/>
            <a:ext cx="8915400" cy="1782763"/>
          </a:xfrm>
        </p:spPr>
        <p:txBody>
          <a:bodyPr/>
          <a:lstStyle/>
          <a:p>
            <a:pPr marL="274320" indent="-27432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Metal ions formed combine with OH</a:t>
            </a:r>
            <a:r>
              <a:rPr lang="en-US" sz="2400" baseline="30000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ions to from the metal   hydroxide and finally the hydrated metal oxide (Rust)</a:t>
            </a:r>
          </a:p>
          <a:p>
            <a:pPr marL="274320" indent="-27432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Over all reaction:      </a:t>
            </a:r>
            <a:r>
              <a:rPr lang="en-US" sz="2400" dirty="0" smtClean="0"/>
              <a:t>2Fe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+ 4OH</a:t>
            </a:r>
            <a:r>
              <a:rPr lang="en-US" sz="2400" baseline="30000" dirty="0" smtClean="0"/>
              <a:t>-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2 Fe (OH)</a:t>
            </a:r>
            <a:r>
              <a:rPr lang="en-US" sz="2400" baseline="-25000" dirty="0" smtClean="0"/>
              <a:t> 2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2400" dirty="0" smtClean="0"/>
              <a:t>2Fe (OH)</a:t>
            </a:r>
            <a:r>
              <a:rPr lang="en-US" sz="2400" baseline="-25000" dirty="0" smtClean="0"/>
              <a:t> 2 </a:t>
            </a:r>
            <a:r>
              <a:rPr lang="en-US" sz="2400" dirty="0" smtClean="0"/>
              <a:t>+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(n-2)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Fe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.nH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endParaRPr lang="en-IN" sz="2400" dirty="0" smtClean="0"/>
          </a:p>
          <a:p>
            <a:endParaRPr lang="en-US" dirty="0"/>
          </a:p>
        </p:txBody>
      </p:sp>
      <p:pic>
        <p:nvPicPr>
          <p:cNvPr id="4" name="Picture 7" descr="20_25"/>
          <p:cNvPicPr>
            <a:picLocks noChangeAspect="1" noChangeArrowheads="1"/>
          </p:cNvPicPr>
          <p:nvPr/>
        </p:nvPicPr>
        <p:blipFill>
          <a:blip r:embed="rId2" cstate="print"/>
          <a:srcRect b="3673"/>
          <a:stretch>
            <a:fillRect/>
          </a:stretch>
        </p:blipFill>
        <p:spPr>
          <a:xfrm>
            <a:off x="2063750" y="2514600"/>
            <a:ext cx="5368751" cy="3276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410700" cy="609600"/>
          </a:xfrm>
          <a:prstGeom prst="rect">
            <a:avLst/>
          </a:prstGeom>
        </p:spPr>
        <p:txBody>
          <a:bodyPr>
            <a:normAutofit fontScale="30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Electrochemical Theory Of Corrosion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itchFamily="18" charset="0"/>
                <a:ea typeface="+mj-ea"/>
                <a:cs typeface="+mj-cs"/>
              </a:rPr>
              <a:t> </a:t>
            </a:r>
            <a:r>
              <a:rPr kumimoji="0" lang="en-IN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5100" y="228600"/>
            <a:ext cx="94107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Electrochemical Theory of Corrosion 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66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Galvanic series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525963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IN" sz="2400" b="1" dirty="0">
                <a:solidFill>
                  <a:srgbClr val="00B0F0"/>
                </a:solidFill>
              </a:rPr>
              <a:t>Necessity for </a:t>
            </a:r>
            <a:r>
              <a:rPr lang="en-IN" sz="2400" b="1" dirty="0" smtClean="0">
                <a:solidFill>
                  <a:srgbClr val="00B0F0"/>
                </a:solidFill>
              </a:rPr>
              <a:t>the Galvanic series</a:t>
            </a:r>
            <a:endParaRPr lang="en-IN" sz="2400" dirty="0" smtClean="0"/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/>
              <a:t>Electrochemical series is based on standard reduction potential  for pure metals, doesn’t give a correct basis for predicting, in a particular environment, whether a metal will corrode or not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/>
              <a:t>Passivity of the metals is not considered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/>
              <a:t>Galvanic series is a more accurate representation of actual galvanic corrosion characteristics than the electrochemical </a:t>
            </a:r>
            <a:r>
              <a:rPr lang="en-IN" sz="2400" dirty="0"/>
              <a:t>series </a:t>
            </a:r>
            <a:endParaRPr lang="en-IN" sz="2400" dirty="0" smtClean="0"/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/>
              <a:t>Corrosion of alloys is also accounted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Galvanic series </a:t>
            </a:r>
            <a:r>
              <a:rPr lang="en-IN" sz="2400" dirty="0" smtClean="0"/>
              <a:t>is built on corrosion studies of metals and alloys in sea water (</a:t>
            </a:r>
            <a:r>
              <a:rPr lang="en-US" sz="2400" dirty="0"/>
              <a:t>determines the nobility of metals and </a:t>
            </a:r>
            <a:r>
              <a:rPr lang="en-US" sz="2400" dirty="0" smtClean="0"/>
              <a:t>semi-metals)</a:t>
            </a:r>
            <a:endParaRPr lang="en-IN" sz="2400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3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04800"/>
            <a:ext cx="8915400" cy="5635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Galvanic Corrosion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150" y="838200"/>
            <a:ext cx="71818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53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946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C8BC04-407F-499A-823A-9E18B958E54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148"/>
          <p:cNvSpPr>
            <a:spLocks noGrp="1" noChangeArrowheads="1"/>
          </p:cNvSpPr>
          <p:nvPr>
            <p:ph type="title" idx="4294967295"/>
          </p:nvPr>
        </p:nvSpPr>
        <p:spPr>
          <a:xfrm>
            <a:off x="247650" y="228600"/>
            <a:ext cx="833755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Forms of Corrosion</a:t>
            </a:r>
          </a:p>
        </p:txBody>
      </p: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660400" y="1374775"/>
            <a:ext cx="226209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• 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Uniform Attack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Oxidation &amp; reduction</a:t>
            </a:r>
          </a:p>
          <a:p>
            <a:r>
              <a:rPr lang="en-US" dirty="0">
                <a:latin typeface="+mn-lt"/>
              </a:rPr>
              <a:t>occur uniformly over</a:t>
            </a:r>
          </a:p>
          <a:p>
            <a:r>
              <a:rPr lang="en-US" dirty="0">
                <a:latin typeface="+mn-lt"/>
              </a:rPr>
              <a:t>surface.</a:t>
            </a:r>
          </a:p>
        </p:txBody>
      </p:sp>
      <p:sp>
        <p:nvSpPr>
          <p:cNvPr id="7" name="Rectangle 132"/>
          <p:cNvSpPr>
            <a:spLocks noChangeArrowheads="1"/>
          </p:cNvSpPr>
          <p:nvPr/>
        </p:nvSpPr>
        <p:spPr bwMode="auto">
          <a:xfrm>
            <a:off x="330200" y="2517775"/>
            <a:ext cx="285090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•  </a:t>
            </a:r>
            <a:r>
              <a:rPr lang="en-US">
                <a:solidFill>
                  <a:schemeClr val="accent2"/>
                </a:solidFill>
                <a:latin typeface="+mn-lt"/>
              </a:rPr>
              <a:t>Selective Leaching</a:t>
            </a:r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Preferred corrosion of</a:t>
            </a:r>
          </a:p>
          <a:p>
            <a:r>
              <a:rPr lang="en-US">
                <a:latin typeface="+mn-lt"/>
              </a:rPr>
              <a:t>one element/constituent</a:t>
            </a:r>
          </a:p>
          <a:p>
            <a:r>
              <a:rPr lang="en-US">
                <a:latin typeface="+mn-lt"/>
              </a:rPr>
              <a:t>(e.g., Zn from brass (Cu-Zn)).</a:t>
            </a:r>
          </a:p>
        </p:txBody>
      </p:sp>
      <p:sp>
        <p:nvSpPr>
          <p:cNvPr id="8" name="Rectangle 134"/>
          <p:cNvSpPr>
            <a:spLocks noChangeArrowheads="1"/>
          </p:cNvSpPr>
          <p:nvPr/>
        </p:nvSpPr>
        <p:spPr bwMode="auto">
          <a:xfrm>
            <a:off x="3467101" y="869950"/>
            <a:ext cx="2275559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latin typeface="+mn-lt"/>
              </a:rPr>
              <a:t>•  </a:t>
            </a:r>
            <a:r>
              <a:rPr lang="en-US" sz="2200" dirty="0">
                <a:solidFill>
                  <a:schemeClr val="accent2"/>
                </a:solidFill>
                <a:latin typeface="+mn-lt"/>
              </a:rPr>
              <a:t>Stress corrosion</a:t>
            </a:r>
            <a:endParaRPr lang="en-US" sz="22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Stress &amp; corrosion</a:t>
            </a:r>
          </a:p>
          <a:p>
            <a:r>
              <a:rPr lang="en-US" sz="1800" dirty="0">
                <a:latin typeface="+mn-lt"/>
              </a:rPr>
              <a:t>work together</a:t>
            </a:r>
          </a:p>
          <a:p>
            <a:r>
              <a:rPr lang="en-US" sz="1800" dirty="0">
                <a:latin typeface="+mn-lt"/>
              </a:rPr>
              <a:t>at crack tips.</a:t>
            </a:r>
            <a:endParaRPr lang="en-US" sz="2200" dirty="0">
              <a:latin typeface="+mn-lt"/>
            </a:endParaRPr>
          </a:p>
        </p:txBody>
      </p:sp>
      <p:sp>
        <p:nvSpPr>
          <p:cNvPr id="9" name="Rectangle 135"/>
          <p:cNvSpPr>
            <a:spLocks noChangeArrowheads="1"/>
          </p:cNvSpPr>
          <p:nvPr/>
        </p:nvSpPr>
        <p:spPr bwMode="auto">
          <a:xfrm>
            <a:off x="3302000" y="4346576"/>
            <a:ext cx="2239396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• 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Galvanic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Dissimilar metals are</a:t>
            </a:r>
          </a:p>
          <a:p>
            <a:r>
              <a:rPr lang="en-US" dirty="0">
                <a:latin typeface="+mn-lt"/>
              </a:rPr>
              <a:t>physically joined.  The</a:t>
            </a:r>
          </a:p>
          <a:p>
            <a:r>
              <a:rPr lang="en-US" dirty="0">
                <a:latin typeface="+mn-lt"/>
              </a:rPr>
              <a:t>more anodic one</a:t>
            </a:r>
          </a:p>
          <a:p>
            <a:r>
              <a:rPr lang="en-US" dirty="0">
                <a:latin typeface="+mn-lt"/>
              </a:rPr>
              <a:t>corrodes.(see Table</a:t>
            </a:r>
          </a:p>
          <a:p>
            <a:r>
              <a:rPr lang="en-US" dirty="0" smtClean="0">
                <a:latin typeface="+mn-lt"/>
              </a:rPr>
              <a:t>above)  </a:t>
            </a:r>
            <a:r>
              <a:rPr lang="en-US" dirty="0">
                <a:latin typeface="+mn-lt"/>
              </a:rPr>
              <a:t>Zn &amp; Mg</a:t>
            </a:r>
          </a:p>
          <a:p>
            <a:r>
              <a:rPr lang="en-US" dirty="0">
                <a:latin typeface="+mn-lt"/>
              </a:rPr>
              <a:t>very anodic.</a:t>
            </a:r>
          </a:p>
        </p:txBody>
      </p:sp>
      <p:sp>
        <p:nvSpPr>
          <p:cNvPr id="10" name="Rectangle 136"/>
          <p:cNvSpPr>
            <a:spLocks noChangeArrowheads="1"/>
          </p:cNvSpPr>
          <p:nvPr/>
        </p:nvSpPr>
        <p:spPr bwMode="auto">
          <a:xfrm>
            <a:off x="5867929" y="1374775"/>
            <a:ext cx="26326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•  </a:t>
            </a:r>
            <a:r>
              <a:rPr lang="en-US">
                <a:solidFill>
                  <a:schemeClr val="accent2"/>
                </a:solidFill>
                <a:latin typeface="+mn-lt"/>
              </a:rPr>
              <a:t>Erosion-corrosion</a:t>
            </a:r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Break down of passivating</a:t>
            </a:r>
          </a:p>
          <a:p>
            <a:r>
              <a:rPr lang="en-US">
                <a:latin typeface="+mn-lt"/>
              </a:rPr>
              <a:t>layer by erosion (pipe</a:t>
            </a:r>
          </a:p>
          <a:p>
            <a:r>
              <a:rPr lang="en-US">
                <a:latin typeface="+mn-lt"/>
              </a:rPr>
              <a:t>elbows).</a:t>
            </a:r>
          </a:p>
        </p:txBody>
      </p:sp>
      <p:sp>
        <p:nvSpPr>
          <p:cNvPr id="11" name="AutoShape 149"/>
          <p:cNvSpPr>
            <a:spLocks noChangeAspect="1" noChangeArrowheads="1" noTextEdit="1"/>
          </p:cNvSpPr>
          <p:nvPr/>
        </p:nvSpPr>
        <p:spPr bwMode="auto">
          <a:xfrm>
            <a:off x="3817938" y="2387600"/>
            <a:ext cx="2270125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12" name="Group 155"/>
          <p:cNvGrpSpPr>
            <a:grpSpLocks/>
          </p:cNvGrpSpPr>
          <p:nvPr/>
        </p:nvGrpSpPr>
        <p:grpSpPr bwMode="auto">
          <a:xfrm>
            <a:off x="3838575" y="2406650"/>
            <a:ext cx="2201333" cy="2032000"/>
            <a:chOff x="2232" y="1516"/>
            <a:chExt cx="1280" cy="1280"/>
          </a:xfrm>
        </p:grpSpPr>
        <p:sp>
          <p:nvSpPr>
            <p:cNvPr id="13" name="Oval 151"/>
            <p:cNvSpPr>
              <a:spLocks noChangeArrowheads="1"/>
            </p:cNvSpPr>
            <p:nvPr/>
          </p:nvSpPr>
          <p:spPr bwMode="auto">
            <a:xfrm>
              <a:off x="2232" y="1516"/>
              <a:ext cx="1280" cy="1280"/>
            </a:xfrm>
            <a:prstGeom prst="ellipse">
              <a:avLst/>
            </a:prstGeom>
            <a:solidFill>
              <a:srgbClr val="FF66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Rectangle 152"/>
            <p:cNvSpPr>
              <a:spLocks noChangeArrowheads="1"/>
            </p:cNvSpPr>
            <p:nvPr/>
          </p:nvSpPr>
          <p:spPr bwMode="auto">
            <a:xfrm>
              <a:off x="2600" y="1800"/>
              <a:ext cx="33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  <a:latin typeface="+mn-lt"/>
                </a:rPr>
                <a:t>Forms</a:t>
              </a:r>
              <a:endParaRPr lang="en-US">
                <a:latin typeface="+mn-lt"/>
              </a:endParaRPr>
            </a:p>
          </p:txBody>
        </p:sp>
        <p:sp>
          <p:nvSpPr>
            <p:cNvPr id="15" name="Rectangle 153"/>
            <p:cNvSpPr>
              <a:spLocks noChangeArrowheads="1"/>
            </p:cNvSpPr>
            <p:nvPr/>
          </p:nvSpPr>
          <p:spPr bwMode="auto">
            <a:xfrm>
              <a:off x="2792" y="2024"/>
              <a:ext cx="1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  <a:latin typeface="+mn-lt"/>
                </a:rPr>
                <a:t>of</a:t>
              </a:r>
              <a:endParaRPr lang="en-US">
                <a:latin typeface="+mn-lt"/>
              </a:endParaRPr>
            </a:p>
          </p:txBody>
        </p:sp>
        <p:sp>
          <p:nvSpPr>
            <p:cNvPr id="16" name="Rectangle 154"/>
            <p:cNvSpPr>
              <a:spLocks noChangeArrowheads="1"/>
            </p:cNvSpPr>
            <p:nvPr/>
          </p:nvSpPr>
          <p:spPr bwMode="auto">
            <a:xfrm>
              <a:off x="2476" y="2248"/>
              <a:ext cx="51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  <a:latin typeface="+mn-lt"/>
                </a:rPr>
                <a:t>corrosion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17" name="Group 180"/>
          <p:cNvGrpSpPr>
            <a:grpSpLocks/>
          </p:cNvGrpSpPr>
          <p:nvPr/>
        </p:nvGrpSpPr>
        <p:grpSpPr bwMode="auto">
          <a:xfrm>
            <a:off x="6039908" y="4681538"/>
            <a:ext cx="3302000" cy="1797050"/>
            <a:chOff x="3504" y="2834"/>
            <a:chExt cx="1920" cy="1132"/>
          </a:xfrm>
        </p:grpSpPr>
        <p:sp>
          <p:nvSpPr>
            <p:cNvPr id="18" name="Rectangle 138"/>
            <p:cNvSpPr>
              <a:spLocks noChangeArrowheads="1"/>
            </p:cNvSpPr>
            <p:nvPr/>
          </p:nvSpPr>
          <p:spPr bwMode="auto">
            <a:xfrm>
              <a:off x="3578" y="2834"/>
              <a:ext cx="150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•  </a:t>
              </a:r>
              <a:r>
                <a:rPr lang="en-US">
                  <a:solidFill>
                    <a:schemeClr val="accent2"/>
                  </a:solidFill>
                  <a:latin typeface="+mn-lt"/>
                </a:rPr>
                <a:t>Crevice </a:t>
              </a:r>
              <a:r>
                <a:rPr lang="en-US">
                  <a:latin typeface="+mn-lt"/>
                </a:rPr>
                <a:t>Between two</a:t>
              </a:r>
            </a:p>
            <a:p>
              <a:r>
                <a:rPr lang="en-US">
                  <a:latin typeface="+mn-lt"/>
                </a:rPr>
                <a:t>pieces of the same metal.</a:t>
              </a:r>
            </a:p>
          </p:txBody>
        </p:sp>
        <p:sp>
          <p:nvSpPr>
            <p:cNvPr id="19" name="Rectangle 144"/>
            <p:cNvSpPr>
              <a:spLocks noChangeArrowheads="1"/>
            </p:cNvSpPr>
            <p:nvPr/>
          </p:nvSpPr>
          <p:spPr bwMode="auto">
            <a:xfrm>
              <a:off x="3504" y="3792"/>
              <a:ext cx="1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20" name="Group 177"/>
            <p:cNvGrpSpPr>
              <a:grpSpLocks/>
            </p:cNvGrpSpPr>
            <p:nvPr/>
          </p:nvGrpSpPr>
          <p:grpSpPr bwMode="auto">
            <a:xfrm>
              <a:off x="3701" y="3269"/>
              <a:ext cx="1361" cy="503"/>
              <a:chOff x="3701" y="3269"/>
              <a:chExt cx="1361" cy="503"/>
            </a:xfrm>
          </p:grpSpPr>
          <p:pic>
            <p:nvPicPr>
              <p:cNvPr id="21" name="Picture 15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701" y="3269"/>
                <a:ext cx="1361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Rectangle 159"/>
              <p:cNvSpPr>
                <a:spLocks noChangeArrowheads="1"/>
              </p:cNvSpPr>
              <p:nvPr/>
            </p:nvSpPr>
            <p:spPr bwMode="auto">
              <a:xfrm>
                <a:off x="4205" y="3274"/>
                <a:ext cx="59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FFFFFF"/>
                    </a:solidFill>
                    <a:latin typeface="+mn-lt"/>
                  </a:rPr>
                  <a:t>Rivet holes</a:t>
                </a:r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23" name="Group 181"/>
          <p:cNvGrpSpPr>
            <a:grpSpLocks/>
          </p:cNvGrpSpPr>
          <p:nvPr/>
        </p:nvGrpSpPr>
        <p:grpSpPr bwMode="auto">
          <a:xfrm>
            <a:off x="479822" y="3843337"/>
            <a:ext cx="2694914" cy="2695575"/>
            <a:chOff x="302" y="2354"/>
            <a:chExt cx="1567" cy="1698"/>
          </a:xfrm>
        </p:grpSpPr>
        <p:sp>
          <p:nvSpPr>
            <p:cNvPr id="24" name="Rectangle 133"/>
            <p:cNvSpPr>
              <a:spLocks noChangeArrowheads="1"/>
            </p:cNvSpPr>
            <p:nvPr/>
          </p:nvSpPr>
          <p:spPr bwMode="auto">
            <a:xfrm>
              <a:off x="384" y="2354"/>
              <a:ext cx="1181" cy="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n-lt"/>
                </a:rPr>
                <a:t>•  </a:t>
              </a:r>
              <a:r>
                <a:rPr lang="en-US" sz="2200" dirty="0">
                  <a:solidFill>
                    <a:schemeClr val="accent2"/>
                  </a:solidFill>
                  <a:latin typeface="+mn-lt"/>
                </a:rPr>
                <a:t>Intergranular</a:t>
              </a:r>
              <a:endParaRPr lang="en-US" sz="2200" dirty="0">
                <a:latin typeface="+mn-lt"/>
              </a:endParaRPr>
            </a:p>
            <a:p>
              <a:r>
                <a:rPr lang="en-US" sz="1800" dirty="0">
                  <a:latin typeface="+mn-lt"/>
                </a:rPr>
                <a:t>Corrosion along</a:t>
              </a:r>
            </a:p>
            <a:p>
              <a:r>
                <a:rPr lang="en-US" sz="1800" dirty="0">
                  <a:latin typeface="+mn-lt"/>
                </a:rPr>
                <a:t>grain boundaries,</a:t>
              </a:r>
            </a:p>
            <a:p>
              <a:r>
                <a:rPr lang="en-US" sz="1800" dirty="0">
                  <a:latin typeface="+mn-lt"/>
                </a:rPr>
                <a:t>often where special</a:t>
              </a:r>
            </a:p>
            <a:p>
              <a:r>
                <a:rPr lang="en-US" sz="1800" dirty="0">
                  <a:latin typeface="+mn-lt"/>
                </a:rPr>
                <a:t>phases exist.</a:t>
              </a:r>
              <a:endParaRPr lang="en-US" sz="2200" dirty="0">
                <a:latin typeface="+mn-lt"/>
              </a:endParaRPr>
            </a:p>
          </p:txBody>
        </p:sp>
        <p:grpSp>
          <p:nvGrpSpPr>
            <p:cNvPr id="25" name="Group 178"/>
            <p:cNvGrpSpPr>
              <a:grpSpLocks/>
            </p:cNvGrpSpPr>
            <p:nvPr/>
          </p:nvGrpSpPr>
          <p:grpSpPr bwMode="auto">
            <a:xfrm>
              <a:off x="302" y="3270"/>
              <a:ext cx="1567" cy="782"/>
              <a:chOff x="294" y="3270"/>
              <a:chExt cx="1567" cy="782"/>
            </a:xfrm>
          </p:grpSpPr>
          <p:pic>
            <p:nvPicPr>
              <p:cNvPr id="26" name="Picture 16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4" y="3270"/>
                <a:ext cx="1559" cy="7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" name="Rectangle 163"/>
              <p:cNvSpPr>
                <a:spLocks noChangeArrowheads="1"/>
              </p:cNvSpPr>
              <p:nvPr/>
            </p:nvSpPr>
            <p:spPr bwMode="auto">
              <a:xfrm>
                <a:off x="1352" y="3793"/>
                <a:ext cx="487" cy="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164"/>
              <p:cNvSpPr>
                <a:spLocks noChangeArrowheads="1"/>
              </p:cNvSpPr>
              <p:nvPr/>
            </p:nvSpPr>
            <p:spPr bwMode="auto">
              <a:xfrm>
                <a:off x="1352" y="3793"/>
                <a:ext cx="363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attacked 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29" name="Rectangle 165"/>
              <p:cNvSpPr>
                <a:spLocks noChangeArrowheads="1"/>
              </p:cNvSpPr>
              <p:nvPr/>
            </p:nvSpPr>
            <p:spPr bwMode="auto">
              <a:xfrm>
                <a:off x="1352" y="3908"/>
                <a:ext cx="238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zones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0" name="Rectangle 167"/>
              <p:cNvSpPr>
                <a:spLocks noChangeArrowheads="1"/>
              </p:cNvSpPr>
              <p:nvPr/>
            </p:nvSpPr>
            <p:spPr bwMode="auto">
              <a:xfrm>
                <a:off x="1357" y="3352"/>
                <a:ext cx="504" cy="2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168"/>
              <p:cNvSpPr>
                <a:spLocks noChangeArrowheads="1"/>
              </p:cNvSpPr>
              <p:nvPr/>
            </p:nvSpPr>
            <p:spPr bwMode="auto">
              <a:xfrm>
                <a:off x="1357" y="3352"/>
                <a:ext cx="17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g.b. 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32" name="Rectangle 169"/>
              <p:cNvSpPr>
                <a:spLocks noChangeArrowheads="1"/>
              </p:cNvSpPr>
              <p:nvPr/>
            </p:nvSpPr>
            <p:spPr bwMode="auto">
              <a:xfrm>
                <a:off x="1357" y="3468"/>
                <a:ext cx="19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prec.</a:t>
                </a: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33" name="Group 179"/>
          <p:cNvGrpSpPr>
            <a:grpSpLocks/>
          </p:cNvGrpSpPr>
          <p:nvPr/>
        </p:nvGrpSpPr>
        <p:grpSpPr bwMode="auto">
          <a:xfrm>
            <a:off x="6545527" y="2517776"/>
            <a:ext cx="2397390" cy="2054225"/>
            <a:chOff x="3806" y="1586"/>
            <a:chExt cx="1394" cy="1294"/>
          </a:xfrm>
        </p:grpSpPr>
        <p:sp>
          <p:nvSpPr>
            <p:cNvPr id="34" name="Rectangle 137"/>
            <p:cNvSpPr>
              <a:spLocks noChangeArrowheads="1"/>
            </p:cNvSpPr>
            <p:nvPr/>
          </p:nvSpPr>
          <p:spPr bwMode="auto">
            <a:xfrm>
              <a:off x="3806" y="1586"/>
              <a:ext cx="139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•  </a:t>
              </a:r>
              <a:r>
                <a:rPr lang="en-US">
                  <a:solidFill>
                    <a:schemeClr val="accent2"/>
                  </a:solidFill>
                  <a:latin typeface="+mn-lt"/>
                </a:rPr>
                <a:t>Pitting</a:t>
              </a:r>
              <a:endParaRPr lang="en-US">
                <a:latin typeface="+mn-lt"/>
              </a:endParaRPr>
            </a:p>
            <a:p>
              <a:r>
                <a:rPr lang="en-US">
                  <a:latin typeface="+mn-lt"/>
                </a:rPr>
                <a:t>Downward propagation</a:t>
              </a:r>
            </a:p>
            <a:p>
              <a:r>
                <a:rPr lang="en-US">
                  <a:latin typeface="+mn-lt"/>
                </a:rPr>
                <a:t>of small pits &amp; holes.</a:t>
              </a:r>
            </a:p>
          </p:txBody>
        </p:sp>
        <p:grpSp>
          <p:nvGrpSpPr>
            <p:cNvPr id="35" name="Group 174"/>
            <p:cNvGrpSpPr>
              <a:grpSpLocks noChangeAspect="1"/>
            </p:cNvGrpSpPr>
            <p:nvPr/>
          </p:nvGrpSpPr>
          <p:grpSpPr bwMode="auto">
            <a:xfrm>
              <a:off x="3840" y="2203"/>
              <a:ext cx="720" cy="677"/>
              <a:chOff x="3840" y="2203"/>
              <a:chExt cx="720" cy="677"/>
            </a:xfrm>
          </p:grpSpPr>
          <p:sp>
            <p:nvSpPr>
              <p:cNvPr id="36" name="AutoShape 173"/>
              <p:cNvSpPr>
                <a:spLocks noChangeAspect="1" noChangeArrowheads="1" noTextEdit="1"/>
              </p:cNvSpPr>
              <p:nvPr/>
            </p:nvSpPr>
            <p:spPr bwMode="auto">
              <a:xfrm>
                <a:off x="3840" y="2203"/>
                <a:ext cx="720" cy="6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pic>
            <p:nvPicPr>
              <p:cNvPr id="37" name="Picture 17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45" y="2208"/>
                <a:ext cx="705" cy="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2365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17245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Galvanic Corrosion (Types of Corrosion)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Schoolbook" pitchFamily="18" charset="0"/>
              </a:rPr>
              <a:t/>
            </a:r>
            <a:b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Schoolbook" pitchFamily="18" charset="0"/>
              </a:rPr>
            </a:br>
            <a:r>
              <a:rPr lang="en-IN" sz="3600" dirty="0" smtClean="0">
                <a:latin typeface="Century Schoolbook" pitchFamily="18" charset="0"/>
              </a:rPr>
              <a:t/>
            </a:r>
            <a:br>
              <a:rPr lang="en-IN" sz="3600" dirty="0" smtClean="0">
                <a:latin typeface="Century Schoolbook" pitchFamily="18" charset="0"/>
              </a:rPr>
            </a:br>
            <a:endParaRPr lang="en-IN" sz="3600" dirty="0">
              <a:latin typeface="Century Schoolboo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38200"/>
            <a:ext cx="8915400" cy="5486400"/>
          </a:xfrm>
        </p:spPr>
        <p:txBody>
          <a:bodyPr>
            <a:normAutofit/>
          </a:bodyPr>
          <a:lstStyle/>
          <a:p>
            <a:pPr marL="274320" lvl="0" indent="-27432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/>
              <a:t>Differential metal corrosion</a:t>
            </a:r>
          </a:p>
          <a:p>
            <a:pPr marL="274320" lvl="0" indent="-27432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2400" dirty="0" smtClean="0"/>
          </a:p>
          <a:p>
            <a:pPr marL="274320" lvl="0" indent="-27432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/>
              <a:t>Differential aeration corrosion</a:t>
            </a:r>
          </a:p>
          <a:p>
            <a:pPr marL="274320" lvl="0" indent="-27432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2400" dirty="0" smtClean="0"/>
          </a:p>
          <a:p>
            <a:pPr marL="274320" lvl="0" indent="-27432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/>
              <a:t>Stress corrosion</a:t>
            </a:r>
          </a:p>
          <a:p>
            <a:pPr marL="274320" lvl="0" indent="-27432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 smtClean="0"/>
          </a:p>
          <a:p>
            <a:pPr marL="274320" lvl="0" indent="-27432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2400" dirty="0" smtClean="0"/>
          </a:p>
          <a:p>
            <a:pPr marL="274320" lvl="0" indent="-27432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Differential metal corrosion 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2400" b="1" dirty="0" smtClean="0"/>
              <a:t>Galvanic corrosion)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 smtClean="0"/>
              <a:t>For galvanic corrosion to occur, </a:t>
            </a:r>
            <a:r>
              <a:rPr lang="en-IN" sz="2400" b="1" dirty="0" smtClean="0"/>
              <a:t>three conditions </a:t>
            </a:r>
            <a:r>
              <a:rPr lang="en-IN" sz="2400" dirty="0" smtClean="0"/>
              <a:t>must be present: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</a:pPr>
            <a:r>
              <a:rPr lang="en-IN" sz="2400" dirty="0" smtClean="0"/>
              <a:t>Electrochemically </a:t>
            </a:r>
            <a:r>
              <a:rPr lang="en-IN" sz="2400" b="1" dirty="0" smtClean="0"/>
              <a:t>dissimilar metals </a:t>
            </a:r>
            <a:r>
              <a:rPr lang="en-IN" sz="2400" dirty="0" smtClean="0"/>
              <a:t>must be present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</a:pPr>
            <a:r>
              <a:rPr lang="en-IN" sz="2400" dirty="0" smtClean="0"/>
              <a:t>Metals must be in electrical contact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</a:pPr>
            <a:r>
              <a:rPr lang="en-IN" sz="2400" dirty="0" smtClean="0"/>
              <a:t>Metals must be exposed to an electrolyte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/>
              <a:t>		</a:t>
            </a:r>
          </a:p>
          <a:p>
            <a:pPr marL="274320" indent="-274320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274320" indent="-274320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274320" indent="-274320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274320" indent="-274320" algn="just"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endParaRPr lang="en-IN" sz="2000" dirty="0">
              <a:latin typeface="Century Schoolbook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295400"/>
            <a:ext cx="266685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57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9080500" cy="5257800"/>
          </a:xfrm>
        </p:spPr>
        <p:txBody>
          <a:bodyPr/>
          <a:lstStyle/>
          <a:p>
            <a:pPr indent="-274320" algn="just">
              <a:spcBef>
                <a:spcPts val="0"/>
              </a:spcBef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Consider a galvanic cell where in iron and copper are in contact with aerated sodium chloride solution</a:t>
            </a:r>
          </a:p>
          <a:p>
            <a:pPr indent="-274320" algn="just">
              <a:spcBef>
                <a:spcPts val="0"/>
              </a:spcBef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indent="-274320" algn="just">
              <a:spcBef>
                <a:spcPts val="0"/>
              </a:spcBef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Reactions taking place in the cell are:</a:t>
            </a:r>
          </a:p>
          <a:p>
            <a:pPr indent="-274320" algn="just">
              <a:spcBef>
                <a:spcPts val="0"/>
              </a:spcBef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74320" indent="-274320" algn="just">
              <a:spcBef>
                <a:spcPts val="0"/>
              </a:spcBef>
              <a:buNone/>
            </a:pPr>
            <a:r>
              <a:rPr lang="en-US" sz="2400" dirty="0" smtClean="0"/>
              <a:t>At the anode: Fe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Fe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+ 2e </a:t>
            </a:r>
          </a:p>
          <a:p>
            <a:pPr marL="274320" indent="-274320" algn="just">
              <a:spcBef>
                <a:spcPts val="0"/>
              </a:spcBef>
              <a:buNone/>
            </a:pPr>
            <a:endParaRPr lang="en-IN" sz="2400" dirty="0" smtClean="0"/>
          </a:p>
          <a:p>
            <a:pPr marL="274320" indent="-274320" algn="just">
              <a:spcBef>
                <a:spcPts val="0"/>
              </a:spcBef>
              <a:buNone/>
            </a:pPr>
            <a:r>
              <a:rPr lang="en-US" sz="2400" dirty="0" smtClean="0"/>
              <a:t>At the cathode: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+ 2H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 + 2e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4 OH</a:t>
            </a:r>
            <a:r>
              <a:rPr lang="en-US" sz="2400" baseline="30000" dirty="0" smtClean="0"/>
              <a:t>-</a:t>
            </a:r>
          </a:p>
          <a:p>
            <a:pPr algn="ctr">
              <a:spcBef>
                <a:spcPts val="0"/>
              </a:spcBef>
              <a:buNone/>
            </a:pPr>
            <a:endParaRPr lang="en-US" sz="2400" baseline="300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2Fe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+ 4OH</a:t>
            </a:r>
            <a:r>
              <a:rPr lang="en-US" sz="2400" baseline="30000" dirty="0" smtClean="0"/>
              <a:t>-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2 Fe (OH)</a:t>
            </a:r>
            <a:r>
              <a:rPr lang="en-US" sz="2400" baseline="-25000" dirty="0" smtClean="0"/>
              <a:t> 2</a:t>
            </a:r>
          </a:p>
          <a:p>
            <a:pPr>
              <a:spcBef>
                <a:spcPts val="0"/>
              </a:spcBef>
              <a:buNone/>
            </a:pPr>
            <a:endParaRPr lang="en-US" sz="2400" baseline="-250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2Fe (OH)</a:t>
            </a:r>
            <a:r>
              <a:rPr lang="en-US" sz="2400" baseline="-25000" dirty="0" smtClean="0"/>
              <a:t> 2 </a:t>
            </a:r>
            <a:r>
              <a:rPr lang="en-US" sz="2400" dirty="0" smtClean="0"/>
              <a:t>+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(n-2)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Fe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.nH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endParaRPr lang="en-IN" sz="2400" dirty="0" smtClean="0"/>
          </a:p>
          <a:p>
            <a:pPr marL="274320" indent="-274320" algn="just">
              <a:spcBef>
                <a:spcPts val="0"/>
              </a:spcBef>
              <a:buNone/>
            </a:pPr>
            <a:endParaRPr lang="en-IN" sz="2400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17245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Differential Metal Corrosion </a:t>
            </a:r>
            <a:r>
              <a:rPr lang="en-IN" sz="3600" b="1" dirty="0" smtClean="0">
                <a:solidFill>
                  <a:srgbClr val="00B0F0"/>
                </a:solidFill>
              </a:rPr>
              <a:t/>
            </a:r>
            <a:br>
              <a:rPr lang="en-IN" sz="3600" b="1" dirty="0" smtClean="0">
                <a:solidFill>
                  <a:srgbClr val="00B0F0"/>
                </a:solidFill>
              </a:rPr>
            </a:br>
            <a:endParaRPr lang="en-IN" sz="3600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90800"/>
            <a:ext cx="30543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26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895600"/>
            <a:ext cx="518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838200"/>
            <a:ext cx="9328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Criteria for anode and cathode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+mn-lt"/>
              </a:rPr>
              <a:t>Metal which is above in the galvanic series act as anode and other metal which is below act as cathode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+mn-lt"/>
              </a:rPr>
              <a:t>More the reduction potential difference, more will be the rate of corrosion</a:t>
            </a:r>
            <a:endParaRPr lang="en-IN" dirty="0"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17245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Differential Metal Corrosion </a:t>
            </a:r>
            <a:r>
              <a:rPr lang="en-IN" sz="3600" b="1" dirty="0" smtClean="0">
                <a:solidFill>
                  <a:srgbClr val="00B0F0"/>
                </a:solidFill>
                <a:latin typeface="Century Schoolbook" pitchFamily="18" charset="0"/>
              </a:rPr>
              <a:t/>
            </a:r>
            <a:br>
              <a:rPr lang="en-IN" sz="3600" b="1" dirty="0" smtClean="0">
                <a:solidFill>
                  <a:srgbClr val="00B0F0"/>
                </a:solidFill>
                <a:latin typeface="Century Schoolbook" pitchFamily="18" charset="0"/>
              </a:rPr>
            </a:br>
            <a:endParaRPr lang="en-IN" sz="3600" b="1" dirty="0">
              <a:solidFill>
                <a:srgbClr val="00B0F0"/>
              </a:solidFill>
              <a:latin typeface="Century Schoolbook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4114800"/>
            <a:ext cx="967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6" algn="just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Iron (-0.44V) acts as anode </a:t>
            </a:r>
            <a:r>
              <a:rPr lang="en-US" sz="2400" dirty="0" smtClean="0">
                <a:latin typeface="+mn-lt"/>
              </a:rPr>
              <a:t>to Sn (-0.14V), Cu (0.34V), Ni (-0.23V) hence iron undergoes corrosion</a:t>
            </a:r>
          </a:p>
          <a:p>
            <a:pPr marL="0" lvl="6">
              <a:buFont typeface="Arial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pPr marL="0" lvl="6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Iron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(-0.44V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acts as cathode </a:t>
            </a:r>
            <a:r>
              <a:rPr lang="en-US" sz="2400" dirty="0" smtClean="0">
                <a:latin typeface="+mn-lt"/>
              </a:rPr>
              <a:t>to Mg (-2.37V) and Zn (-0.76V) as result Mg and Zn undergoes corrosion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Differential Metal Corrosion </a:t>
            </a:r>
            <a:r>
              <a:rPr lang="en-IN" sz="3200" b="1" dirty="0" smtClean="0">
                <a:solidFill>
                  <a:srgbClr val="00B0F0"/>
                </a:solidFill>
                <a:latin typeface="Century Schoolbook" pitchFamily="18" charset="0"/>
              </a:rPr>
              <a:t/>
            </a:r>
            <a:br>
              <a:rPr lang="en-IN" sz="3200" b="1" dirty="0" smtClean="0">
                <a:solidFill>
                  <a:srgbClr val="00B0F0"/>
                </a:solidFill>
                <a:latin typeface="Century Schoolbook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9372600" cy="5181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It occurs when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two dissimilar metals </a:t>
            </a:r>
            <a:r>
              <a:rPr lang="en-US" sz="2400" dirty="0" smtClean="0"/>
              <a:t>are in contact with each other in a corrosive conducting medium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Metal with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lower reduction potential </a:t>
            </a:r>
            <a:r>
              <a:rPr lang="en-US" sz="2400" dirty="0" smtClean="0"/>
              <a:t>acts as anode and gets oxidized and suffers from corrosion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Metal with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higher electrode potential </a:t>
            </a:r>
            <a:r>
              <a:rPr lang="en-US" sz="2400" dirty="0" smtClean="0"/>
              <a:t>acts as cathode and gets reduced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Rate of galvanic corrosion </a:t>
            </a:r>
            <a:r>
              <a:rPr lang="en-US" sz="2400" dirty="0" smtClean="0"/>
              <a:t>depends upon how far the anode and cathode are placed in the galvanic series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Larger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difference in the electrode potential</a:t>
            </a:r>
            <a:r>
              <a:rPr lang="en-US" sz="2400" dirty="0" smtClean="0"/>
              <a:t>, more will be the rate of corrosion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741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915400" cy="5105400"/>
          </a:xfrm>
        </p:spPr>
        <p:txBody>
          <a:bodyPr/>
          <a:lstStyle/>
          <a:p>
            <a:pPr algn="just">
              <a:buNone/>
            </a:pPr>
            <a:endParaRPr lang="en-US" sz="2800" dirty="0" smtClean="0"/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Corrosion is defined as destruction </a:t>
            </a:r>
            <a:r>
              <a:rPr lang="en-US" dirty="0"/>
              <a:t>and consequent loss of metal due </a:t>
            </a:r>
            <a:r>
              <a:rPr lang="en-US" dirty="0" smtClean="0"/>
              <a:t>to its reaction with surrounding </a:t>
            </a:r>
            <a:endParaRPr lang="en-US" dirty="0"/>
          </a:p>
          <a:p>
            <a:pPr lvl="2" algn="just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When a metal surface is exposed to the atmospheric </a:t>
            </a:r>
            <a:r>
              <a:rPr lang="en-US" dirty="0" smtClean="0">
                <a:solidFill>
                  <a:srgbClr val="C00000"/>
                </a:solidFill>
              </a:rPr>
              <a:t>air results in </a:t>
            </a:r>
            <a:r>
              <a:rPr lang="en-US" dirty="0">
                <a:solidFill>
                  <a:srgbClr val="C00000"/>
                </a:solidFill>
              </a:rPr>
              <a:t>electrochemical </a:t>
            </a:r>
            <a:r>
              <a:rPr lang="en-US" dirty="0" smtClean="0">
                <a:solidFill>
                  <a:srgbClr val="C00000"/>
                </a:solidFill>
              </a:rPr>
              <a:t>changes with formation of  galvanic cell 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Types of corrosion</a:t>
            </a:r>
          </a:p>
          <a:p>
            <a:pPr lvl="3" algn="just">
              <a:lnSpc>
                <a:spcPct val="150000"/>
              </a:lnSpc>
            </a:pPr>
            <a:r>
              <a:rPr lang="en-US" sz="2400" dirty="0" smtClean="0"/>
              <a:t>Wet and dry corrosion</a:t>
            </a:r>
          </a:p>
          <a:p>
            <a:pPr marL="274320" indent="-274320" algn="just">
              <a:lnSpc>
                <a:spcPct val="120000"/>
              </a:lnSpc>
              <a:spcBef>
                <a:spcPts val="600"/>
              </a:spcBef>
            </a:pPr>
            <a:endParaRPr lang="en-IN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3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Corrosion Science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9448800" cy="3124200"/>
          </a:xfrm>
        </p:spPr>
        <p:txBody>
          <a:bodyPr/>
          <a:lstStyle/>
          <a:p>
            <a:pPr algn="just"/>
            <a:r>
              <a:rPr lang="en-US" sz="2400" dirty="0" smtClean="0"/>
              <a:t>Destruction and consequent loss of metal due to its reaction with surrounding </a:t>
            </a:r>
          </a:p>
          <a:p>
            <a:pPr algn="just"/>
            <a:r>
              <a:rPr lang="en-US" sz="2400" dirty="0" smtClean="0"/>
              <a:t>Decay process in which meal exhibit their natural tendency to go back to their original state of existence as minerals (ex : oxides, </a:t>
            </a:r>
            <a:r>
              <a:rPr lang="en-US" sz="2400" dirty="0" err="1" smtClean="0"/>
              <a:t>sulphides</a:t>
            </a:r>
            <a:r>
              <a:rPr lang="en-US" sz="2400" dirty="0" smtClean="0"/>
              <a:t>, </a:t>
            </a:r>
            <a:r>
              <a:rPr lang="en-US" sz="2400" dirty="0" err="1" smtClean="0"/>
              <a:t>corbonates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smtClean="0"/>
              <a:t>Nobel metals such as gold and platinum exist in nature as metals and are not susceptible to corrosion under ordinary atmospheric conditions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038600"/>
            <a:ext cx="3384550" cy="232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810000"/>
            <a:ext cx="3200400" cy="274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4038600"/>
            <a:ext cx="2819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Sliver does not rust,      but tarnished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It reacts with H2S found in food or water to from silver sulfide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73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1371600"/>
            <a:ext cx="56979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4495800"/>
            <a:ext cx="924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>
              <a:buFont typeface="Wingdings" pitchFamily="2" charset="2"/>
              <a:buChar char="§"/>
            </a:pPr>
            <a:r>
              <a:rPr lang="en-US" sz="2400" dirty="0" smtClean="0"/>
              <a:t>Metals have free energies greater than their compounds</a:t>
            </a:r>
          </a:p>
          <a:p>
            <a:pPr marL="274320" indent="-274320" algn="just">
              <a:buFont typeface="Wingdings" pitchFamily="2" charset="2"/>
              <a:buChar char="§"/>
            </a:pPr>
            <a:r>
              <a:rPr lang="en-US" sz="2400" dirty="0" smtClean="0"/>
              <a:t>Tend to become their compounds through the process of corrosion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550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Corrosion Science</a:t>
            </a:r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I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Schoolbook" pitchFamily="18" charset="0"/>
              </a:rPr>
              <a:t/>
            </a:r>
            <a:br>
              <a:rPr lang="en-I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Schoolbook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04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6200"/>
            <a:ext cx="8255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Corrosion Science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3276600"/>
            <a:ext cx="9163050" cy="2667000"/>
          </a:xfrm>
        </p:spPr>
        <p:txBody>
          <a:bodyPr>
            <a:normAutofit/>
          </a:bodyPr>
          <a:lstStyle/>
          <a:p>
            <a:pPr marL="274320" indent="-274320" algn="just">
              <a:spcBef>
                <a:spcPts val="600"/>
              </a:spcBef>
            </a:pPr>
            <a:r>
              <a:rPr lang="en-US" sz="2400" dirty="0" smtClean="0">
                <a:cs typeface="Times New Roman" pitchFamily="18" charset="0"/>
              </a:rPr>
              <a:t>Destruction of metals or alloys by the surrounding environment through chemical or electrochemical changes is known as corrosion</a:t>
            </a:r>
            <a:endParaRPr lang="en-US" sz="2400" dirty="0" smtClean="0"/>
          </a:p>
          <a:p>
            <a:pPr marL="274320" indent="-274320" algn="just">
              <a:spcBef>
                <a:spcPts val="600"/>
              </a:spcBef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Corrosion is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natural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process  </a:t>
            </a:r>
          </a:p>
          <a:p>
            <a:pPr marL="274320" indent="-274320" algn="just">
              <a:spcBef>
                <a:spcPts val="600"/>
              </a:spcBef>
            </a:pPr>
            <a:r>
              <a:rPr lang="en-US" sz="2400" dirty="0" smtClean="0"/>
              <a:t> Represents a return of metals to their more natural state as minerals (oxides)</a:t>
            </a:r>
            <a:endParaRPr lang="en-IN" sz="7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1450" y="990601"/>
            <a:ext cx="3384550" cy="232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3219450" cy="193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2200" y="5486400"/>
            <a:ext cx="264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5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60960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>
                <a:solidFill>
                  <a:srgbClr val="00B0F0"/>
                </a:solidFill>
              </a:rPr>
              <a:t>Why we have to study corrosion?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2743200"/>
            <a:ext cx="8915400" cy="3810000"/>
          </a:xfrm>
        </p:spPr>
        <p:txBody>
          <a:bodyPr>
            <a:normAutofit/>
          </a:bodyPr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Process products </a:t>
            </a:r>
            <a:r>
              <a:rPr lang="en-US" sz="2400" dirty="0"/>
              <a:t>in </a:t>
            </a:r>
            <a:r>
              <a:rPr lang="en-US" sz="2400" dirty="0" smtClean="0"/>
              <a:t>chemical </a:t>
            </a:r>
            <a:r>
              <a:rPr lang="en-US" sz="2400" dirty="0"/>
              <a:t>industry get </a:t>
            </a:r>
            <a:r>
              <a:rPr lang="en-US" sz="2400" dirty="0" smtClean="0"/>
              <a:t>contaminated with the corrosion product, the contaminated product becomes no more useful resulting in loss of products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Collapse of building /bridge/other structures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Instrument get deteriorated</a:t>
            </a:r>
            <a:endParaRPr lang="en-US" sz="2800" dirty="0" smtClean="0"/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Annual loss due to corrosion is estimated to be 4 to 5% of the Gross National Product (GNP)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Injuries to people arising from structural failure or breakdown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3800" y="304800"/>
            <a:ext cx="34877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73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381000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</a:rPr>
              <a:t>Types of corrosion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990600"/>
            <a:ext cx="9290352" cy="4351724"/>
          </a:xfrm>
        </p:spPr>
        <p:txBody>
          <a:bodyPr>
            <a:noAutofit/>
          </a:bodyPr>
          <a:lstStyle/>
          <a:p>
            <a:pPr marL="274320" lvl="0" indent="-27432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2400" dirty="0" smtClean="0">
              <a:cs typeface="Times New Roman" pitchFamily="18" charset="0"/>
            </a:endParaRP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Dry corrosion </a:t>
            </a:r>
            <a:r>
              <a:rPr lang="en-US" sz="2400" dirty="0" smtClean="0">
                <a:solidFill>
                  <a:srgbClr val="0070C0"/>
                </a:solidFill>
                <a:cs typeface="Times New Roman" pitchFamily="18" charset="0"/>
              </a:rPr>
              <a:t>or</a:t>
            </a:r>
            <a:r>
              <a:rPr lang="en-US" sz="2400" dirty="0" smtClean="0">
                <a:cs typeface="Times New Roman" pitchFamily="18" charset="0"/>
              </a:rPr>
              <a:t> chemical corrosion</a:t>
            </a:r>
            <a:endParaRPr lang="en-IN" sz="2400" dirty="0" smtClean="0">
              <a:cs typeface="Times New Roman" pitchFamily="18" charset="0"/>
            </a:endParaRP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Wet corrosion </a:t>
            </a:r>
            <a:r>
              <a:rPr lang="en-US" sz="2400" dirty="0" smtClean="0">
                <a:solidFill>
                  <a:srgbClr val="0070C0"/>
                </a:solidFill>
                <a:cs typeface="Times New Roman" pitchFamily="18" charset="0"/>
              </a:rPr>
              <a:t>or</a:t>
            </a:r>
            <a:r>
              <a:rPr lang="en-US" sz="2400" dirty="0" smtClean="0">
                <a:cs typeface="Times New Roman" pitchFamily="18" charset="0"/>
              </a:rPr>
              <a:t> electrochemical corrosion</a:t>
            </a:r>
            <a:endParaRPr lang="en-IN" sz="2400" dirty="0" smtClean="0">
              <a:cs typeface="Times New Roman" pitchFamily="18" charset="0"/>
            </a:endParaRP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Dry Corrosion</a:t>
            </a:r>
            <a:r>
              <a:rPr lang="en-US" sz="2400" dirty="0" smtClean="0">
                <a:cs typeface="Times New Roman" pitchFamily="18" charset="0"/>
              </a:rPr>
              <a:t>: Involves the direct attack of metals by dry gases mainly through chemical reactions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cs typeface="Times New Roman" pitchFamily="18" charset="0"/>
              </a:rPr>
              <a:t>	Ex: </a:t>
            </a:r>
            <a:r>
              <a:rPr lang="en-IN" sz="2400" dirty="0" err="1" smtClean="0"/>
              <a:t>i</a:t>
            </a:r>
            <a:r>
              <a:rPr lang="en-IN" sz="2400" dirty="0" smtClean="0"/>
              <a:t>) Cl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, SO</a:t>
            </a:r>
            <a:r>
              <a:rPr lang="en-IN" sz="2400" baseline="-25000" dirty="0" smtClean="0"/>
              <a:t>2 </a:t>
            </a:r>
            <a:r>
              <a:rPr lang="en-IN" sz="2400" dirty="0" smtClean="0"/>
              <a:t>fumes comes in contact with any steel container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dirty="0" smtClean="0"/>
              <a:t>	      ii) </a:t>
            </a:r>
            <a:r>
              <a:rPr lang="en-US" sz="2400" dirty="0" smtClean="0">
                <a:cs typeface="Times New Roman" pitchFamily="18" charset="0"/>
              </a:rPr>
              <a:t>The attack of dry air on a metal to form oxide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cs typeface="Times New Roman" pitchFamily="18" charset="0"/>
              </a:rPr>
              <a:t>	 </a:t>
            </a:r>
            <a:r>
              <a:rPr lang="en-US" sz="2400" dirty="0" smtClean="0">
                <a:cs typeface="Times New Roman" pitchFamily="18" charset="0"/>
              </a:rPr>
              <a:t>    iii) CO</a:t>
            </a:r>
            <a:r>
              <a:rPr lang="en-US" sz="2400" baseline="-25000" dirty="0" smtClean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 attacking copper to form copper carbonate, a 	green scale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78517"/>
            <a:ext cx="2825750" cy="231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http://www.tpomag.com/images/uploads/gallery/23784/copper_pipe_corrosion_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900892"/>
            <a:ext cx="2527602" cy="180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6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Wet Corrosion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2057399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cs typeface="Times New Roman" pitchFamily="18" charset="0"/>
              </a:rPr>
              <a:t> Involves reactions in aqueous medium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cs typeface="Times New Roman" pitchFamily="18" charset="0"/>
              </a:rPr>
              <a:t> Conducting surface of the metal undergoes an electrochemical 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cs typeface="Times New Roman" pitchFamily="18" charset="0"/>
              </a:rPr>
              <a:t>   reaction with moisture and oxygen present in the atmosphere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cs typeface="Times New Roman" pitchFamily="18" charset="0"/>
              </a:rPr>
              <a:t>	Ex: Rusting of iron</a:t>
            </a:r>
            <a:endParaRPr lang="en-US" sz="26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0" y="3200400"/>
            <a:ext cx="4622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33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52400"/>
            <a:ext cx="90805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Electrochemical Theory of Corrosion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r>
              <a:rPr lang="en-IN" sz="4000" dirty="0" smtClean="0"/>
              <a:t/>
            </a:r>
            <a:br>
              <a:rPr lang="en-IN" sz="4000" dirty="0" smtClean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762000"/>
            <a:ext cx="9163050" cy="5486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b="1" dirty="0" smtClean="0">
              <a:latin typeface="Century Schoolbook" pitchFamily="18" charset="0"/>
            </a:endParaRPr>
          </a:p>
          <a:p>
            <a:pPr marL="274320" indent="-27432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dirty="0" smtClean="0">
                <a:solidFill>
                  <a:srgbClr val="C00000"/>
                </a:solidFill>
              </a:rPr>
              <a:t>When a metal surface is exposed to the atmospheric air the following electrochemical changes occur gradually</a:t>
            </a:r>
            <a:endParaRPr lang="en-IN" sz="9600" dirty="0" smtClean="0">
              <a:solidFill>
                <a:srgbClr val="C00000"/>
              </a:solidFill>
            </a:endParaRPr>
          </a:p>
          <a:p>
            <a:pPr marL="274320" indent="-27432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dirty="0" smtClean="0"/>
              <a:t>Formation of galvanic cells: Anodic and Cathodic areas are formed resulting in formation of minute galvanic cells</a:t>
            </a:r>
          </a:p>
          <a:p>
            <a:pPr marL="274320" indent="-27432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 smtClean="0"/>
          </a:p>
          <a:p>
            <a:pPr marL="274320" indent="-27432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dirty="0" smtClean="0"/>
              <a:t>Anodic reaction: oxidation or corrosion takes place </a:t>
            </a:r>
          </a:p>
          <a:p>
            <a:pPr marL="274320" indent="-27432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/>
              <a:t>                                        M → </a:t>
            </a:r>
            <a:r>
              <a:rPr lang="en-US" sz="9600" dirty="0" err="1" smtClean="0"/>
              <a:t>M</a:t>
            </a:r>
            <a:r>
              <a:rPr lang="en-US" sz="9600" baseline="30000" dirty="0" err="1" smtClean="0"/>
              <a:t>n</a:t>
            </a:r>
            <a:r>
              <a:rPr lang="en-US" sz="9600" baseline="30000" dirty="0" smtClean="0"/>
              <a:t>+</a:t>
            </a:r>
            <a:r>
              <a:rPr lang="en-US" sz="9600" dirty="0" smtClean="0"/>
              <a:t> + ne</a:t>
            </a:r>
            <a:r>
              <a:rPr lang="en-US" sz="9600" baseline="30000" dirty="0" smtClean="0"/>
              <a:t>-</a:t>
            </a:r>
            <a:r>
              <a:rPr lang="en-US" sz="9600" dirty="0" smtClean="0"/>
              <a:t> </a:t>
            </a:r>
          </a:p>
          <a:p>
            <a:pPr marL="274320" indent="-27432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/>
              <a:t>                                 Ex: Fe </a:t>
            </a:r>
            <a:r>
              <a:rPr lang="en-US" sz="9600" dirty="0" smtClean="0">
                <a:sym typeface="Symbol"/>
              </a:rPr>
              <a:t></a:t>
            </a:r>
            <a:r>
              <a:rPr lang="en-US" sz="9600" dirty="0" smtClean="0"/>
              <a:t> Fe</a:t>
            </a:r>
            <a:r>
              <a:rPr lang="en-US" sz="9600" baseline="30000" dirty="0" smtClean="0"/>
              <a:t>2+</a:t>
            </a:r>
            <a:r>
              <a:rPr lang="en-US" sz="9600" dirty="0" smtClean="0"/>
              <a:t> + 2e</a:t>
            </a:r>
            <a:r>
              <a:rPr lang="en-US" sz="9600" baseline="30000" dirty="0" smtClean="0"/>
              <a:t>-</a:t>
            </a:r>
            <a:endParaRPr lang="en-US" sz="9600" dirty="0" smtClean="0"/>
          </a:p>
          <a:p>
            <a:pPr marL="274320" indent="-27432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600" dirty="0" smtClean="0"/>
          </a:p>
          <a:p>
            <a:pPr marL="274320" indent="-27432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dirty="0" smtClean="0"/>
              <a:t>Cathodic reaction: The electron flows from anodic to </a:t>
            </a:r>
            <a:r>
              <a:rPr lang="en-US" sz="9600" dirty="0" err="1" smtClean="0"/>
              <a:t>cathodic</a:t>
            </a:r>
            <a:r>
              <a:rPr lang="en-US" sz="9600" dirty="0" smtClean="0"/>
              <a:t>       areas and causes reduction</a:t>
            </a:r>
          </a:p>
          <a:p>
            <a:pPr marL="274320" indent="-27432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IN" sz="9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0" y="4495800"/>
            <a:ext cx="8255000" cy="21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00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9372600" cy="67818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 </a:t>
            </a:r>
            <a:r>
              <a:rPr lang="en-US" sz="2400" dirty="0" smtClean="0"/>
              <a:t>  </a:t>
            </a:r>
            <a:r>
              <a:rPr lang="en-US" sz="2400" b="1" u="sng" dirty="0" smtClean="0"/>
              <a:t>Reactions at cathodic region</a:t>
            </a:r>
            <a:r>
              <a:rPr lang="en-US" sz="2400" b="1" dirty="0" smtClean="0"/>
              <a:t>:</a:t>
            </a:r>
            <a:r>
              <a:rPr lang="en-US" sz="2400" dirty="0" smtClean="0"/>
              <a:t>  At cathode, depending on the surrounding medium the reaction is either a) liberation of hydrogen or b) absorption of oxygen</a:t>
            </a:r>
          </a:p>
          <a:p>
            <a:pPr>
              <a:buNone/>
            </a:pPr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)  </a:t>
            </a:r>
            <a:r>
              <a:rPr lang="en-US" sz="2400" u="sng" dirty="0" smtClean="0">
                <a:solidFill>
                  <a:schemeClr val="accent6">
                    <a:lumMod val="75000"/>
                  </a:schemeClr>
                </a:solidFill>
              </a:rPr>
              <a:t>Liberation of hydrogen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( in the absence of oxygen)</a:t>
            </a:r>
          </a:p>
          <a:p>
            <a:r>
              <a:rPr lang="en-US" sz="2400" dirty="0" smtClean="0"/>
              <a:t>In acidic medium the reaction is</a:t>
            </a:r>
          </a:p>
          <a:p>
            <a:endParaRPr lang="en-US" sz="2400" dirty="0" smtClean="0"/>
          </a:p>
          <a:p>
            <a:r>
              <a:rPr lang="en-US" sz="2400" dirty="0" smtClean="0"/>
              <a:t>In neutral or alkaline medium, the reaction is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b)  </a:t>
            </a:r>
            <a:r>
              <a:rPr lang="en-US" sz="2400" u="sng" dirty="0" smtClean="0">
                <a:solidFill>
                  <a:schemeClr val="accent6">
                    <a:lumMod val="75000"/>
                  </a:schemeClr>
                </a:solidFill>
              </a:rPr>
              <a:t>Absorption of oxygen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( in the presence of oxygen)</a:t>
            </a:r>
          </a:p>
          <a:p>
            <a:r>
              <a:rPr lang="en-US" sz="2400" dirty="0" smtClean="0"/>
              <a:t>In acidic medium, the reaction is </a:t>
            </a:r>
          </a:p>
          <a:p>
            <a:endParaRPr lang="en-US" sz="2400" dirty="0" smtClean="0"/>
          </a:p>
          <a:p>
            <a:r>
              <a:rPr lang="en-US" sz="2400" dirty="0" smtClean="0"/>
              <a:t>In neutral or alkaline medium, the reaction is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747088"/>
            <a:ext cx="2620242" cy="49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2399" y="2767032"/>
            <a:ext cx="3515138" cy="35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1519" y="4026995"/>
            <a:ext cx="3930359" cy="53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9620" y="5159628"/>
            <a:ext cx="3853298" cy="64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99" y="5470999"/>
            <a:ext cx="5702879" cy="13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458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1031</Words>
  <Application>Microsoft Office PowerPoint</Application>
  <PresentationFormat>A4 Paper (210x297 mm)</PresentationFormat>
  <Paragraphs>176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Schoolbook</vt:lpstr>
      <vt:lpstr>Symbol</vt:lpstr>
      <vt:lpstr>Times New Roman</vt:lpstr>
      <vt:lpstr>Wingdings</vt:lpstr>
      <vt:lpstr>FSH</vt:lpstr>
      <vt:lpstr>Lecture No. 9  Corrosion and its control      </vt:lpstr>
      <vt:lpstr>Corrosion Science</vt:lpstr>
      <vt:lpstr>Corrosion Science    </vt:lpstr>
      <vt:lpstr>Corrosion Science    </vt:lpstr>
      <vt:lpstr>Why we have to study corrosion?</vt:lpstr>
      <vt:lpstr>Types of corrosion</vt:lpstr>
      <vt:lpstr>Wet Corrosion</vt:lpstr>
      <vt:lpstr>Electrochemical Theory of Corrosion    </vt:lpstr>
      <vt:lpstr>PowerPoint Presentation</vt:lpstr>
      <vt:lpstr>  </vt:lpstr>
      <vt:lpstr>Galvanic series</vt:lpstr>
      <vt:lpstr>Galvanic Corrosion</vt:lpstr>
      <vt:lpstr>Forms of Corrosion</vt:lpstr>
      <vt:lpstr>Galvanic Corrosion (Types of Corrosion)  </vt:lpstr>
      <vt:lpstr>Differential Metal Corrosion  </vt:lpstr>
      <vt:lpstr>Differential Metal Corrosion  </vt:lpstr>
      <vt:lpstr>Differential Metal Corrosion 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2017-07-17T11:42:32Z</dcterms:modified>
</cp:coreProperties>
</file>