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11/7/2019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D1DA-110A-479B-9362-0E8B4F134DAA}"/>
              </a:ext>
            </a:extLst>
          </p:cNvPr>
          <p:cNvSpPr>
            <a:spLocks noGrp="1"/>
          </p:cNvSpPr>
          <p:nvPr>
            <p:ph type="ctrTitle"/>
          </p:nvPr>
        </p:nvSpPr>
        <p:spPr/>
        <p:txBody>
          <a:bodyPr>
            <a:normAutofit fontScale="90000"/>
          </a:bodyPr>
          <a:lstStyle/>
          <a:p>
            <a:r>
              <a:rPr lang="en-US" b="1" dirty="0"/>
              <a:t>Battle Of Neighborhoods - Capstone Project</a:t>
            </a:r>
            <a:br>
              <a:rPr lang="en-US" b="1" dirty="0"/>
            </a:br>
            <a:endParaRPr lang="en-IN" dirty="0"/>
          </a:p>
        </p:txBody>
      </p:sp>
      <p:sp>
        <p:nvSpPr>
          <p:cNvPr id="3" name="Subtitle 2">
            <a:extLst>
              <a:ext uri="{FF2B5EF4-FFF2-40B4-BE49-F238E27FC236}">
                <a16:creationId xmlns:a16="http://schemas.microsoft.com/office/drawing/2014/main" id="{C08F2FF8-5DA7-481D-8FD3-9AE1E8A966D8}"/>
              </a:ext>
            </a:extLst>
          </p:cNvPr>
          <p:cNvSpPr>
            <a:spLocks noGrp="1"/>
          </p:cNvSpPr>
          <p:nvPr>
            <p:ph type="subTitle" idx="1"/>
          </p:nvPr>
        </p:nvSpPr>
        <p:spPr/>
        <p:txBody>
          <a:bodyPr/>
          <a:lstStyle/>
          <a:p>
            <a:r>
              <a:rPr lang="en-IN" dirty="0"/>
              <a:t>IINDIAN RESTURANTS IN TORONTO,CANADA</a:t>
            </a:r>
          </a:p>
        </p:txBody>
      </p:sp>
    </p:spTree>
    <p:extLst>
      <p:ext uri="{BB962C8B-B14F-4D97-AF65-F5344CB8AC3E}">
        <p14:creationId xmlns:p14="http://schemas.microsoft.com/office/powerpoint/2010/main" val="142051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662F7B5F-69B9-41D9-BD9A-2A7F1118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B484EE50-7D13-4A99-9152-609AE84AC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8F607DBD-3FFF-424E-80D2-8061AC5FE7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0CA1AF17-15FE-4FB8-A4CB-942AC134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901EDCD-40E3-40D5-BCE4-803F7A4D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6E840EA-C6A5-48DA-A3B5-BE430C89C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CDA5F-82AA-442D-9B68-1F1F68F1A19B}"/>
              </a:ext>
            </a:extLst>
          </p:cNvPr>
          <p:cNvSpPr>
            <a:spLocks noGrp="1"/>
          </p:cNvSpPr>
          <p:nvPr>
            <p:ph type="title"/>
          </p:nvPr>
        </p:nvSpPr>
        <p:spPr>
          <a:xfrm>
            <a:off x="1969804" y="3428998"/>
            <a:ext cx="2819723" cy="2782477"/>
          </a:xfrm>
        </p:spPr>
        <p:txBody>
          <a:bodyPr vert="horz" lIns="91440" tIns="45720" rIns="91440" bIns="45720" rtlCol="0" anchor="t">
            <a:normAutofit/>
          </a:bodyPr>
          <a:lstStyle/>
          <a:p>
            <a:r>
              <a:rPr lang="en-US" sz="3600" b="0" i="0" kern="1200" cap="none">
                <a:solidFill>
                  <a:schemeClr val="tx1"/>
                </a:solidFill>
                <a:effectLst/>
                <a:latin typeface="+mj-lt"/>
                <a:ea typeface="+mj-ea"/>
                <a:cs typeface="+mj-cs"/>
              </a:rPr>
              <a:t>Top Indian restaurants in Toronto </a:t>
            </a:r>
          </a:p>
        </p:txBody>
      </p:sp>
      <p:pic>
        <p:nvPicPr>
          <p:cNvPr id="5" name="Content Placeholder 4">
            <a:extLst>
              <a:ext uri="{FF2B5EF4-FFF2-40B4-BE49-F238E27FC236}">
                <a16:creationId xmlns:a16="http://schemas.microsoft.com/office/drawing/2014/main" id="{B5EC480A-BD35-4590-873C-B0A20CB1EE6D}"/>
              </a:ext>
            </a:extLst>
          </p:cNvPr>
          <p:cNvPicPr>
            <a:picLocks noGrp="1" noChangeAspect="1"/>
          </p:cNvPicPr>
          <p:nvPr>
            <p:ph idx="1"/>
          </p:nvPr>
        </p:nvPicPr>
        <p:blipFill rotWithShape="1">
          <a:blip r:embed="rId5"/>
          <a:srcRect l="12064" r="30816" b="2"/>
          <a:stretch/>
        </p:blipFill>
        <p:spPr>
          <a:xfrm>
            <a:off x="5444747" y="647191"/>
            <a:ext cx="529732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84AC7A41-04AF-4CF9-A478-43411F9B5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47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EC88-0D8F-4B17-81EF-4A1A0FF7399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2BDDCD7-EBA1-432E-B157-229B4A409379}"/>
              </a:ext>
            </a:extLst>
          </p:cNvPr>
          <p:cNvSpPr>
            <a:spLocks noGrp="1"/>
          </p:cNvSpPr>
          <p:nvPr>
            <p:ph idx="1"/>
          </p:nvPr>
        </p:nvSpPr>
        <p:spPr>
          <a:xfrm>
            <a:off x="1704513" y="1811045"/>
            <a:ext cx="8865626" cy="4238899"/>
          </a:xfrm>
        </p:spPr>
        <p:txBody>
          <a:bodyPr>
            <a:normAutofit fontScale="85000" lnSpcReduction="10000"/>
          </a:bodyPr>
          <a:lstStyle/>
          <a:p>
            <a:pPr marL="0" indent="0">
              <a:buNone/>
            </a:pPr>
            <a:r>
              <a:rPr lang="en-US" dirty="0"/>
              <a:t>The Indian Restaurant Market in Toronto is not quite explored inspire of Toronto sheltering a large number of Indian population. The below are the conclusions from the study:</a:t>
            </a:r>
          </a:p>
          <a:p>
            <a:endParaRPr lang="en-US" dirty="0"/>
          </a:p>
          <a:p>
            <a:r>
              <a:rPr lang="en-US" dirty="0"/>
              <a:t>Central and Old Toronto are some of the best neighborhoods for Indian cuisine.</a:t>
            </a:r>
          </a:p>
          <a:p>
            <a:r>
              <a:rPr lang="en-US" dirty="0"/>
              <a:t>East Toronto, Scarborough, York have great potential for new Indian Restaurants.</a:t>
            </a:r>
          </a:p>
          <a:p>
            <a:r>
              <a:rPr lang="en-US" dirty="0"/>
              <a:t>East York last in average rating of Indian Restaurants.</a:t>
            </a:r>
          </a:p>
          <a:p>
            <a:r>
              <a:rPr lang="en-US" dirty="0"/>
              <a:t>India </a:t>
            </a:r>
            <a:r>
              <a:rPr lang="en-US" dirty="0" err="1"/>
              <a:t>Baazaar</a:t>
            </a:r>
            <a:r>
              <a:rPr lang="en-US" dirty="0"/>
              <a:t>, The Beaches West is the best place to stay if you prefer Indian Cuisine.</a:t>
            </a:r>
            <a:endParaRPr lang="en-IN" dirty="0"/>
          </a:p>
        </p:txBody>
      </p:sp>
    </p:spTree>
    <p:extLst>
      <p:ext uri="{BB962C8B-B14F-4D97-AF65-F5344CB8AC3E}">
        <p14:creationId xmlns:p14="http://schemas.microsoft.com/office/powerpoint/2010/main" val="261165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AD2D-5101-4F60-8B2A-E1473057C2D2}"/>
              </a:ext>
            </a:extLst>
          </p:cNvPr>
          <p:cNvSpPr>
            <a:spLocks noGrp="1"/>
          </p:cNvSpPr>
          <p:nvPr>
            <p:ph type="title"/>
          </p:nvPr>
        </p:nvSpPr>
        <p:spPr/>
        <p:txBody>
          <a:bodyPr/>
          <a:lstStyle/>
          <a:p>
            <a:r>
              <a:rPr lang="en-IN" b="1" dirty="0"/>
              <a:t>Limitations</a:t>
            </a:r>
            <a:br>
              <a:rPr lang="en-IN" b="1" dirty="0"/>
            </a:br>
            <a:endParaRPr lang="en-IN" dirty="0"/>
          </a:p>
        </p:txBody>
      </p:sp>
      <p:sp>
        <p:nvSpPr>
          <p:cNvPr id="3" name="Content Placeholder 2">
            <a:extLst>
              <a:ext uri="{FF2B5EF4-FFF2-40B4-BE49-F238E27FC236}">
                <a16:creationId xmlns:a16="http://schemas.microsoft.com/office/drawing/2014/main" id="{53B5F10A-48F6-498C-AA83-BA7CDD99DE47}"/>
              </a:ext>
            </a:extLst>
          </p:cNvPr>
          <p:cNvSpPr>
            <a:spLocks noGrp="1"/>
          </p:cNvSpPr>
          <p:nvPr>
            <p:ph idx="1"/>
          </p:nvPr>
        </p:nvSpPr>
        <p:spPr/>
        <p:txBody>
          <a:bodyPr/>
          <a:lstStyle/>
          <a:p>
            <a:r>
              <a:rPr lang="en-US" dirty="0"/>
              <a:t>The ranking is purely on basis of rating of restaurants.</a:t>
            </a:r>
          </a:p>
          <a:p>
            <a:r>
              <a:rPr lang="en-US" dirty="0"/>
              <a:t>The accuracy of data depends purely depends on the data provided by </a:t>
            </a:r>
            <a:r>
              <a:rPr lang="en-US" dirty="0" err="1"/>
              <a:t>FourSquare</a:t>
            </a:r>
            <a:r>
              <a:rPr lang="en-US" dirty="0"/>
              <a:t>.</a:t>
            </a:r>
            <a:endParaRPr lang="en-IN" dirty="0"/>
          </a:p>
        </p:txBody>
      </p:sp>
    </p:spTree>
    <p:extLst>
      <p:ext uri="{BB962C8B-B14F-4D97-AF65-F5344CB8AC3E}">
        <p14:creationId xmlns:p14="http://schemas.microsoft.com/office/powerpoint/2010/main" val="230419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500B-45C9-4434-ADF8-354BB914964E}"/>
              </a:ext>
            </a:extLst>
          </p:cNvPr>
          <p:cNvSpPr>
            <a:spLocks noGrp="1"/>
          </p:cNvSpPr>
          <p:nvPr>
            <p:ph type="title"/>
          </p:nvPr>
        </p:nvSpPr>
        <p:spPr/>
        <p:txBody>
          <a:bodyPr/>
          <a:lstStyle/>
          <a:p>
            <a:r>
              <a:rPr lang="en-IN" b="1" dirty="0"/>
              <a:t>Introduction</a:t>
            </a:r>
            <a:br>
              <a:rPr lang="en-IN" b="1" dirty="0"/>
            </a:br>
            <a:endParaRPr lang="en-IN" dirty="0"/>
          </a:p>
        </p:txBody>
      </p:sp>
      <p:sp>
        <p:nvSpPr>
          <p:cNvPr id="3" name="Content Placeholder 2">
            <a:extLst>
              <a:ext uri="{FF2B5EF4-FFF2-40B4-BE49-F238E27FC236}">
                <a16:creationId xmlns:a16="http://schemas.microsoft.com/office/drawing/2014/main" id="{817BEDC6-9E3D-45C7-B8F3-228D6CA1E2EE}"/>
              </a:ext>
            </a:extLst>
          </p:cNvPr>
          <p:cNvSpPr>
            <a:spLocks noGrp="1"/>
          </p:cNvSpPr>
          <p:nvPr>
            <p:ph idx="1"/>
          </p:nvPr>
        </p:nvSpPr>
        <p:spPr/>
        <p:txBody>
          <a:bodyPr>
            <a:normAutofit fontScale="62500" lnSpcReduction="20000"/>
          </a:bodyPr>
          <a:lstStyle/>
          <a:p>
            <a:r>
              <a:rPr lang="en-US" dirty="0"/>
              <a:t>Toronto is the most populous city in Canada and the largest urban and metro area, with a population density of 4,149.5 people per square kilometer (10,750/</a:t>
            </a:r>
            <a:r>
              <a:rPr lang="en-US" dirty="0" err="1"/>
              <a:t>sq</a:t>
            </a:r>
            <a:r>
              <a:rPr lang="en-US" dirty="0"/>
              <a:t> mi).Foreign-born people account for nearly half of the population of Toronto. Toronto is home to many ethnic neighborhoods such as Little India, Greektown, Corso Italia, Chinatown and Little Jamaica.</a:t>
            </a:r>
          </a:p>
          <a:p>
            <a:endParaRPr lang="en-US" dirty="0"/>
          </a:p>
          <a:p>
            <a:r>
              <a:rPr lang="en-US" dirty="0"/>
              <a:t>With it's diverse culture , comes diverse food items. The cuisines of Toronto reflects Toronto's size and it's multicultural diversity. Different ethnic neighborhoods throughout the city focus on specific cuisines, such as authentic Chinese and Vietnamese found in the city's six Chinatowns, Korean in Koreatown, Greek on The Danforth, Italian cuisine in Little Italy and Corso Italia, and Indian in Little India. Numerous other world cuisines are available throughout the city, including Portuguese, Hungarian, Japanese, and Caribbean. In addition to ethnic cuisines, Toronto is also home to many fine dining establishments and chain restaurants ranging from fast food to casual or upscale dining.</a:t>
            </a:r>
          </a:p>
          <a:p>
            <a:endParaRPr lang="en-US" dirty="0"/>
          </a:p>
          <a:p>
            <a:r>
              <a:rPr lang="en-US" dirty="0"/>
              <a:t>So as part of this project , we will list and visualize all major parts of Toronto that has great Indian </a:t>
            </a:r>
            <a:r>
              <a:rPr lang="en-US" dirty="0" err="1"/>
              <a:t>resturants</a:t>
            </a:r>
            <a:r>
              <a:rPr lang="en-US" dirty="0"/>
              <a:t> and the prospect of opening a new Indian Restaurant in the neighborhoods of Toronto.</a:t>
            </a:r>
            <a:endParaRPr lang="en-IN" dirty="0"/>
          </a:p>
        </p:txBody>
      </p:sp>
    </p:spTree>
    <p:extLst>
      <p:ext uri="{BB962C8B-B14F-4D97-AF65-F5344CB8AC3E}">
        <p14:creationId xmlns:p14="http://schemas.microsoft.com/office/powerpoint/2010/main" val="227571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9115-51FD-4DD4-8521-C214100CC0E1}"/>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B09606DB-F7F6-493F-AB9D-2FCBD36AD8EF}"/>
              </a:ext>
            </a:extLst>
          </p:cNvPr>
          <p:cNvSpPr>
            <a:spLocks noGrp="1"/>
          </p:cNvSpPr>
          <p:nvPr>
            <p:ph idx="1"/>
          </p:nvPr>
        </p:nvSpPr>
        <p:spPr>
          <a:xfrm>
            <a:off x="1621861" y="1624614"/>
            <a:ext cx="9164508" cy="4944862"/>
          </a:xfrm>
        </p:spPr>
        <p:txBody>
          <a:bodyPr>
            <a:normAutofit fontScale="77500" lnSpcReduction="20000"/>
          </a:bodyPr>
          <a:lstStyle/>
          <a:p>
            <a:r>
              <a:rPr lang="en-US" u="sng" dirty="0"/>
              <a:t>The demographics info of Canada that contains list Boroughs, Neighborhoods and their postal codes.</a:t>
            </a:r>
          </a:p>
          <a:p>
            <a:pPr marL="0" indent="0">
              <a:buNone/>
            </a:pPr>
            <a:r>
              <a:rPr lang="en-US" b="1" dirty="0"/>
              <a:t>Data source </a:t>
            </a:r>
            <a:r>
              <a:rPr lang="en-US" dirty="0"/>
              <a:t>: https://en.wikipedia.org/wiki/List_of_postal_codes_of_Canada:_M</a:t>
            </a:r>
          </a:p>
          <a:p>
            <a:pPr marL="0" indent="0">
              <a:buNone/>
            </a:pPr>
            <a:r>
              <a:rPr lang="en-US" b="1" dirty="0"/>
              <a:t>Description</a:t>
            </a:r>
            <a:r>
              <a:rPr lang="en-US" dirty="0"/>
              <a:t> : This data set contains the required information. And we will use this data set to explore various neighborhoods of Toronto.</a:t>
            </a:r>
          </a:p>
          <a:p>
            <a:r>
              <a:rPr lang="en-US" u="sng" dirty="0"/>
              <a:t>Indian </a:t>
            </a:r>
            <a:r>
              <a:rPr lang="en-US" u="sng" dirty="0" err="1"/>
              <a:t>resturants</a:t>
            </a:r>
            <a:r>
              <a:rPr lang="en-US" u="sng" dirty="0"/>
              <a:t> in each neighborhood of Toronto. </a:t>
            </a:r>
          </a:p>
          <a:p>
            <a:pPr marL="0" indent="0">
              <a:buNone/>
            </a:pPr>
            <a:r>
              <a:rPr lang="en-US" b="1" dirty="0"/>
              <a:t>Data source </a:t>
            </a:r>
            <a:r>
              <a:rPr lang="en-US" dirty="0"/>
              <a:t>: </a:t>
            </a:r>
            <a:r>
              <a:rPr lang="en-US" dirty="0" err="1"/>
              <a:t>Fousquare</a:t>
            </a:r>
            <a:r>
              <a:rPr lang="en-US" dirty="0"/>
              <a:t> API</a:t>
            </a:r>
          </a:p>
          <a:p>
            <a:pPr marL="0" indent="0">
              <a:buNone/>
            </a:pPr>
            <a:r>
              <a:rPr lang="en-US" b="1" dirty="0"/>
              <a:t>Description</a:t>
            </a:r>
            <a:r>
              <a:rPr lang="en-US" dirty="0"/>
              <a:t> : By using this </a:t>
            </a:r>
            <a:r>
              <a:rPr lang="en-US" dirty="0" err="1"/>
              <a:t>api</a:t>
            </a:r>
            <a:r>
              <a:rPr lang="en-US" dirty="0"/>
              <a:t> we will get all the venues in each neighborhood. We can filter these venues to get only </a:t>
            </a:r>
            <a:r>
              <a:rPr lang="en-US" dirty="0" err="1"/>
              <a:t>indian</a:t>
            </a:r>
            <a:r>
              <a:rPr lang="en-US" dirty="0"/>
              <a:t> </a:t>
            </a:r>
            <a:r>
              <a:rPr lang="en-US" dirty="0" err="1"/>
              <a:t>resturants</a:t>
            </a:r>
            <a:r>
              <a:rPr lang="en-US" dirty="0"/>
              <a:t>.</a:t>
            </a:r>
          </a:p>
          <a:p>
            <a:r>
              <a:rPr lang="en-US" u="sng" dirty="0" err="1"/>
              <a:t>GeoSpace</a:t>
            </a:r>
            <a:r>
              <a:rPr lang="en-US" u="sng" dirty="0"/>
              <a:t> data</a:t>
            </a:r>
          </a:p>
          <a:p>
            <a:pPr marL="0" indent="0">
              <a:buNone/>
            </a:pPr>
            <a:r>
              <a:rPr lang="en-US" b="1" dirty="0"/>
              <a:t>Data source </a:t>
            </a:r>
            <a:r>
              <a:rPr lang="en-US" dirty="0"/>
              <a:t>: http://cocl.us/Geospatial_data</a:t>
            </a:r>
          </a:p>
          <a:p>
            <a:pPr marL="0" indent="0">
              <a:buNone/>
            </a:pPr>
            <a:r>
              <a:rPr lang="en-US" b="1" dirty="0"/>
              <a:t>Description </a:t>
            </a:r>
            <a:r>
              <a:rPr lang="en-US" dirty="0"/>
              <a:t>: By using this geo space data we will get the Toronto Borough boundaries along with it's Latitude and Longitude values that will help us visualize choropleth map.</a:t>
            </a:r>
            <a:endParaRPr lang="en-IN" dirty="0"/>
          </a:p>
        </p:txBody>
      </p:sp>
    </p:spTree>
    <p:extLst>
      <p:ext uri="{BB962C8B-B14F-4D97-AF65-F5344CB8AC3E}">
        <p14:creationId xmlns:p14="http://schemas.microsoft.com/office/powerpoint/2010/main" val="244457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6" name="Picture 45">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47">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53">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xtBox 55">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58" name="Rectangle 57">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2" name="Picture 61">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4" name="Rectangle 63">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CD9A8-C2B2-4D89-8EC8-F2D63BC65C2E}"/>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000" b="0" i="0" kern="1200" cap="none">
                <a:solidFill>
                  <a:schemeClr val="tx1"/>
                </a:solidFill>
                <a:effectLst/>
                <a:latin typeface="+mj-lt"/>
                <a:ea typeface="+mj-ea"/>
                <a:cs typeface="+mj-cs"/>
              </a:rPr>
              <a:t>Number of Neighborhood for each Borough in Toronto</a:t>
            </a:r>
          </a:p>
        </p:txBody>
      </p:sp>
      <p:pic>
        <p:nvPicPr>
          <p:cNvPr id="4" name="Content Placeholder 3">
            <a:extLst>
              <a:ext uri="{FF2B5EF4-FFF2-40B4-BE49-F238E27FC236}">
                <a16:creationId xmlns:a16="http://schemas.microsoft.com/office/drawing/2014/main" id="{7C1BE904-FDF7-41A9-891D-EAAF3767BA6C}"/>
              </a:ext>
            </a:extLst>
          </p:cNvPr>
          <p:cNvPicPr>
            <a:picLocks noGrp="1" noChangeAspect="1"/>
          </p:cNvPicPr>
          <p:nvPr>
            <p:ph idx="1"/>
          </p:nvPr>
        </p:nvPicPr>
        <p:blipFill>
          <a:blip r:embed="rId5"/>
          <a:stretch>
            <a:fillRect/>
          </a:stretch>
        </p:blipFill>
        <p:spPr>
          <a:xfrm>
            <a:off x="5444747" y="1628243"/>
            <a:ext cx="5297322" cy="360217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0" name="Rectangle 69">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83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5A1DF-7316-4A38-8C01-00B980C02429}"/>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000" b="0" i="0" kern="1200" cap="none">
                <a:solidFill>
                  <a:schemeClr val="tx1"/>
                </a:solidFill>
                <a:effectLst/>
                <a:latin typeface="+mj-lt"/>
                <a:ea typeface="+mj-ea"/>
                <a:cs typeface="+mj-cs"/>
              </a:rPr>
              <a:t>Number of Indian Resturants for each Borough in Toronto</a:t>
            </a:r>
          </a:p>
        </p:txBody>
      </p:sp>
      <p:pic>
        <p:nvPicPr>
          <p:cNvPr id="4" name="Content Placeholder 3">
            <a:extLst>
              <a:ext uri="{FF2B5EF4-FFF2-40B4-BE49-F238E27FC236}">
                <a16:creationId xmlns:a16="http://schemas.microsoft.com/office/drawing/2014/main" id="{62ED9AA7-963F-4A20-B20E-821D3C072C49}"/>
              </a:ext>
            </a:extLst>
          </p:cNvPr>
          <p:cNvPicPr>
            <a:picLocks noGrp="1" noChangeAspect="1"/>
          </p:cNvPicPr>
          <p:nvPr>
            <p:ph idx="1"/>
          </p:nvPr>
        </p:nvPicPr>
        <p:blipFill>
          <a:blip r:embed="rId5"/>
          <a:stretch>
            <a:fillRect/>
          </a:stretch>
        </p:blipFill>
        <p:spPr>
          <a:xfrm>
            <a:off x="5444747" y="1548783"/>
            <a:ext cx="5297322" cy="376109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36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48880-EC62-4E67-848A-F436D5D09335}"/>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2500" b="0" i="0" kern="1200" cap="none">
                <a:solidFill>
                  <a:schemeClr val="tx1"/>
                </a:solidFill>
                <a:effectLst/>
                <a:latin typeface="+mj-lt"/>
                <a:ea typeface="+mj-ea"/>
                <a:cs typeface="+mj-cs"/>
              </a:rPr>
              <a:t>Number of Indian Resturants for each Neighborhood in Toronto</a:t>
            </a:r>
          </a:p>
        </p:txBody>
      </p:sp>
      <p:pic>
        <p:nvPicPr>
          <p:cNvPr id="4" name="Content Placeholder 3">
            <a:extLst>
              <a:ext uri="{FF2B5EF4-FFF2-40B4-BE49-F238E27FC236}">
                <a16:creationId xmlns:a16="http://schemas.microsoft.com/office/drawing/2014/main" id="{0BCD7E48-4BCF-4882-8B0B-EFCEBB87AC5E}"/>
              </a:ext>
            </a:extLst>
          </p:cNvPr>
          <p:cNvPicPr>
            <a:picLocks noGrp="1" noChangeAspect="1"/>
          </p:cNvPicPr>
          <p:nvPr>
            <p:ph idx="1"/>
          </p:nvPr>
        </p:nvPicPr>
        <p:blipFill>
          <a:blip r:embed="rId5"/>
          <a:stretch>
            <a:fillRect/>
          </a:stretch>
        </p:blipFill>
        <p:spPr>
          <a:xfrm>
            <a:off x="5444747" y="1045538"/>
            <a:ext cx="5297322" cy="4767590"/>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72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89C05-2BD9-48B6-B772-221C8022E73D}"/>
              </a:ext>
            </a:extLst>
          </p:cNvPr>
          <p:cNvSpPr>
            <a:spLocks noGrp="1"/>
          </p:cNvSpPr>
          <p:nvPr>
            <p:ph type="title"/>
          </p:nvPr>
        </p:nvSpPr>
        <p:spPr>
          <a:xfrm>
            <a:off x="1333500" y="3262852"/>
            <a:ext cx="3304783" cy="2434705"/>
          </a:xfrm>
        </p:spPr>
        <p:txBody>
          <a:bodyPr vert="horz" lIns="91440" tIns="45720" rIns="91440" bIns="45720" rtlCol="0" anchor="t">
            <a:normAutofit/>
          </a:bodyPr>
          <a:lstStyle/>
          <a:p>
            <a:r>
              <a:rPr lang="en-US" sz="3200" b="0" i="0" kern="1200" cap="none" dirty="0">
                <a:solidFill>
                  <a:schemeClr val="tx1"/>
                </a:solidFill>
                <a:effectLst/>
                <a:latin typeface="+mj-lt"/>
                <a:ea typeface="+mj-ea"/>
                <a:cs typeface="+mj-cs"/>
              </a:rPr>
              <a:t>Neighborhoods with top rated Indian </a:t>
            </a:r>
            <a:r>
              <a:rPr lang="en-US" sz="3200" b="0" i="0" kern="1200" cap="none" dirty="0" err="1">
                <a:solidFill>
                  <a:schemeClr val="tx1"/>
                </a:solidFill>
                <a:effectLst/>
                <a:latin typeface="+mj-lt"/>
                <a:ea typeface="+mj-ea"/>
                <a:cs typeface="+mj-cs"/>
              </a:rPr>
              <a:t>Resturants</a:t>
            </a:r>
            <a:r>
              <a:rPr lang="en-US" sz="3200" b="0" i="0" kern="1200" cap="none" dirty="0">
                <a:solidFill>
                  <a:schemeClr val="tx1"/>
                </a:solidFill>
                <a:effectLst/>
                <a:latin typeface="+mj-lt"/>
                <a:ea typeface="+mj-ea"/>
                <a:cs typeface="+mj-cs"/>
              </a:rPr>
              <a:t> </a:t>
            </a:r>
          </a:p>
        </p:txBody>
      </p:sp>
      <p:pic>
        <p:nvPicPr>
          <p:cNvPr id="4" name="Content Placeholder 3">
            <a:extLst>
              <a:ext uri="{FF2B5EF4-FFF2-40B4-BE49-F238E27FC236}">
                <a16:creationId xmlns:a16="http://schemas.microsoft.com/office/drawing/2014/main" id="{B67C37C8-F1AF-4C02-ACDA-F7FF04AAED97}"/>
              </a:ext>
            </a:extLst>
          </p:cNvPr>
          <p:cNvPicPr>
            <a:picLocks noGrp="1" noChangeAspect="1"/>
          </p:cNvPicPr>
          <p:nvPr>
            <p:ph idx="1"/>
          </p:nvPr>
        </p:nvPicPr>
        <p:blipFill>
          <a:blip r:embed="rId5"/>
          <a:stretch>
            <a:fillRect/>
          </a:stretch>
        </p:blipFill>
        <p:spPr>
          <a:xfrm>
            <a:off x="5444747" y="1469425"/>
            <a:ext cx="5297322" cy="391981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45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98A53-7C0F-479F-BA57-38309B6CE52F}"/>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000" b="0" i="0" kern="1200" cap="none">
                <a:solidFill>
                  <a:schemeClr val="tx1"/>
                </a:solidFill>
                <a:effectLst/>
                <a:latin typeface="+mj-lt"/>
                <a:ea typeface="+mj-ea"/>
                <a:cs typeface="+mj-cs"/>
              </a:rPr>
              <a:t>Average rating of Indian Resturants for each Borough in Toronto</a:t>
            </a:r>
          </a:p>
        </p:txBody>
      </p:sp>
      <p:pic>
        <p:nvPicPr>
          <p:cNvPr id="4" name="Content Placeholder 3">
            <a:extLst>
              <a:ext uri="{FF2B5EF4-FFF2-40B4-BE49-F238E27FC236}">
                <a16:creationId xmlns:a16="http://schemas.microsoft.com/office/drawing/2014/main" id="{C6D50818-8424-4BD6-AC23-E412C107F521}"/>
              </a:ext>
            </a:extLst>
          </p:cNvPr>
          <p:cNvPicPr>
            <a:picLocks noGrp="1" noChangeAspect="1"/>
          </p:cNvPicPr>
          <p:nvPr>
            <p:ph idx="1"/>
          </p:nvPr>
        </p:nvPicPr>
        <p:blipFill>
          <a:blip r:embed="rId5"/>
          <a:stretch>
            <a:fillRect/>
          </a:stretch>
        </p:blipFill>
        <p:spPr>
          <a:xfrm>
            <a:off x="5444747" y="1555406"/>
            <a:ext cx="5297322" cy="374785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5" name="Rectangle 34">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89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662F7B5F-69B9-41D9-BD9A-2A7F1118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B484EE50-7D13-4A99-9152-609AE84ACF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8F607DBD-3FFF-424E-80D2-8061AC5FE7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0CA1AF17-15FE-4FB8-A4CB-942AC134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901EDCD-40E3-40D5-BCE4-803F7A4D6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6E840EA-C6A5-48DA-A3B5-BE430C89C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1110B-F72E-433F-A5AC-1309B37BAA38}"/>
              </a:ext>
            </a:extLst>
          </p:cNvPr>
          <p:cNvSpPr>
            <a:spLocks noGrp="1"/>
          </p:cNvSpPr>
          <p:nvPr>
            <p:ph type="title"/>
          </p:nvPr>
        </p:nvSpPr>
        <p:spPr>
          <a:xfrm>
            <a:off x="1969804" y="3428998"/>
            <a:ext cx="2819723" cy="2782477"/>
          </a:xfrm>
        </p:spPr>
        <p:txBody>
          <a:bodyPr vert="horz" lIns="91440" tIns="45720" rIns="91440" bIns="45720" rtlCol="0" anchor="t">
            <a:normAutofit/>
          </a:bodyPr>
          <a:lstStyle/>
          <a:p>
            <a:r>
              <a:rPr lang="en-US" sz="3600" b="0" i="0" kern="1200" cap="none">
                <a:solidFill>
                  <a:schemeClr val="tx1"/>
                </a:solidFill>
                <a:effectLst/>
                <a:latin typeface="+mj-lt"/>
                <a:ea typeface="+mj-ea"/>
                <a:cs typeface="+mj-cs"/>
              </a:rPr>
              <a:t>All Indian Restaurants across Toronto</a:t>
            </a:r>
          </a:p>
        </p:txBody>
      </p:sp>
      <p:pic>
        <p:nvPicPr>
          <p:cNvPr id="5" name="Content Placeholder 4">
            <a:extLst>
              <a:ext uri="{FF2B5EF4-FFF2-40B4-BE49-F238E27FC236}">
                <a16:creationId xmlns:a16="http://schemas.microsoft.com/office/drawing/2014/main" id="{E28A889E-0BAD-4C78-9D01-61115A60C137}"/>
              </a:ext>
            </a:extLst>
          </p:cNvPr>
          <p:cNvPicPr>
            <a:picLocks noGrp="1" noChangeAspect="1"/>
          </p:cNvPicPr>
          <p:nvPr>
            <p:ph idx="1"/>
          </p:nvPr>
        </p:nvPicPr>
        <p:blipFill rotWithShape="1">
          <a:blip r:embed="rId5"/>
          <a:srcRect l="18567" r="24551" b="2"/>
          <a:stretch/>
        </p:blipFill>
        <p:spPr>
          <a:xfrm>
            <a:off x="5444747" y="647191"/>
            <a:ext cx="5297322" cy="556428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84AC7A41-04AF-4CF9-A478-43411F9B5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9745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5</TotalTime>
  <Words>557</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MS Shell Dlg 2</vt:lpstr>
      <vt:lpstr>Wingdings</vt:lpstr>
      <vt:lpstr>Wingdings 3</vt:lpstr>
      <vt:lpstr>Madison</vt:lpstr>
      <vt:lpstr>Battle Of Neighborhoods - Capstone Project </vt:lpstr>
      <vt:lpstr>Introduction </vt:lpstr>
      <vt:lpstr>DATA</vt:lpstr>
      <vt:lpstr>Number of Neighborhood for each Borough in Toronto</vt:lpstr>
      <vt:lpstr>Number of Indian Resturants for each Borough in Toronto</vt:lpstr>
      <vt:lpstr>Number of Indian Resturants for each Neighborhood in Toronto</vt:lpstr>
      <vt:lpstr>Neighborhoods with top rated Indian Resturants </vt:lpstr>
      <vt:lpstr>Average rating of Indian Resturants for each Borough in Toronto</vt:lpstr>
      <vt:lpstr>All Indian Restaurants across Toronto</vt:lpstr>
      <vt:lpstr>Top Indian restaurants in Toronto </vt:lpstr>
      <vt:lpstr>Conclusion</vt:lpstr>
      <vt:lpstr>Limitations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 Capstone Project</dc:title>
  <dc:creator>Aloke Deep Ganguly</dc:creator>
  <cp:lastModifiedBy>Aloke Deep Ganguly</cp:lastModifiedBy>
  <cp:revision>2</cp:revision>
  <dcterms:created xsi:type="dcterms:W3CDTF">2019-11-07T05:09:02Z</dcterms:created>
  <dcterms:modified xsi:type="dcterms:W3CDTF">2019-11-07T05:14:18Z</dcterms:modified>
</cp:coreProperties>
</file>