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9144000" cy="5143500"/>
  <p:embeddedFontLst>
    <p:embeddedFont>
      <p:font typeface="Roboto"/>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000000"/>
          </p15:clr>
        </p15:guide>
        <p15:guide id="2" pos="2160">
          <p15:clr>
            <a:srgbClr val="000000"/>
          </p15:clr>
        </p15:guide>
      </p15:sldGuideLst>
    </p:ext>
    <p:ext uri="http://customooxmlschemas.google.com/">
      <go:slidesCustomData xmlns:go="http://customooxmlschemas.google.com/" r:id="rId31" roundtripDataSignature="AMtx7mi2+38XBEZqfxMdt8rM/58LEdId3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Roboto-bold.fntdata"/><Relationship Id="rId27" Type="http://schemas.openxmlformats.org/officeDocument/2006/relationships/font" Target="fonts/Robot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italic.fntdata"/><Relationship Id="rId7" Type="http://schemas.openxmlformats.org/officeDocument/2006/relationships/slide" Target="slides/slide2.xml"/><Relationship Id="rId8" Type="http://schemas.openxmlformats.org/officeDocument/2006/relationships/slide" Target="slides/slide3.xml"/><Relationship Id="rId31" Type="http://customschemas.google.com/relationships/presentationmetadata" Target="metadata"/><Relationship Id="rId30" Type="http://schemas.openxmlformats.org/officeDocument/2006/relationships/font" Target="fonts/Robo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914400" y="2443150"/>
            <a:ext cx="7315200" cy="2314575"/>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 name="Shape 40"/>
        <p:cNvGrpSpPr/>
        <p:nvPr/>
      </p:nvGrpSpPr>
      <p:grpSpPr>
        <a:xfrm>
          <a:off x="0" y="0"/>
          <a:ext cx="0" cy="0"/>
          <a:chOff x="0" y="0"/>
          <a:chExt cx="0" cy="0"/>
        </a:xfrm>
      </p:grpSpPr>
      <p:sp>
        <p:nvSpPr>
          <p:cNvPr id="41" name="Google Shape;41;p1: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1: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10: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0: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11: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1: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12: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2: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13: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3: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14: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4: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15: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5: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16: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6: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17: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7: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18: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8: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19: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9: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 name="Shape 46"/>
        <p:cNvGrpSpPr/>
        <p:nvPr/>
      </p:nvGrpSpPr>
      <p:grpSpPr>
        <a:xfrm>
          <a:off x="0" y="0"/>
          <a:ext cx="0" cy="0"/>
          <a:chOff x="0" y="0"/>
          <a:chExt cx="0" cy="0"/>
        </a:xfrm>
      </p:grpSpPr>
      <p:sp>
        <p:nvSpPr>
          <p:cNvPr id="47" name="Google Shape;47;p2: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2: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20: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20: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21: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21: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3: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3: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4: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4: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p5: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5: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p6: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6: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p7: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7: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8: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9: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9: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obj">
  <p:cSld name="OBJECT">
    <p:spTree>
      <p:nvGrpSpPr>
        <p:cNvPr id="12" name="Shape 12"/>
        <p:cNvGrpSpPr/>
        <p:nvPr/>
      </p:nvGrpSpPr>
      <p:grpSpPr>
        <a:xfrm>
          <a:off x="0" y="0"/>
          <a:ext cx="0" cy="0"/>
          <a:chOff x="0" y="0"/>
          <a:chExt cx="0" cy="0"/>
        </a:xfrm>
      </p:grpSpPr>
      <p:sp>
        <p:nvSpPr>
          <p:cNvPr id="13" name="Google Shape;13;p23"/>
          <p:cNvSpPr txBox="1"/>
          <p:nvPr>
            <p:ph type="ctrTitle"/>
          </p:nvPr>
        </p:nvSpPr>
        <p:spPr>
          <a:xfrm>
            <a:off x="841629" y="638857"/>
            <a:ext cx="7440295" cy="176593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3600">
                <a:solidFill>
                  <a:srgbClr val="124F5B"/>
                </a:solidFill>
                <a:latin typeface="Verdana"/>
                <a:ea typeface="Verdana"/>
                <a:cs typeface="Verdana"/>
                <a:sym typeface="Verdan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 name="Google Shape;14;p23"/>
          <p:cNvSpPr txBox="1"/>
          <p:nvPr>
            <p:ph idx="1" type="subTitle"/>
          </p:nvPr>
        </p:nvSpPr>
        <p:spPr>
          <a:xfrm>
            <a:off x="1371600" y="2880360"/>
            <a:ext cx="6400800" cy="12858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3"/>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3"/>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23"/>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algn="r">
              <a:spcBef>
                <a:spcPts val="0"/>
              </a:spcBef>
              <a:buNone/>
              <a:defRPr sz="1800">
                <a:solidFill>
                  <a:srgbClr val="888888"/>
                </a:solidFill>
                <a:latin typeface="Calibri"/>
                <a:ea typeface="Calibri"/>
                <a:cs typeface="Calibri"/>
                <a:sym typeface="Calibri"/>
              </a:defRPr>
            </a:lvl1pPr>
            <a:lvl2pPr indent="0" lvl="1" marL="0" algn="r">
              <a:spcBef>
                <a:spcPts val="0"/>
              </a:spcBef>
              <a:buNone/>
              <a:defRPr sz="1800">
                <a:solidFill>
                  <a:srgbClr val="888888"/>
                </a:solidFill>
                <a:latin typeface="Calibri"/>
                <a:ea typeface="Calibri"/>
                <a:cs typeface="Calibri"/>
                <a:sym typeface="Calibri"/>
              </a:defRPr>
            </a:lvl2pPr>
            <a:lvl3pPr indent="0" lvl="2" marL="0" algn="r">
              <a:spcBef>
                <a:spcPts val="0"/>
              </a:spcBef>
              <a:buNone/>
              <a:defRPr sz="1800">
                <a:solidFill>
                  <a:srgbClr val="888888"/>
                </a:solidFill>
                <a:latin typeface="Calibri"/>
                <a:ea typeface="Calibri"/>
                <a:cs typeface="Calibri"/>
                <a:sym typeface="Calibri"/>
              </a:defRPr>
            </a:lvl3pPr>
            <a:lvl4pPr indent="0" lvl="3" marL="0" algn="r">
              <a:spcBef>
                <a:spcPts val="0"/>
              </a:spcBef>
              <a:buNone/>
              <a:defRPr sz="1800">
                <a:solidFill>
                  <a:srgbClr val="888888"/>
                </a:solidFill>
                <a:latin typeface="Calibri"/>
                <a:ea typeface="Calibri"/>
                <a:cs typeface="Calibri"/>
                <a:sym typeface="Calibri"/>
              </a:defRPr>
            </a:lvl4pPr>
            <a:lvl5pPr indent="0" lvl="4" marL="0" algn="r">
              <a:spcBef>
                <a:spcPts val="0"/>
              </a:spcBef>
              <a:buNone/>
              <a:defRPr sz="1800">
                <a:solidFill>
                  <a:srgbClr val="888888"/>
                </a:solidFill>
                <a:latin typeface="Calibri"/>
                <a:ea typeface="Calibri"/>
                <a:cs typeface="Calibri"/>
                <a:sym typeface="Calibri"/>
              </a:defRPr>
            </a:lvl5pPr>
            <a:lvl6pPr indent="0" lvl="5" marL="0" algn="r">
              <a:spcBef>
                <a:spcPts val="0"/>
              </a:spcBef>
              <a:buNone/>
              <a:defRPr sz="1800">
                <a:solidFill>
                  <a:srgbClr val="888888"/>
                </a:solidFill>
                <a:latin typeface="Calibri"/>
                <a:ea typeface="Calibri"/>
                <a:cs typeface="Calibri"/>
                <a:sym typeface="Calibri"/>
              </a:defRPr>
            </a:lvl6pPr>
            <a:lvl7pPr indent="0" lvl="6" marL="0" algn="r">
              <a:spcBef>
                <a:spcPts val="0"/>
              </a:spcBef>
              <a:buNone/>
              <a:defRPr sz="1800">
                <a:solidFill>
                  <a:srgbClr val="888888"/>
                </a:solidFill>
                <a:latin typeface="Calibri"/>
                <a:ea typeface="Calibri"/>
                <a:cs typeface="Calibri"/>
                <a:sym typeface="Calibri"/>
              </a:defRPr>
            </a:lvl7pPr>
            <a:lvl8pPr indent="0" lvl="7" marL="0" algn="r">
              <a:spcBef>
                <a:spcPts val="0"/>
              </a:spcBef>
              <a:buNone/>
              <a:defRPr sz="1800">
                <a:solidFill>
                  <a:srgbClr val="888888"/>
                </a:solidFill>
                <a:latin typeface="Calibri"/>
                <a:ea typeface="Calibri"/>
                <a:cs typeface="Calibri"/>
                <a:sym typeface="Calibri"/>
              </a:defRPr>
            </a:lvl8pPr>
            <a:lvl9pPr indent="0" lvl="8" marL="0" algn="r">
              <a:spcBef>
                <a:spcPts val="0"/>
              </a:spcBef>
              <a:buNone/>
              <a:defRPr sz="18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18" name="Shape 18"/>
        <p:cNvGrpSpPr/>
        <p:nvPr/>
      </p:nvGrpSpPr>
      <p:grpSpPr>
        <a:xfrm>
          <a:off x="0" y="0"/>
          <a:ext cx="0" cy="0"/>
          <a:chOff x="0" y="0"/>
          <a:chExt cx="0" cy="0"/>
        </a:xfrm>
      </p:grpSpPr>
      <p:sp>
        <p:nvSpPr>
          <p:cNvPr id="19" name="Google Shape;19;p24"/>
          <p:cNvSpPr txBox="1"/>
          <p:nvPr>
            <p:ph type="title"/>
          </p:nvPr>
        </p:nvSpPr>
        <p:spPr>
          <a:xfrm>
            <a:off x="384724" y="270655"/>
            <a:ext cx="8374551" cy="57404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1800">
                <a:solidFill>
                  <a:srgbClr val="CC0000"/>
                </a:solidFill>
                <a:latin typeface="Roboto"/>
                <a:ea typeface="Roboto"/>
                <a:cs typeface="Roboto"/>
                <a:sym typeface="Roboto"/>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 name="Google Shape;20;p24"/>
          <p:cNvSpPr txBox="1"/>
          <p:nvPr>
            <p:ph idx="1" type="body"/>
          </p:nvPr>
        </p:nvSpPr>
        <p:spPr>
          <a:xfrm>
            <a:off x="481416" y="1175208"/>
            <a:ext cx="8181167" cy="3495675"/>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b="0" i="0" sz="1800">
                <a:solidFill>
                  <a:srgbClr val="08262D"/>
                </a:solidFill>
                <a:latin typeface="Arial"/>
                <a:ea typeface="Arial"/>
                <a:cs typeface="Arial"/>
                <a:sym typeface="Arial"/>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1" name="Google Shape;21;p24"/>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24"/>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24"/>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algn="r">
              <a:spcBef>
                <a:spcPts val="0"/>
              </a:spcBef>
              <a:buNone/>
              <a:defRPr sz="1800">
                <a:solidFill>
                  <a:srgbClr val="888888"/>
                </a:solidFill>
                <a:latin typeface="Calibri"/>
                <a:ea typeface="Calibri"/>
                <a:cs typeface="Calibri"/>
                <a:sym typeface="Calibri"/>
              </a:defRPr>
            </a:lvl1pPr>
            <a:lvl2pPr indent="0" lvl="1" marL="0" algn="r">
              <a:spcBef>
                <a:spcPts val="0"/>
              </a:spcBef>
              <a:buNone/>
              <a:defRPr sz="1800">
                <a:solidFill>
                  <a:srgbClr val="888888"/>
                </a:solidFill>
                <a:latin typeface="Calibri"/>
                <a:ea typeface="Calibri"/>
                <a:cs typeface="Calibri"/>
                <a:sym typeface="Calibri"/>
              </a:defRPr>
            </a:lvl2pPr>
            <a:lvl3pPr indent="0" lvl="2" marL="0" algn="r">
              <a:spcBef>
                <a:spcPts val="0"/>
              </a:spcBef>
              <a:buNone/>
              <a:defRPr sz="1800">
                <a:solidFill>
                  <a:srgbClr val="888888"/>
                </a:solidFill>
                <a:latin typeface="Calibri"/>
                <a:ea typeface="Calibri"/>
                <a:cs typeface="Calibri"/>
                <a:sym typeface="Calibri"/>
              </a:defRPr>
            </a:lvl3pPr>
            <a:lvl4pPr indent="0" lvl="3" marL="0" algn="r">
              <a:spcBef>
                <a:spcPts val="0"/>
              </a:spcBef>
              <a:buNone/>
              <a:defRPr sz="1800">
                <a:solidFill>
                  <a:srgbClr val="888888"/>
                </a:solidFill>
                <a:latin typeface="Calibri"/>
                <a:ea typeface="Calibri"/>
                <a:cs typeface="Calibri"/>
                <a:sym typeface="Calibri"/>
              </a:defRPr>
            </a:lvl4pPr>
            <a:lvl5pPr indent="0" lvl="4" marL="0" algn="r">
              <a:spcBef>
                <a:spcPts val="0"/>
              </a:spcBef>
              <a:buNone/>
              <a:defRPr sz="1800">
                <a:solidFill>
                  <a:srgbClr val="888888"/>
                </a:solidFill>
                <a:latin typeface="Calibri"/>
                <a:ea typeface="Calibri"/>
                <a:cs typeface="Calibri"/>
                <a:sym typeface="Calibri"/>
              </a:defRPr>
            </a:lvl5pPr>
            <a:lvl6pPr indent="0" lvl="5" marL="0" algn="r">
              <a:spcBef>
                <a:spcPts val="0"/>
              </a:spcBef>
              <a:buNone/>
              <a:defRPr sz="1800">
                <a:solidFill>
                  <a:srgbClr val="888888"/>
                </a:solidFill>
                <a:latin typeface="Calibri"/>
                <a:ea typeface="Calibri"/>
                <a:cs typeface="Calibri"/>
                <a:sym typeface="Calibri"/>
              </a:defRPr>
            </a:lvl6pPr>
            <a:lvl7pPr indent="0" lvl="6" marL="0" algn="r">
              <a:spcBef>
                <a:spcPts val="0"/>
              </a:spcBef>
              <a:buNone/>
              <a:defRPr sz="1800">
                <a:solidFill>
                  <a:srgbClr val="888888"/>
                </a:solidFill>
                <a:latin typeface="Calibri"/>
                <a:ea typeface="Calibri"/>
                <a:cs typeface="Calibri"/>
                <a:sym typeface="Calibri"/>
              </a:defRPr>
            </a:lvl7pPr>
            <a:lvl8pPr indent="0" lvl="7" marL="0" algn="r">
              <a:spcBef>
                <a:spcPts val="0"/>
              </a:spcBef>
              <a:buNone/>
              <a:defRPr sz="1800">
                <a:solidFill>
                  <a:srgbClr val="888888"/>
                </a:solidFill>
                <a:latin typeface="Calibri"/>
                <a:ea typeface="Calibri"/>
                <a:cs typeface="Calibri"/>
                <a:sym typeface="Calibri"/>
              </a:defRPr>
            </a:lvl8pPr>
            <a:lvl9pPr indent="0" lvl="8" marL="0" algn="r">
              <a:spcBef>
                <a:spcPts val="0"/>
              </a:spcBef>
              <a:buNone/>
              <a:defRPr sz="18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24" name="Shape 24"/>
        <p:cNvGrpSpPr/>
        <p:nvPr/>
      </p:nvGrpSpPr>
      <p:grpSpPr>
        <a:xfrm>
          <a:off x="0" y="0"/>
          <a:ext cx="0" cy="0"/>
          <a:chOff x="0" y="0"/>
          <a:chExt cx="0" cy="0"/>
        </a:xfrm>
      </p:grpSpPr>
      <p:sp>
        <p:nvSpPr>
          <p:cNvPr id="25" name="Google Shape;25;p25"/>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25"/>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25"/>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algn="r">
              <a:spcBef>
                <a:spcPts val="0"/>
              </a:spcBef>
              <a:buNone/>
              <a:defRPr sz="1800">
                <a:solidFill>
                  <a:srgbClr val="888888"/>
                </a:solidFill>
                <a:latin typeface="Calibri"/>
                <a:ea typeface="Calibri"/>
                <a:cs typeface="Calibri"/>
                <a:sym typeface="Calibri"/>
              </a:defRPr>
            </a:lvl1pPr>
            <a:lvl2pPr indent="0" lvl="1" marL="0" algn="r">
              <a:spcBef>
                <a:spcPts val="0"/>
              </a:spcBef>
              <a:buNone/>
              <a:defRPr sz="1800">
                <a:solidFill>
                  <a:srgbClr val="888888"/>
                </a:solidFill>
                <a:latin typeface="Calibri"/>
                <a:ea typeface="Calibri"/>
                <a:cs typeface="Calibri"/>
                <a:sym typeface="Calibri"/>
              </a:defRPr>
            </a:lvl2pPr>
            <a:lvl3pPr indent="0" lvl="2" marL="0" algn="r">
              <a:spcBef>
                <a:spcPts val="0"/>
              </a:spcBef>
              <a:buNone/>
              <a:defRPr sz="1800">
                <a:solidFill>
                  <a:srgbClr val="888888"/>
                </a:solidFill>
                <a:latin typeface="Calibri"/>
                <a:ea typeface="Calibri"/>
                <a:cs typeface="Calibri"/>
                <a:sym typeface="Calibri"/>
              </a:defRPr>
            </a:lvl3pPr>
            <a:lvl4pPr indent="0" lvl="3" marL="0" algn="r">
              <a:spcBef>
                <a:spcPts val="0"/>
              </a:spcBef>
              <a:buNone/>
              <a:defRPr sz="1800">
                <a:solidFill>
                  <a:srgbClr val="888888"/>
                </a:solidFill>
                <a:latin typeface="Calibri"/>
                <a:ea typeface="Calibri"/>
                <a:cs typeface="Calibri"/>
                <a:sym typeface="Calibri"/>
              </a:defRPr>
            </a:lvl4pPr>
            <a:lvl5pPr indent="0" lvl="4" marL="0" algn="r">
              <a:spcBef>
                <a:spcPts val="0"/>
              </a:spcBef>
              <a:buNone/>
              <a:defRPr sz="1800">
                <a:solidFill>
                  <a:srgbClr val="888888"/>
                </a:solidFill>
                <a:latin typeface="Calibri"/>
                <a:ea typeface="Calibri"/>
                <a:cs typeface="Calibri"/>
                <a:sym typeface="Calibri"/>
              </a:defRPr>
            </a:lvl5pPr>
            <a:lvl6pPr indent="0" lvl="5" marL="0" algn="r">
              <a:spcBef>
                <a:spcPts val="0"/>
              </a:spcBef>
              <a:buNone/>
              <a:defRPr sz="1800">
                <a:solidFill>
                  <a:srgbClr val="888888"/>
                </a:solidFill>
                <a:latin typeface="Calibri"/>
                <a:ea typeface="Calibri"/>
                <a:cs typeface="Calibri"/>
                <a:sym typeface="Calibri"/>
              </a:defRPr>
            </a:lvl6pPr>
            <a:lvl7pPr indent="0" lvl="6" marL="0" algn="r">
              <a:spcBef>
                <a:spcPts val="0"/>
              </a:spcBef>
              <a:buNone/>
              <a:defRPr sz="1800">
                <a:solidFill>
                  <a:srgbClr val="888888"/>
                </a:solidFill>
                <a:latin typeface="Calibri"/>
                <a:ea typeface="Calibri"/>
                <a:cs typeface="Calibri"/>
                <a:sym typeface="Calibri"/>
              </a:defRPr>
            </a:lvl7pPr>
            <a:lvl8pPr indent="0" lvl="7" marL="0" algn="r">
              <a:spcBef>
                <a:spcPts val="0"/>
              </a:spcBef>
              <a:buNone/>
              <a:defRPr sz="1800">
                <a:solidFill>
                  <a:srgbClr val="888888"/>
                </a:solidFill>
                <a:latin typeface="Calibri"/>
                <a:ea typeface="Calibri"/>
                <a:cs typeface="Calibri"/>
                <a:sym typeface="Calibri"/>
              </a:defRPr>
            </a:lvl8pPr>
            <a:lvl9pPr indent="0" lvl="8" marL="0" algn="r">
              <a:spcBef>
                <a:spcPts val="0"/>
              </a:spcBef>
              <a:buNone/>
              <a:defRPr sz="18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28" name="Shape 28"/>
        <p:cNvGrpSpPr/>
        <p:nvPr/>
      </p:nvGrpSpPr>
      <p:grpSpPr>
        <a:xfrm>
          <a:off x="0" y="0"/>
          <a:ext cx="0" cy="0"/>
          <a:chOff x="0" y="0"/>
          <a:chExt cx="0" cy="0"/>
        </a:xfrm>
      </p:grpSpPr>
      <p:sp>
        <p:nvSpPr>
          <p:cNvPr id="29" name="Google Shape;29;p26"/>
          <p:cNvSpPr txBox="1"/>
          <p:nvPr>
            <p:ph type="title"/>
          </p:nvPr>
        </p:nvSpPr>
        <p:spPr>
          <a:xfrm>
            <a:off x="384724" y="270655"/>
            <a:ext cx="8374551" cy="57404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1800">
                <a:solidFill>
                  <a:srgbClr val="CC0000"/>
                </a:solidFill>
                <a:latin typeface="Roboto"/>
                <a:ea typeface="Roboto"/>
                <a:cs typeface="Roboto"/>
                <a:sym typeface="Roboto"/>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26"/>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26"/>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26"/>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algn="r">
              <a:spcBef>
                <a:spcPts val="0"/>
              </a:spcBef>
              <a:buNone/>
              <a:defRPr sz="1800">
                <a:solidFill>
                  <a:srgbClr val="888888"/>
                </a:solidFill>
                <a:latin typeface="Calibri"/>
                <a:ea typeface="Calibri"/>
                <a:cs typeface="Calibri"/>
                <a:sym typeface="Calibri"/>
              </a:defRPr>
            </a:lvl1pPr>
            <a:lvl2pPr indent="0" lvl="1" marL="0" algn="r">
              <a:spcBef>
                <a:spcPts val="0"/>
              </a:spcBef>
              <a:buNone/>
              <a:defRPr sz="1800">
                <a:solidFill>
                  <a:srgbClr val="888888"/>
                </a:solidFill>
                <a:latin typeface="Calibri"/>
                <a:ea typeface="Calibri"/>
                <a:cs typeface="Calibri"/>
                <a:sym typeface="Calibri"/>
              </a:defRPr>
            </a:lvl2pPr>
            <a:lvl3pPr indent="0" lvl="2" marL="0" algn="r">
              <a:spcBef>
                <a:spcPts val="0"/>
              </a:spcBef>
              <a:buNone/>
              <a:defRPr sz="1800">
                <a:solidFill>
                  <a:srgbClr val="888888"/>
                </a:solidFill>
                <a:latin typeface="Calibri"/>
                <a:ea typeface="Calibri"/>
                <a:cs typeface="Calibri"/>
                <a:sym typeface="Calibri"/>
              </a:defRPr>
            </a:lvl3pPr>
            <a:lvl4pPr indent="0" lvl="3" marL="0" algn="r">
              <a:spcBef>
                <a:spcPts val="0"/>
              </a:spcBef>
              <a:buNone/>
              <a:defRPr sz="1800">
                <a:solidFill>
                  <a:srgbClr val="888888"/>
                </a:solidFill>
                <a:latin typeface="Calibri"/>
                <a:ea typeface="Calibri"/>
                <a:cs typeface="Calibri"/>
                <a:sym typeface="Calibri"/>
              </a:defRPr>
            </a:lvl4pPr>
            <a:lvl5pPr indent="0" lvl="4" marL="0" algn="r">
              <a:spcBef>
                <a:spcPts val="0"/>
              </a:spcBef>
              <a:buNone/>
              <a:defRPr sz="1800">
                <a:solidFill>
                  <a:srgbClr val="888888"/>
                </a:solidFill>
                <a:latin typeface="Calibri"/>
                <a:ea typeface="Calibri"/>
                <a:cs typeface="Calibri"/>
                <a:sym typeface="Calibri"/>
              </a:defRPr>
            </a:lvl5pPr>
            <a:lvl6pPr indent="0" lvl="5" marL="0" algn="r">
              <a:spcBef>
                <a:spcPts val="0"/>
              </a:spcBef>
              <a:buNone/>
              <a:defRPr sz="1800">
                <a:solidFill>
                  <a:srgbClr val="888888"/>
                </a:solidFill>
                <a:latin typeface="Calibri"/>
                <a:ea typeface="Calibri"/>
                <a:cs typeface="Calibri"/>
                <a:sym typeface="Calibri"/>
              </a:defRPr>
            </a:lvl6pPr>
            <a:lvl7pPr indent="0" lvl="6" marL="0" algn="r">
              <a:spcBef>
                <a:spcPts val="0"/>
              </a:spcBef>
              <a:buNone/>
              <a:defRPr sz="1800">
                <a:solidFill>
                  <a:srgbClr val="888888"/>
                </a:solidFill>
                <a:latin typeface="Calibri"/>
                <a:ea typeface="Calibri"/>
                <a:cs typeface="Calibri"/>
                <a:sym typeface="Calibri"/>
              </a:defRPr>
            </a:lvl7pPr>
            <a:lvl8pPr indent="0" lvl="7" marL="0" algn="r">
              <a:spcBef>
                <a:spcPts val="0"/>
              </a:spcBef>
              <a:buNone/>
              <a:defRPr sz="1800">
                <a:solidFill>
                  <a:srgbClr val="888888"/>
                </a:solidFill>
                <a:latin typeface="Calibri"/>
                <a:ea typeface="Calibri"/>
                <a:cs typeface="Calibri"/>
                <a:sym typeface="Calibri"/>
              </a:defRPr>
            </a:lvl8pPr>
            <a:lvl9pPr indent="0" lvl="8" marL="0" algn="r">
              <a:spcBef>
                <a:spcPts val="0"/>
              </a:spcBef>
              <a:buNone/>
              <a:defRPr sz="18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33" name="Shape 33"/>
        <p:cNvGrpSpPr/>
        <p:nvPr/>
      </p:nvGrpSpPr>
      <p:grpSpPr>
        <a:xfrm>
          <a:off x="0" y="0"/>
          <a:ext cx="0" cy="0"/>
          <a:chOff x="0" y="0"/>
          <a:chExt cx="0" cy="0"/>
        </a:xfrm>
      </p:grpSpPr>
      <p:sp>
        <p:nvSpPr>
          <p:cNvPr id="34" name="Google Shape;34;p27"/>
          <p:cNvSpPr txBox="1"/>
          <p:nvPr>
            <p:ph type="title"/>
          </p:nvPr>
        </p:nvSpPr>
        <p:spPr>
          <a:xfrm>
            <a:off x="384724" y="270655"/>
            <a:ext cx="8374551" cy="57404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1800">
                <a:solidFill>
                  <a:srgbClr val="CC0000"/>
                </a:solidFill>
                <a:latin typeface="Roboto"/>
                <a:ea typeface="Roboto"/>
                <a:cs typeface="Roboto"/>
                <a:sym typeface="Roboto"/>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27"/>
          <p:cNvSpPr txBox="1"/>
          <p:nvPr>
            <p:ph idx="1" type="body"/>
          </p:nvPr>
        </p:nvSpPr>
        <p:spPr>
          <a:xfrm>
            <a:off x="457200" y="1183005"/>
            <a:ext cx="3977640" cy="339471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6" name="Google Shape;36;p27"/>
          <p:cNvSpPr txBox="1"/>
          <p:nvPr>
            <p:ph idx="2" type="body"/>
          </p:nvPr>
        </p:nvSpPr>
        <p:spPr>
          <a:xfrm>
            <a:off x="4709160" y="1183005"/>
            <a:ext cx="3977640" cy="339471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7" name="Google Shape;37;p27"/>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27"/>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27"/>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algn="r">
              <a:spcBef>
                <a:spcPts val="0"/>
              </a:spcBef>
              <a:buNone/>
              <a:defRPr sz="1800">
                <a:solidFill>
                  <a:srgbClr val="888888"/>
                </a:solidFill>
                <a:latin typeface="Calibri"/>
                <a:ea typeface="Calibri"/>
                <a:cs typeface="Calibri"/>
                <a:sym typeface="Calibri"/>
              </a:defRPr>
            </a:lvl1pPr>
            <a:lvl2pPr indent="0" lvl="1" marL="0" algn="r">
              <a:spcBef>
                <a:spcPts val="0"/>
              </a:spcBef>
              <a:buNone/>
              <a:defRPr sz="1800">
                <a:solidFill>
                  <a:srgbClr val="888888"/>
                </a:solidFill>
                <a:latin typeface="Calibri"/>
                <a:ea typeface="Calibri"/>
                <a:cs typeface="Calibri"/>
                <a:sym typeface="Calibri"/>
              </a:defRPr>
            </a:lvl2pPr>
            <a:lvl3pPr indent="0" lvl="2" marL="0" algn="r">
              <a:spcBef>
                <a:spcPts val="0"/>
              </a:spcBef>
              <a:buNone/>
              <a:defRPr sz="1800">
                <a:solidFill>
                  <a:srgbClr val="888888"/>
                </a:solidFill>
                <a:latin typeface="Calibri"/>
                <a:ea typeface="Calibri"/>
                <a:cs typeface="Calibri"/>
                <a:sym typeface="Calibri"/>
              </a:defRPr>
            </a:lvl3pPr>
            <a:lvl4pPr indent="0" lvl="3" marL="0" algn="r">
              <a:spcBef>
                <a:spcPts val="0"/>
              </a:spcBef>
              <a:buNone/>
              <a:defRPr sz="1800">
                <a:solidFill>
                  <a:srgbClr val="888888"/>
                </a:solidFill>
                <a:latin typeface="Calibri"/>
                <a:ea typeface="Calibri"/>
                <a:cs typeface="Calibri"/>
                <a:sym typeface="Calibri"/>
              </a:defRPr>
            </a:lvl4pPr>
            <a:lvl5pPr indent="0" lvl="4" marL="0" algn="r">
              <a:spcBef>
                <a:spcPts val="0"/>
              </a:spcBef>
              <a:buNone/>
              <a:defRPr sz="1800">
                <a:solidFill>
                  <a:srgbClr val="888888"/>
                </a:solidFill>
                <a:latin typeface="Calibri"/>
                <a:ea typeface="Calibri"/>
                <a:cs typeface="Calibri"/>
                <a:sym typeface="Calibri"/>
              </a:defRPr>
            </a:lvl5pPr>
            <a:lvl6pPr indent="0" lvl="5" marL="0" algn="r">
              <a:spcBef>
                <a:spcPts val="0"/>
              </a:spcBef>
              <a:buNone/>
              <a:defRPr sz="1800">
                <a:solidFill>
                  <a:srgbClr val="888888"/>
                </a:solidFill>
                <a:latin typeface="Calibri"/>
                <a:ea typeface="Calibri"/>
                <a:cs typeface="Calibri"/>
                <a:sym typeface="Calibri"/>
              </a:defRPr>
            </a:lvl6pPr>
            <a:lvl7pPr indent="0" lvl="6" marL="0" algn="r">
              <a:spcBef>
                <a:spcPts val="0"/>
              </a:spcBef>
              <a:buNone/>
              <a:defRPr sz="1800">
                <a:solidFill>
                  <a:srgbClr val="888888"/>
                </a:solidFill>
                <a:latin typeface="Calibri"/>
                <a:ea typeface="Calibri"/>
                <a:cs typeface="Calibri"/>
                <a:sym typeface="Calibri"/>
              </a:defRPr>
            </a:lvl7pPr>
            <a:lvl8pPr indent="0" lvl="7" marL="0" algn="r">
              <a:spcBef>
                <a:spcPts val="0"/>
              </a:spcBef>
              <a:buNone/>
              <a:defRPr sz="1800">
                <a:solidFill>
                  <a:srgbClr val="888888"/>
                </a:solidFill>
                <a:latin typeface="Calibri"/>
                <a:ea typeface="Calibri"/>
                <a:cs typeface="Calibri"/>
                <a:sym typeface="Calibri"/>
              </a:defRPr>
            </a:lvl8pPr>
            <a:lvl9pPr indent="0" lvl="8" marL="0" algn="r">
              <a:spcBef>
                <a:spcPts val="0"/>
              </a:spcBef>
              <a:buNone/>
              <a:defRPr sz="18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2.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22"/>
          <p:cNvSpPr/>
          <p:nvPr/>
        </p:nvSpPr>
        <p:spPr>
          <a:xfrm>
            <a:off x="8602957" y="66524"/>
            <a:ext cx="348619" cy="357954"/>
          </a:xfrm>
          <a:prstGeom prst="rect">
            <a:avLst/>
          </a:prstGeom>
          <a:blipFill rotWithShape="1">
            <a:blip r:embed="rId1">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 name="Google Shape;7;p22"/>
          <p:cNvSpPr txBox="1"/>
          <p:nvPr>
            <p:ph type="title"/>
          </p:nvPr>
        </p:nvSpPr>
        <p:spPr>
          <a:xfrm>
            <a:off x="384724" y="270655"/>
            <a:ext cx="8374551" cy="57404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1" i="0" sz="1800" u="none" cap="none" strike="noStrike">
                <a:solidFill>
                  <a:srgbClr val="CC0000"/>
                </a:solidFill>
                <a:latin typeface="Roboto"/>
                <a:ea typeface="Roboto"/>
                <a:cs typeface="Roboto"/>
                <a:sym typeface="Roboto"/>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 name="Google Shape;8;p22"/>
          <p:cNvSpPr txBox="1"/>
          <p:nvPr>
            <p:ph idx="1" type="body"/>
          </p:nvPr>
        </p:nvSpPr>
        <p:spPr>
          <a:xfrm>
            <a:off x="481416" y="1175208"/>
            <a:ext cx="8181167" cy="3495675"/>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400"/>
              <a:buNone/>
              <a:defRPr b="0" i="0" sz="1800" u="none" cap="none" strike="noStrike">
                <a:solidFill>
                  <a:srgbClr val="08262D"/>
                </a:solidFill>
                <a:latin typeface="Arial"/>
                <a:ea typeface="Arial"/>
                <a:cs typeface="Arial"/>
                <a:sym typeface="Arial"/>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9" name="Google Shape;9;p22"/>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marR="0" rtl="0" algn="ctr">
              <a:spcBef>
                <a:spcPts val="0"/>
              </a:spcBef>
              <a:spcAft>
                <a:spcPts val="0"/>
              </a:spcAft>
              <a:buSzPts val="1400"/>
              <a:buNone/>
              <a:defRPr sz="18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22"/>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sz="18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1" name="Google Shape;11;p22"/>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marR="0" rtl="0" algn="r">
              <a:spcBef>
                <a:spcPts val="0"/>
              </a:spcBef>
              <a:buNone/>
              <a:defRPr b="0" sz="1800" u="none">
                <a:solidFill>
                  <a:srgbClr val="888888"/>
                </a:solidFill>
                <a:latin typeface="Calibri"/>
                <a:ea typeface="Calibri"/>
                <a:cs typeface="Calibri"/>
                <a:sym typeface="Calibri"/>
              </a:defRPr>
            </a:lvl1pPr>
            <a:lvl2pPr indent="0" lvl="1" marL="0" marR="0" rtl="0" algn="r">
              <a:spcBef>
                <a:spcPts val="0"/>
              </a:spcBef>
              <a:buNone/>
              <a:defRPr b="0" sz="1800" u="none">
                <a:solidFill>
                  <a:srgbClr val="888888"/>
                </a:solidFill>
                <a:latin typeface="Calibri"/>
                <a:ea typeface="Calibri"/>
                <a:cs typeface="Calibri"/>
                <a:sym typeface="Calibri"/>
              </a:defRPr>
            </a:lvl2pPr>
            <a:lvl3pPr indent="0" lvl="2" marL="0" marR="0" rtl="0" algn="r">
              <a:spcBef>
                <a:spcPts val="0"/>
              </a:spcBef>
              <a:buNone/>
              <a:defRPr b="0" sz="1800" u="none">
                <a:solidFill>
                  <a:srgbClr val="888888"/>
                </a:solidFill>
                <a:latin typeface="Calibri"/>
                <a:ea typeface="Calibri"/>
                <a:cs typeface="Calibri"/>
                <a:sym typeface="Calibri"/>
              </a:defRPr>
            </a:lvl3pPr>
            <a:lvl4pPr indent="0" lvl="3" marL="0" marR="0" rtl="0" algn="r">
              <a:spcBef>
                <a:spcPts val="0"/>
              </a:spcBef>
              <a:buNone/>
              <a:defRPr b="0" sz="1800" u="none">
                <a:solidFill>
                  <a:srgbClr val="888888"/>
                </a:solidFill>
                <a:latin typeface="Calibri"/>
                <a:ea typeface="Calibri"/>
                <a:cs typeface="Calibri"/>
                <a:sym typeface="Calibri"/>
              </a:defRPr>
            </a:lvl4pPr>
            <a:lvl5pPr indent="0" lvl="4" marL="0" marR="0" rtl="0" algn="r">
              <a:spcBef>
                <a:spcPts val="0"/>
              </a:spcBef>
              <a:buNone/>
              <a:defRPr b="0" sz="1800" u="none">
                <a:solidFill>
                  <a:srgbClr val="888888"/>
                </a:solidFill>
                <a:latin typeface="Calibri"/>
                <a:ea typeface="Calibri"/>
                <a:cs typeface="Calibri"/>
                <a:sym typeface="Calibri"/>
              </a:defRPr>
            </a:lvl5pPr>
            <a:lvl6pPr indent="0" lvl="5" marL="0" marR="0" rtl="0" algn="r">
              <a:spcBef>
                <a:spcPts val="0"/>
              </a:spcBef>
              <a:buNone/>
              <a:defRPr b="0" sz="1800" u="none">
                <a:solidFill>
                  <a:srgbClr val="888888"/>
                </a:solidFill>
                <a:latin typeface="Calibri"/>
                <a:ea typeface="Calibri"/>
                <a:cs typeface="Calibri"/>
                <a:sym typeface="Calibri"/>
              </a:defRPr>
            </a:lvl6pPr>
            <a:lvl7pPr indent="0" lvl="6" marL="0" marR="0" rtl="0" algn="r">
              <a:spcBef>
                <a:spcPts val="0"/>
              </a:spcBef>
              <a:buNone/>
              <a:defRPr b="0" sz="1800" u="none">
                <a:solidFill>
                  <a:srgbClr val="888888"/>
                </a:solidFill>
                <a:latin typeface="Calibri"/>
                <a:ea typeface="Calibri"/>
                <a:cs typeface="Calibri"/>
                <a:sym typeface="Calibri"/>
              </a:defRPr>
            </a:lvl7pPr>
            <a:lvl8pPr indent="0" lvl="7" marL="0" marR="0" rtl="0" algn="r">
              <a:spcBef>
                <a:spcPts val="0"/>
              </a:spcBef>
              <a:buNone/>
              <a:defRPr b="0" sz="1800" u="none">
                <a:solidFill>
                  <a:srgbClr val="888888"/>
                </a:solidFill>
                <a:latin typeface="Calibri"/>
                <a:ea typeface="Calibri"/>
                <a:cs typeface="Calibri"/>
                <a:sym typeface="Calibri"/>
              </a:defRPr>
            </a:lvl8pPr>
            <a:lvl9pPr indent="0" lvl="8" marL="0" marR="0" rtl="0" algn="r">
              <a:spcBef>
                <a:spcPts val="0"/>
              </a:spcBef>
              <a:buNone/>
              <a:defRPr b="0" sz="1800" u="non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 name="Shape 43"/>
        <p:cNvGrpSpPr/>
        <p:nvPr/>
      </p:nvGrpSpPr>
      <p:grpSpPr>
        <a:xfrm>
          <a:off x="0" y="0"/>
          <a:ext cx="0" cy="0"/>
          <a:chOff x="0" y="0"/>
          <a:chExt cx="0" cy="0"/>
        </a:xfrm>
      </p:grpSpPr>
      <p:sp>
        <p:nvSpPr>
          <p:cNvPr id="44" name="Google Shape;44;p1"/>
          <p:cNvSpPr txBox="1"/>
          <p:nvPr>
            <p:ph type="ctrTitle"/>
          </p:nvPr>
        </p:nvSpPr>
        <p:spPr>
          <a:xfrm>
            <a:off x="838200" y="1200150"/>
            <a:ext cx="7440295" cy="1211870"/>
          </a:xfrm>
          <a:prstGeom prst="rect">
            <a:avLst/>
          </a:prstGeom>
          <a:noFill/>
          <a:ln>
            <a:noFill/>
          </a:ln>
        </p:spPr>
        <p:txBody>
          <a:bodyPr anchorCtr="0" anchor="t" bIns="0" lIns="0" spcFirstLastPara="1" rIns="0" wrap="square" tIns="11425">
            <a:spAutoFit/>
          </a:bodyPr>
          <a:lstStyle/>
          <a:p>
            <a:pPr indent="0" lvl="0" marL="12065" marR="5080" rtl="0" algn="ctr">
              <a:lnSpc>
                <a:spcPct val="150000"/>
              </a:lnSpc>
              <a:spcBef>
                <a:spcPts val="0"/>
              </a:spcBef>
              <a:spcAft>
                <a:spcPts val="0"/>
              </a:spcAft>
              <a:buNone/>
            </a:pPr>
            <a:r>
              <a:rPr lang="en-US" sz="2400">
                <a:solidFill>
                  <a:srgbClr val="CC0000"/>
                </a:solidFill>
              </a:rPr>
              <a:t>Supervised ML-Classification  </a:t>
            </a:r>
            <a:br>
              <a:rPr lang="en-US" sz="4200">
                <a:solidFill>
                  <a:srgbClr val="CC0000"/>
                </a:solidFill>
              </a:rPr>
            </a:br>
            <a:r>
              <a:rPr lang="en-US" sz="2800">
                <a:solidFill>
                  <a:srgbClr val="17365D"/>
                </a:solidFill>
              </a:rPr>
              <a:t>Credit Card Fraud Detection  Prediction</a:t>
            </a:r>
            <a:endParaRPr sz="2800">
              <a:solidFill>
                <a:srgbClr val="17365D"/>
              </a:solidFill>
            </a:endParaRPr>
          </a:p>
        </p:txBody>
      </p:sp>
      <p:sp>
        <p:nvSpPr>
          <p:cNvPr id="45" name="Google Shape;45;p1"/>
          <p:cNvSpPr txBox="1"/>
          <p:nvPr/>
        </p:nvSpPr>
        <p:spPr>
          <a:xfrm>
            <a:off x="609600" y="2876550"/>
            <a:ext cx="8054400" cy="1623900"/>
          </a:xfrm>
          <a:prstGeom prst="rect">
            <a:avLst/>
          </a:prstGeom>
          <a:noFill/>
          <a:ln>
            <a:noFill/>
          </a:ln>
        </p:spPr>
        <p:txBody>
          <a:bodyPr anchorCtr="0" anchor="t" bIns="0" lIns="0" spcFirstLastPara="1" rIns="0" wrap="square" tIns="12700">
            <a:spAutoFit/>
          </a:bodyPr>
          <a:lstStyle/>
          <a:p>
            <a:pPr indent="0" lvl="0" marL="9525" marR="0" rtl="0" algn="ctr">
              <a:lnSpc>
                <a:spcPct val="100000"/>
              </a:lnSpc>
              <a:spcBef>
                <a:spcPts val="0"/>
              </a:spcBef>
              <a:spcAft>
                <a:spcPts val="0"/>
              </a:spcAft>
              <a:buNone/>
            </a:pPr>
            <a:r>
              <a:rPr b="1" lang="en-US" sz="2500">
                <a:solidFill>
                  <a:srgbClr val="C00000"/>
                </a:solidFill>
                <a:latin typeface="Arial"/>
                <a:ea typeface="Arial"/>
                <a:cs typeface="Arial"/>
                <a:sym typeface="Arial"/>
              </a:rPr>
              <a:t>By</a:t>
            </a:r>
            <a:endParaRPr b="1" sz="2500">
              <a:solidFill>
                <a:srgbClr val="C00000"/>
              </a:solidFill>
              <a:latin typeface="Arial"/>
              <a:ea typeface="Arial"/>
              <a:cs typeface="Arial"/>
              <a:sym typeface="Arial"/>
            </a:endParaRPr>
          </a:p>
          <a:p>
            <a:pPr indent="0" lvl="0" marL="9525" marR="0" rtl="0" algn="ctr">
              <a:lnSpc>
                <a:spcPct val="100000"/>
              </a:lnSpc>
              <a:spcBef>
                <a:spcPts val="0"/>
              </a:spcBef>
              <a:spcAft>
                <a:spcPts val="0"/>
              </a:spcAft>
              <a:buNone/>
            </a:pPr>
            <a:r>
              <a:rPr b="1" lang="en-US" sz="2500">
                <a:solidFill>
                  <a:srgbClr val="FF00FF"/>
                </a:solidFill>
              </a:rPr>
              <a:t>ALOK KUMAR</a:t>
            </a:r>
            <a:endParaRPr b="1" sz="2500">
              <a:solidFill>
                <a:srgbClr val="FF00FF"/>
              </a:solidFill>
            </a:endParaRPr>
          </a:p>
          <a:p>
            <a:pPr indent="0" lvl="0" marL="9525" marR="0" rtl="0" algn="ctr">
              <a:spcBef>
                <a:spcPts val="100"/>
              </a:spcBef>
              <a:spcAft>
                <a:spcPts val="0"/>
              </a:spcAft>
              <a:buNone/>
            </a:pPr>
            <a:r>
              <a:rPr b="1" lang="en-US" sz="2800">
                <a:solidFill>
                  <a:srgbClr val="C00000"/>
                </a:solidFill>
                <a:latin typeface="Calibri"/>
                <a:ea typeface="Calibri"/>
                <a:cs typeface="Calibri"/>
                <a:sym typeface="Calibri"/>
              </a:rPr>
              <a:t>Data science trainee, Alma Better, Bangalore</a:t>
            </a:r>
            <a:endParaRPr/>
          </a:p>
          <a:p>
            <a:pPr indent="0" lvl="0" marL="9525" marR="0" rtl="0" algn="ctr">
              <a:lnSpc>
                <a:spcPct val="100000"/>
              </a:lnSpc>
              <a:spcBef>
                <a:spcPts val="100"/>
              </a:spcBef>
              <a:spcAft>
                <a:spcPts val="0"/>
              </a:spcAft>
              <a:buNone/>
            </a:pPr>
            <a:r>
              <a:t/>
            </a:r>
            <a:endParaRPr sz="2500">
              <a:solidFill>
                <a:schemeClr val="dk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0"/>
          <p:cNvSpPr txBox="1"/>
          <p:nvPr>
            <p:ph type="title"/>
          </p:nvPr>
        </p:nvSpPr>
        <p:spPr>
          <a:xfrm>
            <a:off x="157124" y="218030"/>
            <a:ext cx="4248150" cy="289823"/>
          </a:xfrm>
          <a:prstGeom prst="rect">
            <a:avLst/>
          </a:prstGeom>
          <a:noFill/>
          <a:ln>
            <a:noFill/>
          </a:ln>
        </p:spPr>
        <p:txBody>
          <a:bodyPr anchorCtr="0" anchor="t" bIns="0" lIns="0" spcFirstLastPara="1" rIns="0" wrap="square" tIns="12700">
            <a:spAutoFit/>
          </a:bodyPr>
          <a:lstStyle/>
          <a:p>
            <a:pPr indent="0" lvl="0" marL="0" rtl="0" algn="l">
              <a:spcBef>
                <a:spcPts val="0"/>
              </a:spcBef>
              <a:spcAft>
                <a:spcPts val="0"/>
              </a:spcAft>
              <a:buNone/>
            </a:pPr>
            <a:r>
              <a:rPr lang="en-US" u="sng"/>
              <a:t>Plotting defaulters by their Marriage.</a:t>
            </a:r>
            <a:endParaRPr u="sng"/>
          </a:p>
        </p:txBody>
      </p:sp>
      <p:pic>
        <p:nvPicPr>
          <p:cNvPr descr="d..png" id="101" name="Google Shape;101;p10"/>
          <p:cNvPicPr preferRelativeResize="0"/>
          <p:nvPr/>
        </p:nvPicPr>
        <p:blipFill rotWithShape="1">
          <a:blip r:embed="rId3">
            <a:alphaModFix/>
          </a:blip>
          <a:srcRect b="0" l="0" r="0" t="0"/>
          <a:stretch/>
        </p:blipFill>
        <p:spPr>
          <a:xfrm>
            <a:off x="228600" y="742950"/>
            <a:ext cx="5061600" cy="4227394"/>
          </a:xfrm>
          <a:prstGeom prst="rect">
            <a:avLst/>
          </a:prstGeom>
          <a:noFill/>
          <a:ln>
            <a:noFill/>
          </a:ln>
        </p:spPr>
      </p:pic>
      <p:sp>
        <p:nvSpPr>
          <p:cNvPr id="102" name="Google Shape;102;p10"/>
          <p:cNvSpPr txBox="1"/>
          <p:nvPr/>
        </p:nvSpPr>
        <p:spPr>
          <a:xfrm>
            <a:off x="5410200" y="1047750"/>
            <a:ext cx="3124200"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We can see there is </a:t>
            </a:r>
            <a:r>
              <a:rPr b="1" lang="en-US" sz="1800">
                <a:solidFill>
                  <a:schemeClr val="dk1"/>
                </a:solidFill>
                <a:latin typeface="Calibri"/>
                <a:ea typeface="Calibri"/>
                <a:cs typeface="Calibri"/>
                <a:sym typeface="Calibri"/>
              </a:rPr>
              <a:t>no trend or behavior</a:t>
            </a:r>
            <a:r>
              <a:rPr lang="en-US" sz="1800">
                <a:solidFill>
                  <a:schemeClr val="dk1"/>
                </a:solidFill>
                <a:latin typeface="Calibri"/>
                <a:ea typeface="Calibri"/>
                <a:cs typeface="Calibri"/>
                <a:sym typeface="Calibri"/>
              </a:rPr>
              <a:t> of married or unmarried people as a defaulter.</a:t>
            </a:r>
            <a:endParaRPr sz="1800">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1"/>
          <p:cNvSpPr txBox="1"/>
          <p:nvPr>
            <p:ph type="title"/>
          </p:nvPr>
        </p:nvSpPr>
        <p:spPr>
          <a:xfrm>
            <a:off x="283249" y="232563"/>
            <a:ext cx="5573395" cy="259045"/>
          </a:xfrm>
          <a:prstGeom prst="rect">
            <a:avLst/>
          </a:prstGeom>
          <a:noFill/>
          <a:ln>
            <a:noFill/>
          </a:ln>
        </p:spPr>
        <p:txBody>
          <a:bodyPr anchorCtr="0" anchor="t" bIns="0" lIns="0" spcFirstLastPara="1" rIns="0" wrap="square" tIns="12700">
            <a:spAutoFit/>
          </a:bodyPr>
          <a:lstStyle/>
          <a:p>
            <a:pPr indent="0" lvl="0" marL="0" rtl="0" algn="l">
              <a:spcBef>
                <a:spcPts val="0"/>
              </a:spcBef>
              <a:spcAft>
                <a:spcPts val="0"/>
              </a:spcAft>
              <a:buNone/>
            </a:pPr>
            <a:r>
              <a:rPr lang="en-US" sz="1600" u="sng"/>
              <a:t>Plotting defaulters by their Education</a:t>
            </a:r>
            <a:endParaRPr sz="1600" u="sng"/>
          </a:p>
        </p:txBody>
      </p:sp>
      <p:pic>
        <p:nvPicPr>
          <p:cNvPr descr="f..png" id="108" name="Google Shape;108;p11"/>
          <p:cNvPicPr preferRelativeResize="0"/>
          <p:nvPr/>
        </p:nvPicPr>
        <p:blipFill rotWithShape="1">
          <a:blip r:embed="rId3">
            <a:alphaModFix/>
          </a:blip>
          <a:srcRect b="0" l="0" r="0" t="0"/>
          <a:stretch/>
        </p:blipFill>
        <p:spPr>
          <a:xfrm>
            <a:off x="304800" y="895350"/>
            <a:ext cx="4827100" cy="3981993"/>
          </a:xfrm>
          <a:prstGeom prst="rect">
            <a:avLst/>
          </a:prstGeom>
          <a:noFill/>
          <a:ln>
            <a:noFill/>
          </a:ln>
        </p:spPr>
      </p:pic>
      <p:sp>
        <p:nvSpPr>
          <p:cNvPr id="109" name="Google Shape;109;p11"/>
          <p:cNvSpPr txBox="1"/>
          <p:nvPr/>
        </p:nvSpPr>
        <p:spPr>
          <a:xfrm>
            <a:off x="5715000" y="1276350"/>
            <a:ext cx="1828800" cy="230832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University level</a:t>
            </a:r>
            <a:r>
              <a:rPr lang="en-US" sz="1800">
                <a:solidFill>
                  <a:schemeClr val="dk1"/>
                </a:solidFill>
                <a:latin typeface="Calibri"/>
                <a:ea typeface="Calibri"/>
                <a:cs typeface="Calibri"/>
                <a:sym typeface="Calibri"/>
              </a:rPr>
              <a:t> student tend to </a:t>
            </a:r>
            <a:r>
              <a:rPr b="1" lang="en-US" sz="1800">
                <a:solidFill>
                  <a:schemeClr val="dk1"/>
                </a:solidFill>
                <a:latin typeface="Calibri"/>
                <a:ea typeface="Calibri"/>
                <a:cs typeface="Calibri"/>
                <a:sym typeface="Calibri"/>
              </a:rPr>
              <a:t>default</a:t>
            </a:r>
            <a:r>
              <a:rPr lang="en-US" sz="1800">
                <a:solidFill>
                  <a:schemeClr val="dk1"/>
                </a:solidFill>
                <a:latin typeface="Calibri"/>
                <a:ea typeface="Calibri"/>
                <a:cs typeface="Calibri"/>
                <a:sym typeface="Calibri"/>
              </a:rPr>
              <a:t> more followed by </a:t>
            </a:r>
            <a:r>
              <a:rPr b="1" lang="en-US" sz="1800">
                <a:solidFill>
                  <a:schemeClr val="dk1"/>
                </a:solidFill>
                <a:latin typeface="Calibri"/>
                <a:ea typeface="Calibri"/>
                <a:cs typeface="Calibri"/>
                <a:sym typeface="Calibri"/>
              </a:rPr>
              <a:t>graduate</a:t>
            </a:r>
            <a:r>
              <a:rPr lang="en-US" sz="1800">
                <a:solidFill>
                  <a:schemeClr val="dk1"/>
                </a:solidFill>
                <a:latin typeface="Calibri"/>
                <a:ea typeface="Calibri"/>
                <a:cs typeface="Calibri"/>
                <a:sym typeface="Calibri"/>
              </a:rPr>
              <a:t> and </a:t>
            </a:r>
            <a:r>
              <a:rPr b="1" lang="en-US" sz="1800">
                <a:solidFill>
                  <a:schemeClr val="dk1"/>
                </a:solidFill>
                <a:latin typeface="Calibri"/>
                <a:ea typeface="Calibri"/>
                <a:cs typeface="Calibri"/>
                <a:sym typeface="Calibri"/>
              </a:rPr>
              <a:t>high school</a:t>
            </a:r>
            <a:r>
              <a:rPr lang="en-US" sz="1800">
                <a:solidFill>
                  <a:schemeClr val="dk1"/>
                </a:solidFill>
                <a:latin typeface="Calibri"/>
                <a:ea typeface="Calibri"/>
                <a:cs typeface="Calibri"/>
                <a:sym typeface="Calibri"/>
              </a:rPr>
              <a:t> students.</a:t>
            </a:r>
            <a:endParaRPr sz="1800">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2"/>
          <p:cNvSpPr txBox="1"/>
          <p:nvPr>
            <p:ph type="title"/>
          </p:nvPr>
        </p:nvSpPr>
        <p:spPr>
          <a:xfrm>
            <a:off x="143124" y="64388"/>
            <a:ext cx="8238876" cy="766877"/>
          </a:xfrm>
          <a:prstGeom prst="rect">
            <a:avLst/>
          </a:prstGeom>
          <a:noFill/>
          <a:ln>
            <a:noFill/>
          </a:ln>
        </p:spPr>
        <p:txBody>
          <a:bodyPr anchorCtr="0" anchor="t" bIns="0" lIns="0" spcFirstLastPara="1" rIns="0" wrap="square" tIns="12700">
            <a:spAutoFit/>
          </a:bodyPr>
          <a:lstStyle/>
          <a:p>
            <a:pPr indent="0" lvl="0" marL="12700" rtl="0" algn="l">
              <a:spcBef>
                <a:spcPts val="0"/>
              </a:spcBef>
              <a:spcAft>
                <a:spcPts val="0"/>
              </a:spcAft>
              <a:buNone/>
            </a:pPr>
            <a:r>
              <a:rPr lang="en-US" sz="1600" u="sng"/>
              <a:t>Plotting bar plot for each month payment status which show the count of defaulters and non-defaulter.</a:t>
            </a:r>
            <a:br>
              <a:rPr lang="en-US" sz="1600" u="sng"/>
            </a:br>
            <a:r>
              <a:rPr lang="en-US" sz="1700" u="sng">
                <a:latin typeface="Arial"/>
                <a:ea typeface="Arial"/>
                <a:cs typeface="Arial"/>
                <a:sym typeface="Arial"/>
              </a:rPr>
              <a:t>.</a:t>
            </a:r>
            <a:endParaRPr sz="1700" u="sng">
              <a:latin typeface="Arial"/>
              <a:ea typeface="Arial"/>
              <a:cs typeface="Arial"/>
              <a:sym typeface="Arial"/>
            </a:endParaRPr>
          </a:p>
        </p:txBody>
      </p:sp>
      <p:pic>
        <p:nvPicPr>
          <p:cNvPr descr="g..png" id="115" name="Google Shape;115;p12"/>
          <p:cNvPicPr preferRelativeResize="0"/>
          <p:nvPr/>
        </p:nvPicPr>
        <p:blipFill rotWithShape="1">
          <a:blip r:embed="rId3">
            <a:alphaModFix/>
          </a:blip>
          <a:srcRect b="0" l="0" r="0" t="0"/>
          <a:stretch/>
        </p:blipFill>
        <p:spPr>
          <a:xfrm>
            <a:off x="152400" y="895350"/>
            <a:ext cx="7086600" cy="38100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3"/>
          <p:cNvSpPr txBox="1"/>
          <p:nvPr/>
        </p:nvSpPr>
        <p:spPr>
          <a:xfrm>
            <a:off x="457200" y="438150"/>
            <a:ext cx="7924800"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C00000"/>
                </a:solidFill>
                <a:latin typeface="Calibri"/>
                <a:ea typeface="Calibri"/>
                <a:cs typeface="Calibri"/>
                <a:sym typeface="Calibri"/>
              </a:rPr>
              <a:t>From the below </a:t>
            </a:r>
            <a:r>
              <a:rPr b="1" lang="en-US" sz="1800">
                <a:solidFill>
                  <a:srgbClr val="C00000"/>
                </a:solidFill>
                <a:latin typeface="Calibri"/>
                <a:ea typeface="Calibri"/>
                <a:cs typeface="Calibri"/>
                <a:sym typeface="Calibri"/>
              </a:rPr>
              <a:t>FaceGrid Plot</a:t>
            </a:r>
            <a:r>
              <a:rPr lang="en-US" sz="1800">
                <a:solidFill>
                  <a:srgbClr val="C00000"/>
                </a:solidFill>
                <a:latin typeface="Calibri"/>
                <a:ea typeface="Calibri"/>
                <a:cs typeface="Calibri"/>
                <a:sym typeface="Calibri"/>
              </a:rPr>
              <a:t> we can see  that </a:t>
            </a:r>
            <a:r>
              <a:rPr b="1" lang="en-US" sz="1800">
                <a:solidFill>
                  <a:srgbClr val="C00000"/>
                </a:solidFill>
                <a:latin typeface="Calibri"/>
                <a:ea typeface="Calibri"/>
                <a:cs typeface="Calibri"/>
                <a:sym typeface="Calibri"/>
              </a:rPr>
              <a:t>NonDefaults</a:t>
            </a:r>
            <a:r>
              <a:rPr lang="en-US" sz="1800">
                <a:solidFill>
                  <a:srgbClr val="C00000"/>
                </a:solidFill>
                <a:latin typeface="Calibri"/>
                <a:ea typeface="Calibri"/>
                <a:cs typeface="Calibri"/>
                <a:sym typeface="Calibri"/>
              </a:rPr>
              <a:t> have a higher proportion of people </a:t>
            </a:r>
            <a:r>
              <a:rPr b="1" lang="en-US" sz="1800">
                <a:solidFill>
                  <a:srgbClr val="C00000"/>
                </a:solidFill>
                <a:latin typeface="Calibri"/>
                <a:ea typeface="Calibri"/>
                <a:cs typeface="Calibri"/>
                <a:sym typeface="Calibri"/>
              </a:rPr>
              <a:t>30-40</a:t>
            </a:r>
            <a:r>
              <a:rPr lang="en-US" sz="1800">
                <a:solidFill>
                  <a:srgbClr val="C00000"/>
                </a:solidFill>
                <a:latin typeface="Calibri"/>
                <a:ea typeface="Calibri"/>
                <a:cs typeface="Calibri"/>
                <a:sym typeface="Calibri"/>
              </a:rPr>
              <a:t> years.</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descr="h..png" id="121" name="Google Shape;121;p13"/>
          <p:cNvPicPr preferRelativeResize="0"/>
          <p:nvPr/>
        </p:nvPicPr>
        <p:blipFill rotWithShape="1">
          <a:blip r:embed="rId3">
            <a:alphaModFix/>
          </a:blip>
          <a:srcRect b="0" l="0" r="0" t="0"/>
          <a:stretch/>
        </p:blipFill>
        <p:spPr>
          <a:xfrm>
            <a:off x="457200" y="1047750"/>
            <a:ext cx="4876800" cy="3883378"/>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4"/>
          <p:cNvSpPr txBox="1"/>
          <p:nvPr>
            <p:ph type="title"/>
          </p:nvPr>
        </p:nvSpPr>
        <p:spPr>
          <a:xfrm>
            <a:off x="375393" y="391858"/>
            <a:ext cx="3891807" cy="443711"/>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b="0" lang="en-US" sz="2800" u="sng">
                <a:latin typeface="Arial"/>
                <a:ea typeface="Arial"/>
                <a:cs typeface="Arial"/>
                <a:sym typeface="Arial"/>
              </a:rPr>
              <a:t>Logistic Regression</a:t>
            </a:r>
            <a:endParaRPr sz="2800" u="sng">
              <a:latin typeface="Arial"/>
              <a:ea typeface="Arial"/>
              <a:cs typeface="Arial"/>
              <a:sym typeface="Arial"/>
            </a:endParaRPr>
          </a:p>
        </p:txBody>
      </p:sp>
      <p:sp>
        <p:nvSpPr>
          <p:cNvPr id="127" name="Google Shape;127;p14"/>
          <p:cNvSpPr txBox="1"/>
          <p:nvPr/>
        </p:nvSpPr>
        <p:spPr>
          <a:xfrm>
            <a:off x="381000" y="1123950"/>
            <a:ext cx="8241030" cy="2313967"/>
          </a:xfrm>
          <a:prstGeom prst="rect">
            <a:avLst/>
          </a:prstGeom>
          <a:noFill/>
          <a:ln>
            <a:noFill/>
          </a:ln>
        </p:spPr>
        <p:txBody>
          <a:bodyPr anchorCtr="0" anchor="t" bIns="0" lIns="0" spcFirstLastPara="1" rIns="0" wrap="square" tIns="12700">
            <a:spAutoFit/>
          </a:bodyPr>
          <a:lstStyle/>
          <a:p>
            <a:pPr indent="0" lvl="0" marL="0" marR="0" rtl="0" algn="l">
              <a:spcBef>
                <a:spcPts val="0"/>
              </a:spcBef>
              <a:spcAft>
                <a:spcPts val="0"/>
              </a:spcAft>
              <a:buNone/>
            </a:pPr>
            <a:r>
              <a:rPr lang="en-US" sz="1600">
                <a:solidFill>
                  <a:schemeClr val="dk1"/>
                </a:solidFill>
                <a:latin typeface="Times New Roman"/>
                <a:ea typeface="Times New Roman"/>
                <a:cs typeface="Times New Roman"/>
                <a:sym typeface="Times New Roman"/>
              </a:rPr>
              <a:t>In Logistic Regression, we wish to model a dependent variable(Y) in terms of one or more independent variables(X). It is a method for classification. </a:t>
            </a:r>
            <a:endParaRPr sz="16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16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1600">
                <a:solidFill>
                  <a:schemeClr val="dk1"/>
                </a:solidFill>
                <a:latin typeface="Times New Roman"/>
                <a:ea typeface="Times New Roman"/>
                <a:cs typeface="Times New Roman"/>
                <a:sym typeface="Times New Roman"/>
              </a:rPr>
              <a:t>This algorithm is used for the dependent variable that is Categorical. Y is modeled using a function that gives output between 0 and 1 for all values of X. In Logistic Regression, the Sigmoid (aka Logistic).</a:t>
            </a:r>
            <a:endParaRPr/>
          </a:p>
          <a:p>
            <a:pPr indent="0" lvl="0" marL="0" marR="0" rtl="0" algn="l">
              <a:spcBef>
                <a:spcPts val="0"/>
              </a:spcBef>
              <a:spcAft>
                <a:spcPts val="0"/>
              </a:spcAft>
              <a:buNone/>
            </a:pPr>
            <a:r>
              <a:rPr lang="en-US" sz="1600">
                <a:solidFill>
                  <a:schemeClr val="dk1"/>
                </a:solidFill>
                <a:latin typeface="Times New Roman"/>
                <a:ea typeface="Times New Roman"/>
                <a:cs typeface="Times New Roman"/>
                <a:sym typeface="Times New Roman"/>
              </a:rPr>
              <a:t> </a:t>
            </a:r>
            <a:endParaRPr/>
          </a:p>
          <a:p>
            <a:pPr indent="0" lvl="0" marL="0" marR="0" rtl="0" algn="l">
              <a:spcBef>
                <a:spcPts val="0"/>
              </a:spcBef>
              <a:spcAft>
                <a:spcPts val="0"/>
              </a:spcAft>
              <a:buNone/>
            </a:pPr>
            <a:r>
              <a:rPr lang="en-US" sz="1600">
                <a:solidFill>
                  <a:schemeClr val="dk1"/>
                </a:solidFill>
                <a:latin typeface="Times New Roman"/>
                <a:ea typeface="Times New Roman"/>
                <a:cs typeface="Times New Roman"/>
                <a:sym typeface="Times New Roman"/>
              </a:rPr>
              <a:t>Here we found the accuracy to be 0.7768.</a:t>
            </a:r>
            <a:endParaRPr/>
          </a:p>
          <a:p>
            <a:pPr indent="-252730" lvl="0" marL="379095" marR="76200" rtl="0" algn="l">
              <a:lnSpc>
                <a:spcPct val="114999"/>
              </a:lnSpc>
              <a:spcBef>
                <a:spcPts val="100"/>
              </a:spcBef>
              <a:spcAft>
                <a:spcPts val="0"/>
              </a:spcAft>
              <a:buClr>
                <a:srgbClr val="F4FDFF"/>
              </a:buClr>
              <a:buSzPts val="1800"/>
              <a:buFont typeface="Calibri"/>
              <a:buNone/>
            </a:pPr>
            <a:r>
              <a:t/>
            </a:r>
            <a:endParaRPr sz="1800">
              <a:solidFill>
                <a:schemeClr val="dk1"/>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15"/>
          <p:cNvSpPr txBox="1"/>
          <p:nvPr>
            <p:ph type="title"/>
          </p:nvPr>
        </p:nvSpPr>
        <p:spPr>
          <a:xfrm>
            <a:off x="534012" y="251211"/>
            <a:ext cx="5561987" cy="443711"/>
          </a:xfrm>
          <a:prstGeom prst="rect">
            <a:avLst/>
          </a:prstGeom>
          <a:noFill/>
          <a:ln>
            <a:noFill/>
          </a:ln>
        </p:spPr>
        <p:txBody>
          <a:bodyPr anchorCtr="0" anchor="t" bIns="0" lIns="0" spcFirstLastPara="1" rIns="0" wrap="square" tIns="12700">
            <a:spAutoFit/>
          </a:bodyPr>
          <a:lstStyle/>
          <a:p>
            <a:pPr indent="0" lvl="0" marL="0" rtl="0" algn="l">
              <a:spcBef>
                <a:spcPts val="0"/>
              </a:spcBef>
              <a:spcAft>
                <a:spcPts val="0"/>
              </a:spcAft>
              <a:buNone/>
            </a:pPr>
            <a:r>
              <a:rPr lang="en-US" sz="2800" u="sng"/>
              <a:t>Stochastic Gradient Descent</a:t>
            </a:r>
            <a:endParaRPr sz="2800"/>
          </a:p>
        </p:txBody>
      </p:sp>
      <p:sp>
        <p:nvSpPr>
          <p:cNvPr id="133" name="Google Shape;133;p15"/>
          <p:cNvSpPr txBox="1"/>
          <p:nvPr/>
        </p:nvSpPr>
        <p:spPr>
          <a:xfrm>
            <a:off x="533400" y="896183"/>
            <a:ext cx="8001000" cy="424731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Stochastic Gradient Descent (SGD) is a simple yet very efficient approach to discriminative learning of linear classifiers under convex loss functions such as (linear) Support Vector Machines and Logistic Regression.</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It is one of the Gradient Descent Algorithm. It uses only a single example (a batch size of 1) per iteration. Given enough iterations, SGD works but is very noisy.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The term "stochastic" indicates that the one example comprising each batch is chosen at random.</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Model	Accuracy	  Precision      Recall           F1 Score	ROC</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Stochastic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Gradient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Descent	                 0.573552	 0.282042     0.589705     0.381582       0.579309</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16"/>
          <p:cNvSpPr txBox="1"/>
          <p:nvPr/>
        </p:nvSpPr>
        <p:spPr>
          <a:xfrm>
            <a:off x="304800" y="666750"/>
            <a:ext cx="8201025" cy="3391185"/>
          </a:xfrm>
          <a:prstGeom prst="rect">
            <a:avLst/>
          </a:prstGeom>
          <a:noFill/>
          <a:ln>
            <a:noFill/>
          </a:ln>
        </p:spPr>
        <p:txBody>
          <a:bodyPr anchorCtr="0" anchor="t" bIns="0" lIns="0" spcFirstLastPara="1" rIns="0" wrap="square" tIns="12700">
            <a:spAutoFit/>
          </a:bodyPr>
          <a:lstStyle/>
          <a:p>
            <a:pPr indent="0" lvl="0" marL="0" marR="0" rtl="0" algn="l">
              <a:spcBef>
                <a:spcPts val="0"/>
              </a:spcBef>
              <a:spcAft>
                <a:spcPts val="0"/>
              </a:spcAft>
              <a:buNone/>
            </a:pPr>
            <a:r>
              <a:rPr b="1" lang="en-US" sz="1800" u="sng">
                <a:solidFill>
                  <a:srgbClr val="C00000"/>
                </a:solidFill>
                <a:latin typeface="Calibri"/>
                <a:ea typeface="Calibri"/>
                <a:cs typeface="Calibri"/>
                <a:sym typeface="Calibri"/>
              </a:rPr>
              <a:t>Random Forest</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Testing Accuracy is- 0.8170917074818442</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roc_auc_score is- 0.6521385314155942</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recall_score is - 0.3542770628311885</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a:t>
            </a:r>
            <a:endParaRPr/>
          </a:p>
          <a:p>
            <a:pPr indent="0" lvl="0" marL="0" marR="0" rtl="0" algn="l">
              <a:spcBef>
                <a:spcPts val="0"/>
              </a:spcBef>
              <a:spcAft>
                <a:spcPts val="0"/>
              </a:spcAft>
              <a:buNone/>
            </a:pPr>
            <a:r>
              <a:rPr b="1" lang="en-US" sz="1800" u="sng">
                <a:solidFill>
                  <a:srgbClr val="C00000"/>
                </a:solidFill>
                <a:latin typeface="Calibri"/>
                <a:ea typeface="Calibri"/>
                <a:cs typeface="Calibri"/>
                <a:sym typeface="Calibri"/>
              </a:rPr>
              <a:t>KNN</a:t>
            </a:r>
            <a:endParaRPr sz="1800">
              <a:solidFill>
                <a:srgbClr val="C00000"/>
              </a:solidFill>
              <a:latin typeface="Calibri"/>
              <a:ea typeface="Calibri"/>
              <a:cs typeface="Calibri"/>
              <a:sym typeface="Calibri"/>
            </a:endParaRPr>
          </a:p>
          <a:p>
            <a:pPr indent="0" lvl="0" marL="0" marR="0" rtl="0" algn="l">
              <a:spcBef>
                <a:spcPts val="0"/>
              </a:spcBef>
              <a:spcAft>
                <a:spcPts val="0"/>
              </a:spcAft>
              <a:buNone/>
            </a:pPr>
            <a:r>
              <a:rPr b="1" lang="en-US"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Accuracy score is- 0.7714913021449079</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roc_auc_score - 0.5286285916466444</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recall_score is - 0.09008327024981075</a:t>
            </a:r>
            <a:endParaRPr/>
          </a:p>
          <a:p>
            <a:pPr indent="0" lvl="0" marL="12700" marR="5080" rtl="0" algn="l">
              <a:lnSpc>
                <a:spcPct val="114999"/>
              </a:lnSpc>
              <a:spcBef>
                <a:spcPts val="100"/>
              </a:spcBef>
              <a:spcAft>
                <a:spcPts val="0"/>
              </a:spcAft>
              <a:buNone/>
            </a:pPr>
            <a:r>
              <a:t/>
            </a:r>
            <a:endParaRPr sz="1800">
              <a:solidFill>
                <a:schemeClr val="dk1"/>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17"/>
          <p:cNvSpPr txBox="1"/>
          <p:nvPr/>
        </p:nvSpPr>
        <p:spPr>
          <a:xfrm>
            <a:off x="381000" y="514350"/>
            <a:ext cx="5257800" cy="3613810"/>
          </a:xfrm>
          <a:prstGeom prst="rect">
            <a:avLst/>
          </a:prstGeom>
          <a:noFill/>
          <a:ln>
            <a:noFill/>
          </a:ln>
        </p:spPr>
        <p:txBody>
          <a:bodyPr anchorCtr="0" anchor="t" bIns="0" lIns="0" spcFirstLastPara="1" rIns="0" wrap="square" tIns="12700">
            <a:spAutoFit/>
          </a:bodyPr>
          <a:lstStyle/>
          <a:p>
            <a:pPr indent="0" lvl="0" marL="0" marR="0" rtl="0" algn="l">
              <a:spcBef>
                <a:spcPts val="0"/>
              </a:spcBef>
              <a:spcAft>
                <a:spcPts val="0"/>
              </a:spcAft>
              <a:buNone/>
            </a:pPr>
            <a:r>
              <a:rPr b="1" lang="en-US" sz="1800" u="sng">
                <a:solidFill>
                  <a:srgbClr val="C00000"/>
                </a:solidFill>
                <a:latin typeface="Calibri"/>
                <a:ea typeface="Calibri"/>
                <a:cs typeface="Calibri"/>
                <a:sym typeface="Calibri"/>
              </a:rPr>
              <a:t>SMOTE</a:t>
            </a:r>
            <a:endParaRPr sz="1800">
              <a:solidFill>
                <a:srgbClr val="C00000"/>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a:t>
            </a:r>
            <a:endParaRPr/>
          </a:p>
          <a:p>
            <a:pPr indent="0" lvl="0" marL="0" marR="0" rtl="0" algn="l">
              <a:spcBef>
                <a:spcPts val="0"/>
              </a:spcBef>
              <a:spcAft>
                <a:spcPts val="0"/>
              </a:spcAft>
              <a:buNone/>
            </a:pPr>
            <a:r>
              <a:rPr b="1" lang="en-US" sz="1800" u="sng">
                <a:solidFill>
                  <a:srgbClr val="17365D"/>
                </a:solidFill>
                <a:latin typeface="Calibri"/>
                <a:ea typeface="Calibri"/>
                <a:cs typeface="Calibri"/>
                <a:sym typeface="Calibri"/>
              </a:rPr>
              <a:t>Random Forest with SMOTE</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Accuracy score is- 0.8091216216216216</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roc_auc_score is- 0.6523221343873519</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recall_score is - 0.3693181818181818</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b="1" lang="en-US" sz="1800" u="sng">
                <a:solidFill>
                  <a:srgbClr val="17365D"/>
                </a:solidFill>
                <a:latin typeface="Calibri"/>
                <a:ea typeface="Calibri"/>
                <a:cs typeface="Calibri"/>
                <a:sym typeface="Calibri"/>
              </a:rPr>
              <a:t>KNN with SMOTE</a:t>
            </a:r>
            <a:endParaRPr b="1" sz="1800">
              <a:solidFill>
                <a:srgbClr val="17365D"/>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Accuracy score is- 0.7658361486486487</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roc_auc_score - 0.5380393610013176</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recall_score is - 0.1268939393939394</a:t>
            </a:r>
            <a:endParaRPr sz="1800">
              <a:solidFill>
                <a:schemeClr val="dk1"/>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8"/>
          <p:cNvSpPr txBox="1"/>
          <p:nvPr/>
        </p:nvSpPr>
        <p:spPr>
          <a:xfrm>
            <a:off x="685800" y="742950"/>
            <a:ext cx="7391400" cy="3613810"/>
          </a:xfrm>
          <a:prstGeom prst="rect">
            <a:avLst/>
          </a:prstGeom>
          <a:noFill/>
          <a:ln>
            <a:noFill/>
          </a:ln>
        </p:spPr>
        <p:txBody>
          <a:bodyPr anchorCtr="0" anchor="t" bIns="0" lIns="0" spcFirstLastPara="1" rIns="0" wrap="square" tIns="12700">
            <a:spAutoFit/>
          </a:bodyPr>
          <a:lstStyle/>
          <a:p>
            <a:pPr indent="0" lvl="0" marL="0" marR="0" rtl="0" algn="l">
              <a:spcBef>
                <a:spcPts val="0"/>
              </a:spcBef>
              <a:spcAft>
                <a:spcPts val="0"/>
              </a:spcAft>
              <a:buNone/>
            </a:pPr>
            <a:r>
              <a:rPr b="1" lang="en-US" sz="1800" u="sng">
                <a:solidFill>
                  <a:srgbClr val="C00000"/>
                </a:solidFill>
                <a:latin typeface="Calibri"/>
                <a:ea typeface="Calibri"/>
                <a:cs typeface="Calibri"/>
                <a:sym typeface="Calibri"/>
              </a:rPr>
              <a:t>Random Under Sampler:</a:t>
            </a:r>
            <a:endParaRPr/>
          </a:p>
          <a:p>
            <a:pPr indent="0" lvl="0" marL="0" marR="0" rtl="0" algn="l">
              <a:spcBef>
                <a:spcPts val="0"/>
              </a:spcBef>
              <a:spcAft>
                <a:spcPts val="0"/>
              </a:spcAft>
              <a:buNone/>
            </a:pPr>
            <a:r>
              <a:t/>
            </a:r>
            <a:endParaRPr b="1" sz="1800" u="sng">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Random undersampling involves randomly selecting examples from the majority class and deleting them from the training dataset. In the random under-sampling, the majority class instances are discarded at random until a more balanced distribution is reached.</a:t>
            </a:r>
            <a:endParaRPr/>
          </a:p>
          <a:p>
            <a:pPr indent="0" lvl="0" marL="0" marR="0" rtl="0" algn="l">
              <a:spcBef>
                <a:spcPts val="0"/>
              </a:spcBef>
              <a:spcAft>
                <a:spcPts val="0"/>
              </a:spcAft>
              <a:buNone/>
            </a:pPr>
            <a:r>
              <a:rPr b="1" lang="en-US"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precision    recall     f1-score      support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0                    0.84        0.62         0.72            4600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1                    0.31        0.60         0.41            1321 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accuracy                                              0.62            5921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macro avg           0.58        0.61         0.57            5921</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weighted avg      0.73        0.62         0.65            5921</a:t>
            </a:r>
            <a:endParaRPr sz="1800">
              <a:solidFill>
                <a:schemeClr val="dk1"/>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9"/>
          <p:cNvSpPr txBox="1"/>
          <p:nvPr/>
        </p:nvSpPr>
        <p:spPr>
          <a:xfrm>
            <a:off x="1066800" y="590550"/>
            <a:ext cx="7467600" cy="32316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u="sng">
                <a:solidFill>
                  <a:srgbClr val="C00000"/>
                </a:solidFill>
                <a:latin typeface="Calibri"/>
                <a:ea typeface="Calibri"/>
                <a:cs typeface="Calibri"/>
                <a:sym typeface="Calibri"/>
              </a:rPr>
              <a:t>Conclusion</a:t>
            </a:r>
            <a:endParaRPr sz="2400">
              <a:solidFill>
                <a:srgbClr val="C00000"/>
              </a:solidFill>
              <a:latin typeface="Calibri"/>
              <a:ea typeface="Calibri"/>
              <a:cs typeface="Calibri"/>
              <a:sym typeface="Calibri"/>
            </a:endParaRPr>
          </a:p>
          <a:p>
            <a:pPr indent="0" lvl="0" marL="0" marR="0" rtl="0" algn="l">
              <a:spcBef>
                <a:spcPts val="0"/>
              </a:spcBef>
              <a:spcAft>
                <a:spcPts val="0"/>
              </a:spcAft>
              <a:buNone/>
            </a:pPr>
            <a:r>
              <a:rPr b="1" lang="en-US"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Our best prediction accuracy was around 88-89%, our lowest measured prediction accuracy was about 13%. This is not a particularly large spread, especially considering the disparity in the time it takes for some models to train with the Grid Search to find the best hyper-parameters.</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we streamlined the training and prediction process very well, but despite the feature engineering, and hyper parameter tuning we didn't see a particularly significant change in predictive power of our models.</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 name="Shape 49"/>
        <p:cNvGrpSpPr/>
        <p:nvPr/>
      </p:nvGrpSpPr>
      <p:grpSpPr>
        <a:xfrm>
          <a:off x="0" y="0"/>
          <a:ext cx="0" cy="0"/>
          <a:chOff x="0" y="0"/>
          <a:chExt cx="0" cy="0"/>
        </a:xfrm>
      </p:grpSpPr>
      <p:sp>
        <p:nvSpPr>
          <p:cNvPr id="50" name="Google Shape;50;p2"/>
          <p:cNvSpPr txBox="1"/>
          <p:nvPr>
            <p:ph type="title"/>
          </p:nvPr>
        </p:nvSpPr>
        <p:spPr>
          <a:xfrm>
            <a:off x="384724" y="503825"/>
            <a:ext cx="3338829" cy="45212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b="0" lang="en-US" sz="2800" u="sng">
                <a:latin typeface="Arial"/>
                <a:ea typeface="Arial"/>
                <a:cs typeface="Arial"/>
                <a:sym typeface="Arial"/>
              </a:rPr>
              <a:t>Points for Discussion</a:t>
            </a:r>
            <a:endParaRPr sz="2800" u="sng">
              <a:latin typeface="Arial"/>
              <a:ea typeface="Arial"/>
              <a:cs typeface="Arial"/>
              <a:sym typeface="Arial"/>
            </a:endParaRPr>
          </a:p>
        </p:txBody>
      </p:sp>
      <p:sp>
        <p:nvSpPr>
          <p:cNvPr id="51" name="Google Shape;51;p2"/>
          <p:cNvSpPr txBox="1"/>
          <p:nvPr/>
        </p:nvSpPr>
        <p:spPr>
          <a:xfrm>
            <a:off x="380891" y="1480008"/>
            <a:ext cx="4687500" cy="2025900"/>
          </a:xfrm>
          <a:prstGeom prst="rect">
            <a:avLst/>
          </a:prstGeom>
          <a:noFill/>
          <a:ln>
            <a:noFill/>
          </a:ln>
        </p:spPr>
        <p:txBody>
          <a:bodyPr anchorCtr="0" anchor="t" bIns="0" lIns="0" spcFirstLastPara="1" rIns="0" wrap="square" tIns="53325">
            <a:spAutoFit/>
          </a:bodyPr>
          <a:lstStyle/>
          <a:p>
            <a:pPr indent="-347344" lvl="0" marL="321310" marR="0" rtl="0" algn="l">
              <a:lnSpc>
                <a:spcPct val="100000"/>
              </a:lnSpc>
              <a:spcBef>
                <a:spcPts val="0"/>
              </a:spcBef>
              <a:spcAft>
                <a:spcPts val="0"/>
              </a:spcAft>
              <a:buClr>
                <a:srgbClr val="08262D"/>
              </a:buClr>
              <a:buSzPts val="2400"/>
              <a:buFont typeface="Arial"/>
              <a:buChar char="•"/>
            </a:pPr>
            <a:r>
              <a:rPr lang="en-US" sz="2400">
                <a:solidFill>
                  <a:srgbClr val="08262D"/>
                </a:solidFill>
                <a:latin typeface="Arial"/>
                <a:ea typeface="Arial"/>
                <a:cs typeface="Arial"/>
                <a:sym typeface="Arial"/>
              </a:rPr>
              <a:t>Problem Statement</a:t>
            </a:r>
            <a:endParaRPr sz="2400">
              <a:solidFill>
                <a:schemeClr val="dk1"/>
              </a:solidFill>
              <a:latin typeface="Arial"/>
              <a:ea typeface="Arial"/>
              <a:cs typeface="Arial"/>
              <a:sym typeface="Arial"/>
            </a:endParaRPr>
          </a:p>
          <a:p>
            <a:pPr indent="-347344" lvl="0" marL="321310" marR="0" rtl="0" algn="l">
              <a:lnSpc>
                <a:spcPct val="100000"/>
              </a:lnSpc>
              <a:spcBef>
                <a:spcPts val="325"/>
              </a:spcBef>
              <a:spcAft>
                <a:spcPts val="0"/>
              </a:spcAft>
              <a:buClr>
                <a:srgbClr val="08262D"/>
              </a:buClr>
              <a:buSzPts val="2400"/>
              <a:buFont typeface="Arial"/>
              <a:buChar char="•"/>
            </a:pPr>
            <a:r>
              <a:rPr lang="en-US" sz="2400">
                <a:solidFill>
                  <a:srgbClr val="08262D"/>
                </a:solidFill>
                <a:latin typeface="Arial"/>
                <a:ea typeface="Arial"/>
                <a:cs typeface="Arial"/>
                <a:sym typeface="Arial"/>
              </a:rPr>
              <a:t>Introduction</a:t>
            </a:r>
            <a:endParaRPr sz="2400">
              <a:solidFill>
                <a:schemeClr val="dk1"/>
              </a:solidFill>
              <a:latin typeface="Arial"/>
              <a:ea typeface="Arial"/>
              <a:cs typeface="Arial"/>
              <a:sym typeface="Arial"/>
            </a:endParaRPr>
          </a:p>
          <a:p>
            <a:pPr indent="-347344" lvl="0" marL="321310" marR="0" rtl="0" algn="l">
              <a:lnSpc>
                <a:spcPct val="100000"/>
              </a:lnSpc>
              <a:spcBef>
                <a:spcPts val="325"/>
              </a:spcBef>
              <a:spcAft>
                <a:spcPts val="0"/>
              </a:spcAft>
              <a:buClr>
                <a:srgbClr val="08262D"/>
              </a:buClr>
              <a:buSzPts val="2400"/>
              <a:buFont typeface="Arial"/>
              <a:buChar char="•"/>
            </a:pPr>
            <a:r>
              <a:rPr lang="en-US" sz="2400">
                <a:solidFill>
                  <a:srgbClr val="08262D"/>
                </a:solidFill>
                <a:latin typeface="Arial"/>
                <a:ea typeface="Arial"/>
                <a:cs typeface="Arial"/>
                <a:sym typeface="Arial"/>
              </a:rPr>
              <a:t>Basic Visualization</a:t>
            </a:r>
            <a:endParaRPr sz="2400">
              <a:solidFill>
                <a:schemeClr val="dk1"/>
              </a:solidFill>
              <a:latin typeface="Arial"/>
              <a:ea typeface="Arial"/>
              <a:cs typeface="Arial"/>
              <a:sym typeface="Arial"/>
            </a:endParaRPr>
          </a:p>
          <a:p>
            <a:pPr indent="-347344" lvl="0" marL="321310" marR="0" rtl="0" algn="l">
              <a:lnSpc>
                <a:spcPct val="100000"/>
              </a:lnSpc>
              <a:spcBef>
                <a:spcPts val="325"/>
              </a:spcBef>
              <a:spcAft>
                <a:spcPts val="0"/>
              </a:spcAft>
              <a:buClr>
                <a:srgbClr val="08262D"/>
              </a:buClr>
              <a:buSzPts val="2400"/>
              <a:buFont typeface="Arial"/>
              <a:buChar char="•"/>
            </a:pPr>
            <a:r>
              <a:rPr lang="en-US" sz="2400">
                <a:solidFill>
                  <a:srgbClr val="08262D"/>
                </a:solidFill>
                <a:latin typeface="Arial"/>
                <a:ea typeface="Arial"/>
                <a:cs typeface="Arial"/>
                <a:sym typeface="Arial"/>
              </a:rPr>
              <a:t>Classification models on Credit Card Data</a:t>
            </a:r>
            <a:endParaRPr sz="2400">
              <a:solidFill>
                <a:schemeClr val="dk1"/>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0"/>
          <p:cNvSpPr txBox="1"/>
          <p:nvPr/>
        </p:nvSpPr>
        <p:spPr>
          <a:xfrm>
            <a:off x="457200" y="514350"/>
            <a:ext cx="8001000" cy="4309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Calibri"/>
                <a:ea typeface="Calibri"/>
                <a:cs typeface="Calibri"/>
                <a:sym typeface="Calibri"/>
              </a:rPr>
              <a:t>If we were to make recommendation to a crediting agency about the granting of credit, with respect to the debtors likelihood to default, it would be:</a:t>
            </a:r>
            <a:endParaRPr/>
          </a:p>
          <a:p>
            <a:pPr indent="0" lvl="0" marL="0" marR="0" rtl="0" algn="l">
              <a:spcBef>
                <a:spcPts val="0"/>
              </a:spcBef>
              <a:spcAft>
                <a:spcPts val="0"/>
              </a:spcAft>
              <a:buNone/>
            </a:pPr>
            <a:r>
              <a:t/>
            </a:r>
            <a:endParaRPr sz="1600">
              <a:solidFill>
                <a:schemeClr val="dk1"/>
              </a:solidFill>
              <a:latin typeface="Calibri"/>
              <a:ea typeface="Calibri"/>
              <a:cs typeface="Calibri"/>
              <a:sym typeface="Calibri"/>
            </a:endParaRPr>
          </a:p>
          <a:p>
            <a:pPr indent="-342900" lvl="0" marL="342900" marR="0" rtl="0" algn="l">
              <a:spcBef>
                <a:spcPts val="0"/>
              </a:spcBef>
              <a:spcAft>
                <a:spcPts val="0"/>
              </a:spcAft>
              <a:buClr>
                <a:schemeClr val="dk1"/>
              </a:buClr>
              <a:buSzPts val="1600"/>
              <a:buFont typeface="Arial"/>
              <a:buChar char="•"/>
            </a:pPr>
            <a:r>
              <a:rPr lang="en-US" sz="1600">
                <a:solidFill>
                  <a:schemeClr val="dk1"/>
                </a:solidFill>
                <a:latin typeface="Calibri"/>
                <a:ea typeface="Calibri"/>
                <a:cs typeface="Calibri"/>
                <a:sym typeface="Calibri"/>
              </a:rPr>
              <a:t>Consider the </a:t>
            </a:r>
            <a:r>
              <a:rPr lang="en-US" sz="1600">
                <a:solidFill>
                  <a:schemeClr val="dk1"/>
                </a:solidFill>
                <a:latin typeface="Calibri"/>
                <a:ea typeface="Calibri"/>
                <a:cs typeface="Calibri"/>
                <a:sym typeface="Calibri"/>
              </a:rPr>
              <a:t>applicant's</a:t>
            </a:r>
            <a:r>
              <a:rPr lang="en-US" sz="1600">
                <a:solidFill>
                  <a:schemeClr val="dk1"/>
                </a:solidFill>
                <a:latin typeface="Calibri"/>
                <a:ea typeface="Calibri"/>
                <a:cs typeface="Calibri"/>
                <a:sym typeface="Calibri"/>
              </a:rPr>
              <a:t> marital status. Married people seem to default more often.</a:t>
            </a:r>
            <a:endParaRPr/>
          </a:p>
          <a:p>
            <a:pPr indent="-342900" lvl="0" marL="342900" marR="0" rtl="0" algn="l">
              <a:spcBef>
                <a:spcPts val="0"/>
              </a:spcBef>
              <a:spcAft>
                <a:spcPts val="0"/>
              </a:spcAft>
              <a:buNone/>
            </a:pPr>
            <a:r>
              <a:rPr lang="en-US" sz="1600">
                <a:solidFill>
                  <a:schemeClr val="dk1"/>
                </a:solidFill>
                <a:latin typeface="Calibri"/>
                <a:ea typeface="Calibri"/>
                <a:cs typeface="Calibri"/>
                <a:sym typeface="Calibri"/>
              </a:rPr>
              <a:t> </a:t>
            </a:r>
            <a:endParaRPr/>
          </a:p>
          <a:p>
            <a:pPr indent="-342900" lvl="0" marL="342900" marR="0" rtl="0" algn="l">
              <a:spcBef>
                <a:spcPts val="0"/>
              </a:spcBef>
              <a:spcAft>
                <a:spcPts val="0"/>
              </a:spcAft>
              <a:buClr>
                <a:schemeClr val="dk1"/>
              </a:buClr>
              <a:buSzPts val="1600"/>
              <a:buFont typeface="Arial"/>
              <a:buChar char="•"/>
            </a:pPr>
            <a:r>
              <a:rPr lang="en-US" sz="1600">
                <a:solidFill>
                  <a:schemeClr val="dk1"/>
                </a:solidFill>
                <a:latin typeface="Calibri"/>
                <a:ea typeface="Calibri"/>
                <a:cs typeface="Calibri"/>
                <a:sym typeface="Calibri"/>
              </a:rPr>
              <a:t>Consider the age of the applicant. Younger people are at higher risk of defaulting.</a:t>
            </a:r>
            <a:endParaRPr/>
          </a:p>
          <a:p>
            <a:pPr indent="-342900" lvl="0" marL="342900" marR="0" rtl="0" algn="l">
              <a:spcBef>
                <a:spcPts val="0"/>
              </a:spcBef>
              <a:spcAft>
                <a:spcPts val="0"/>
              </a:spcAft>
              <a:buNone/>
            </a:pPr>
            <a:r>
              <a:rPr lang="en-US" sz="1600">
                <a:solidFill>
                  <a:schemeClr val="dk1"/>
                </a:solidFill>
                <a:latin typeface="Calibri"/>
                <a:ea typeface="Calibri"/>
                <a:cs typeface="Calibri"/>
                <a:sym typeface="Calibri"/>
              </a:rPr>
              <a:t> </a:t>
            </a:r>
            <a:endParaRPr/>
          </a:p>
          <a:p>
            <a:pPr indent="-342900" lvl="0" marL="342900" marR="0" rtl="0" algn="l">
              <a:spcBef>
                <a:spcPts val="0"/>
              </a:spcBef>
              <a:spcAft>
                <a:spcPts val="0"/>
              </a:spcAft>
              <a:buClr>
                <a:schemeClr val="dk1"/>
              </a:buClr>
              <a:buSzPts val="1600"/>
              <a:buFont typeface="Arial"/>
              <a:buChar char="•"/>
            </a:pPr>
            <a:r>
              <a:rPr lang="en-US" sz="1600">
                <a:solidFill>
                  <a:schemeClr val="dk1"/>
                </a:solidFill>
                <a:latin typeface="Calibri"/>
                <a:ea typeface="Calibri"/>
                <a:cs typeface="Calibri"/>
                <a:sym typeface="Calibri"/>
              </a:rPr>
              <a:t>Establish a lower limit balance for applicants that would be considered risky.</a:t>
            </a:r>
            <a:endParaRPr/>
          </a:p>
          <a:p>
            <a:pPr indent="-342900" lvl="0" marL="342900" marR="0" rtl="0" algn="l">
              <a:spcBef>
                <a:spcPts val="0"/>
              </a:spcBef>
              <a:spcAft>
                <a:spcPts val="0"/>
              </a:spcAft>
              <a:buNone/>
            </a:pPr>
            <a:r>
              <a:rPr lang="en-US" sz="1600">
                <a:solidFill>
                  <a:schemeClr val="dk1"/>
                </a:solidFill>
                <a:latin typeface="Calibri"/>
                <a:ea typeface="Calibri"/>
                <a:cs typeface="Calibri"/>
                <a:sym typeface="Calibri"/>
              </a:rPr>
              <a:t> </a:t>
            </a:r>
            <a:endParaRPr/>
          </a:p>
          <a:p>
            <a:pPr indent="-342900" lvl="0" marL="342900" marR="0" rtl="0" algn="l">
              <a:spcBef>
                <a:spcPts val="0"/>
              </a:spcBef>
              <a:spcAft>
                <a:spcPts val="0"/>
              </a:spcAft>
              <a:buClr>
                <a:schemeClr val="dk1"/>
              </a:buClr>
              <a:buSzPts val="1600"/>
              <a:buFont typeface="Arial"/>
              <a:buChar char="•"/>
            </a:pPr>
            <a:r>
              <a:rPr lang="en-US" sz="1600">
                <a:solidFill>
                  <a:schemeClr val="dk1"/>
                </a:solidFill>
                <a:latin typeface="Calibri"/>
                <a:ea typeface="Calibri"/>
                <a:cs typeface="Calibri"/>
                <a:sym typeface="Calibri"/>
              </a:rPr>
              <a:t>Once granted credit, pay special attention to the ratio of payments to the amount owed on their balance. There will be some threshold were it's very unlikely that they will be able to pay you back.</a:t>
            </a:r>
            <a:endParaRPr/>
          </a:p>
          <a:p>
            <a:pPr indent="-342900" lvl="0" marL="342900" marR="0" rtl="0" algn="l">
              <a:spcBef>
                <a:spcPts val="0"/>
              </a:spcBef>
              <a:spcAft>
                <a:spcPts val="0"/>
              </a:spcAft>
              <a:buNone/>
            </a:pPr>
            <a:r>
              <a:rPr lang="en-US" sz="1600">
                <a:solidFill>
                  <a:schemeClr val="dk1"/>
                </a:solidFill>
                <a:latin typeface="Calibri"/>
                <a:ea typeface="Calibri"/>
                <a:cs typeface="Calibri"/>
                <a:sym typeface="Calibri"/>
              </a:rPr>
              <a:t> </a:t>
            </a:r>
            <a:endParaRPr/>
          </a:p>
          <a:p>
            <a:pPr indent="-342900" lvl="0" marL="342900" marR="0" rtl="0" algn="l">
              <a:spcBef>
                <a:spcPts val="0"/>
              </a:spcBef>
              <a:spcAft>
                <a:spcPts val="0"/>
              </a:spcAft>
              <a:buClr>
                <a:schemeClr val="dk1"/>
              </a:buClr>
              <a:buSzPts val="1600"/>
              <a:buFont typeface="Arial"/>
              <a:buChar char="•"/>
            </a:pPr>
            <a:r>
              <a:rPr lang="en-US" sz="1600">
                <a:solidFill>
                  <a:schemeClr val="dk1"/>
                </a:solidFill>
                <a:latin typeface="Calibri"/>
                <a:ea typeface="Calibri"/>
                <a:cs typeface="Calibri"/>
                <a:sym typeface="Calibri"/>
              </a:rPr>
              <a:t>Limit the number of months a debtor may be late on their payments to 3, like most credit agencies. At this point it's more likely that the person will default than pay you back. At this point you're only giving more money away.</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1"/>
          <p:cNvSpPr txBox="1"/>
          <p:nvPr>
            <p:ph type="title"/>
          </p:nvPr>
        </p:nvSpPr>
        <p:spPr>
          <a:xfrm>
            <a:off x="3045409" y="2004693"/>
            <a:ext cx="3048000" cy="65024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b="0" lang="en-US" sz="4100">
                <a:latin typeface="Arial"/>
                <a:ea typeface="Arial"/>
                <a:cs typeface="Arial"/>
                <a:sym typeface="Arial"/>
              </a:rPr>
              <a:t>THANK YOU</a:t>
            </a:r>
            <a:endParaRPr sz="4100">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3"/>
          <p:cNvSpPr txBox="1"/>
          <p:nvPr>
            <p:ph type="title"/>
          </p:nvPr>
        </p:nvSpPr>
        <p:spPr>
          <a:xfrm>
            <a:off x="384724" y="503825"/>
            <a:ext cx="3061335" cy="45212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b="0" lang="en-US" sz="2800" u="sng">
                <a:latin typeface="Arial"/>
                <a:ea typeface="Arial"/>
                <a:cs typeface="Arial"/>
                <a:sym typeface="Arial"/>
              </a:rPr>
              <a:t>Problem Statement</a:t>
            </a:r>
            <a:endParaRPr sz="2800" u="sng">
              <a:latin typeface="Arial"/>
              <a:ea typeface="Arial"/>
              <a:cs typeface="Arial"/>
              <a:sym typeface="Arial"/>
            </a:endParaRPr>
          </a:p>
        </p:txBody>
      </p:sp>
      <p:sp>
        <p:nvSpPr>
          <p:cNvPr id="57" name="Google Shape;57;p3"/>
          <p:cNvSpPr txBox="1"/>
          <p:nvPr/>
        </p:nvSpPr>
        <p:spPr>
          <a:xfrm>
            <a:off x="499023" y="1556208"/>
            <a:ext cx="8232900" cy="1983000"/>
          </a:xfrm>
          <a:prstGeom prst="rect">
            <a:avLst/>
          </a:prstGeom>
          <a:noFill/>
          <a:ln>
            <a:noFill/>
          </a:ln>
        </p:spPr>
        <p:txBody>
          <a:bodyPr anchorCtr="0" anchor="t" bIns="0" lIns="0" spcFirstLastPara="1" rIns="0" wrap="square" tIns="12700">
            <a:spAutoFit/>
          </a:bodyPr>
          <a:lstStyle/>
          <a:p>
            <a:pPr indent="0" lvl="0" marL="0" marR="0" rtl="0" algn="l">
              <a:spcBef>
                <a:spcPts val="0"/>
              </a:spcBef>
              <a:spcAft>
                <a:spcPts val="0"/>
              </a:spcAft>
              <a:buNone/>
            </a:pPr>
            <a:r>
              <a:t/>
            </a:r>
            <a:endParaRPr b="1" sz="16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b="1" lang="en-US" sz="1600">
                <a:solidFill>
                  <a:schemeClr val="dk1"/>
                </a:solidFill>
                <a:latin typeface="Times New Roman"/>
                <a:ea typeface="Times New Roman"/>
                <a:cs typeface="Times New Roman"/>
                <a:sym typeface="Times New Roman"/>
              </a:rPr>
              <a:t>This project is aimed at predicting the case of customers default payments in Taiwan. From the perspective of risk management, the result of predictive accuracy of the estimated probability of default will be more valuable than the binary result of classification - credible or not credible clients. </a:t>
            </a:r>
            <a:endParaRPr b="1"/>
          </a:p>
          <a:p>
            <a:pPr indent="0" lvl="0" marL="0" marR="0" rtl="0" algn="l">
              <a:spcBef>
                <a:spcPts val="0"/>
              </a:spcBef>
              <a:spcAft>
                <a:spcPts val="0"/>
              </a:spcAft>
              <a:buNone/>
            </a:pPr>
            <a:r>
              <a:rPr b="1" lang="en-US" sz="1600">
                <a:solidFill>
                  <a:schemeClr val="dk1"/>
                </a:solidFill>
                <a:latin typeface="Times New Roman"/>
                <a:ea typeface="Times New Roman"/>
                <a:cs typeface="Times New Roman"/>
                <a:sym typeface="Times New Roman"/>
              </a:rPr>
              <a:t> </a:t>
            </a:r>
            <a:endParaRPr b="1"/>
          </a:p>
          <a:p>
            <a:pPr indent="0" lvl="0" marL="0" marR="0" rtl="0" algn="l">
              <a:spcBef>
                <a:spcPts val="0"/>
              </a:spcBef>
              <a:spcAft>
                <a:spcPts val="0"/>
              </a:spcAft>
              <a:buNone/>
            </a:pPr>
            <a:r>
              <a:rPr b="1" lang="en-US" sz="1600">
                <a:solidFill>
                  <a:schemeClr val="dk1"/>
                </a:solidFill>
                <a:latin typeface="Times New Roman"/>
                <a:ea typeface="Times New Roman"/>
                <a:cs typeface="Times New Roman"/>
                <a:sym typeface="Times New Roman"/>
              </a:rPr>
              <a:t>We can use the K-S chart to evaluate which customers will default on their credit card payments.</a:t>
            </a:r>
            <a:endParaRPr b="1" sz="16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4"/>
          <p:cNvSpPr txBox="1"/>
          <p:nvPr>
            <p:ph type="title"/>
          </p:nvPr>
        </p:nvSpPr>
        <p:spPr>
          <a:xfrm>
            <a:off x="384724" y="503825"/>
            <a:ext cx="1880235" cy="45212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b="0" lang="en-US" sz="2800" u="sng">
                <a:latin typeface="Arial"/>
                <a:ea typeface="Arial"/>
                <a:cs typeface="Arial"/>
                <a:sym typeface="Arial"/>
              </a:rPr>
              <a:t>Introduction</a:t>
            </a:r>
            <a:endParaRPr sz="2800" u="sng">
              <a:latin typeface="Arial"/>
              <a:ea typeface="Arial"/>
              <a:cs typeface="Arial"/>
              <a:sym typeface="Arial"/>
            </a:endParaRPr>
          </a:p>
        </p:txBody>
      </p:sp>
      <p:sp>
        <p:nvSpPr>
          <p:cNvPr id="63" name="Google Shape;63;p4"/>
          <p:cNvSpPr txBox="1"/>
          <p:nvPr>
            <p:ph idx="1" type="body"/>
          </p:nvPr>
        </p:nvSpPr>
        <p:spPr>
          <a:xfrm>
            <a:off x="405216" y="1708608"/>
            <a:ext cx="8181300" cy="2229300"/>
          </a:xfrm>
          <a:prstGeom prst="rect">
            <a:avLst/>
          </a:prstGeom>
          <a:noFill/>
          <a:ln>
            <a:noFill/>
          </a:ln>
        </p:spPr>
        <p:txBody>
          <a:bodyPr anchorCtr="0" anchor="t" bIns="0" lIns="0" spcFirstLastPara="1" rIns="0" wrap="square" tIns="12700">
            <a:spAutoFit/>
          </a:bodyPr>
          <a:lstStyle/>
          <a:p>
            <a:pPr indent="0" lvl="0" marL="0" rtl="0" algn="l">
              <a:spcBef>
                <a:spcPts val="0"/>
              </a:spcBef>
              <a:spcAft>
                <a:spcPts val="0"/>
              </a:spcAft>
              <a:buNone/>
            </a:pPr>
            <a:r>
              <a:rPr b="1" lang="en-US" sz="1600">
                <a:latin typeface="Times New Roman"/>
                <a:ea typeface="Times New Roman"/>
                <a:cs typeface="Times New Roman"/>
                <a:sym typeface="Times New Roman"/>
              </a:rPr>
              <a:t>In recent years, the credit card issuers in Taiwan faced the cash and credit card debt crisis and the delinquency is expected to peak in the third quarter of 2006 (Chou,2006). </a:t>
            </a:r>
            <a:endParaRPr b="1"/>
          </a:p>
          <a:p>
            <a:pPr indent="0" lvl="0" marL="0" rtl="0" algn="l">
              <a:spcBef>
                <a:spcPts val="0"/>
              </a:spcBef>
              <a:spcAft>
                <a:spcPts val="0"/>
              </a:spcAft>
              <a:buNone/>
            </a:pPr>
            <a:r>
              <a:rPr b="1" lang="en-US" sz="1600">
                <a:latin typeface="Times New Roman"/>
                <a:ea typeface="Times New Roman"/>
                <a:cs typeface="Times New Roman"/>
                <a:sym typeface="Times New Roman"/>
              </a:rPr>
              <a:t>In order to increase market share, card-issuing banks in Taiwan over-issued cash and credit cards to unqualified applicants. </a:t>
            </a:r>
            <a:endParaRPr b="1" sz="1600">
              <a:latin typeface="Times New Roman"/>
              <a:ea typeface="Times New Roman"/>
              <a:cs typeface="Times New Roman"/>
              <a:sym typeface="Times New Roman"/>
            </a:endParaRPr>
          </a:p>
          <a:p>
            <a:pPr indent="0" lvl="0" marL="0" rtl="0" algn="l">
              <a:spcBef>
                <a:spcPts val="0"/>
              </a:spcBef>
              <a:spcAft>
                <a:spcPts val="0"/>
              </a:spcAft>
              <a:buNone/>
            </a:pPr>
            <a:r>
              <a:t/>
            </a:r>
            <a:endParaRPr b="1" sz="1600">
              <a:latin typeface="Times New Roman"/>
              <a:ea typeface="Times New Roman"/>
              <a:cs typeface="Times New Roman"/>
              <a:sym typeface="Times New Roman"/>
            </a:endParaRPr>
          </a:p>
          <a:p>
            <a:pPr indent="0" lvl="0" marL="0" rtl="0" algn="l">
              <a:spcBef>
                <a:spcPts val="0"/>
              </a:spcBef>
              <a:spcAft>
                <a:spcPts val="0"/>
              </a:spcAft>
              <a:buNone/>
            </a:pPr>
            <a:r>
              <a:rPr b="1" lang="en-US" sz="1600">
                <a:latin typeface="Times New Roman"/>
                <a:ea typeface="Times New Roman"/>
                <a:cs typeface="Times New Roman"/>
                <a:sym typeface="Times New Roman"/>
              </a:rPr>
              <a:t>At the same time, most cardholders, irrespective of their repayment ability, overused credit card for consumption and accumulated heavy credit and cash–card debts. </a:t>
            </a:r>
            <a:endParaRPr b="1"/>
          </a:p>
          <a:p>
            <a:pPr indent="0" lvl="0" marL="0" rtl="0" algn="l">
              <a:spcBef>
                <a:spcPts val="0"/>
              </a:spcBef>
              <a:spcAft>
                <a:spcPts val="0"/>
              </a:spcAft>
              <a:buNone/>
            </a:pPr>
            <a:r>
              <a:rPr b="1" lang="en-US" sz="1600">
                <a:latin typeface="Times New Roman"/>
                <a:ea typeface="Times New Roman"/>
                <a:cs typeface="Times New Roman"/>
                <a:sym typeface="Times New Roman"/>
              </a:rPr>
              <a:t>The crisis caused the blow to consumer finance confidence and it is a big challenge for both banks and cardholders</a:t>
            </a:r>
            <a:endParaRPr b="1" sz="160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5"/>
          <p:cNvSpPr txBox="1"/>
          <p:nvPr/>
        </p:nvSpPr>
        <p:spPr>
          <a:xfrm>
            <a:off x="228600" y="361950"/>
            <a:ext cx="8763000" cy="470898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u="sng">
                <a:solidFill>
                  <a:srgbClr val="C00000"/>
                </a:solidFill>
                <a:latin typeface="Calibri"/>
                <a:ea typeface="Calibri"/>
                <a:cs typeface="Calibri"/>
                <a:sym typeface="Calibri"/>
              </a:rPr>
              <a:t>Dataset Summary</a:t>
            </a:r>
            <a:endParaRPr sz="1800">
              <a:solidFill>
                <a:srgbClr val="C00000"/>
              </a:solidFill>
              <a:latin typeface="Calibri"/>
              <a:ea typeface="Calibri"/>
              <a:cs typeface="Calibri"/>
              <a:sym typeface="Calibri"/>
            </a:endParaRPr>
          </a:p>
          <a:p>
            <a:pPr indent="0" lvl="0" marL="0" marR="0" rtl="0" algn="l">
              <a:spcBef>
                <a:spcPts val="0"/>
              </a:spcBef>
              <a:spcAft>
                <a:spcPts val="0"/>
              </a:spcAft>
              <a:buNone/>
            </a:pPr>
            <a:r>
              <a:rPr b="1" lang="en-US" sz="1200" u="sng">
                <a:solidFill>
                  <a:srgbClr val="17365D"/>
                </a:solidFill>
                <a:latin typeface="Times New Roman"/>
                <a:ea typeface="Times New Roman"/>
                <a:cs typeface="Times New Roman"/>
                <a:sym typeface="Times New Roman"/>
              </a:rPr>
              <a:t>Attribute Information:</a:t>
            </a:r>
            <a:endParaRPr/>
          </a:p>
          <a:p>
            <a:pPr indent="0" lvl="0" marL="0" marR="0" rtl="0" algn="l">
              <a:spcBef>
                <a:spcPts val="0"/>
              </a:spcBef>
              <a:spcAft>
                <a:spcPts val="0"/>
              </a:spcAft>
              <a:buNone/>
            </a:pPr>
            <a:r>
              <a:t/>
            </a:r>
            <a:endParaRPr sz="1200">
              <a:solidFill>
                <a:srgbClr val="17365D"/>
              </a:solidFill>
              <a:latin typeface="Times New Roman"/>
              <a:ea typeface="Times New Roman"/>
              <a:cs typeface="Times New Roman"/>
              <a:sym typeface="Times New Roman"/>
            </a:endParaRPr>
          </a:p>
          <a:p>
            <a:pPr indent="0" lvl="0" marL="0" marR="0" rtl="0" algn="l">
              <a:spcBef>
                <a:spcPts val="0"/>
              </a:spcBef>
              <a:spcAft>
                <a:spcPts val="0"/>
              </a:spcAft>
              <a:buNone/>
            </a:pPr>
            <a:r>
              <a:rPr lang="en-US" sz="1200">
                <a:solidFill>
                  <a:schemeClr val="dk1"/>
                </a:solidFill>
                <a:latin typeface="Times New Roman"/>
                <a:ea typeface="Times New Roman"/>
                <a:cs typeface="Times New Roman"/>
                <a:sym typeface="Times New Roman"/>
              </a:rPr>
              <a:t>This research employed a binary variable, default payment (Yes = 1, No = 0), as the response variable. This study reviewed the literature and used the following 23 variables as explanatory variables:</a:t>
            </a:r>
            <a:endParaRPr/>
          </a:p>
          <a:p>
            <a:pPr indent="0" lvl="0" marL="0" marR="0" rtl="0" algn="l">
              <a:spcBef>
                <a:spcPts val="0"/>
              </a:spcBef>
              <a:spcAft>
                <a:spcPts val="0"/>
              </a:spcAft>
              <a:buNone/>
            </a:pPr>
            <a:r>
              <a:rPr lang="en-US" sz="1200">
                <a:solidFill>
                  <a:schemeClr val="dk1"/>
                </a:solidFill>
                <a:latin typeface="Times New Roman"/>
                <a:ea typeface="Times New Roman"/>
                <a:cs typeface="Times New Roman"/>
                <a:sym typeface="Times New Roman"/>
              </a:rPr>
              <a:t>X1: Amount of the given credit (NT dollar): it includes both the individual consumer credit and his/her family (supplementary) credit.</a:t>
            </a:r>
            <a:endParaRPr/>
          </a:p>
          <a:p>
            <a:pPr indent="0" lvl="0" marL="0" marR="0" rtl="0" algn="l">
              <a:spcBef>
                <a:spcPts val="0"/>
              </a:spcBef>
              <a:spcAft>
                <a:spcPts val="0"/>
              </a:spcAft>
              <a:buNone/>
            </a:pPr>
            <a:r>
              <a:rPr lang="en-US" sz="1200">
                <a:solidFill>
                  <a:schemeClr val="dk1"/>
                </a:solidFill>
                <a:latin typeface="Times New Roman"/>
                <a:ea typeface="Times New Roman"/>
                <a:cs typeface="Times New Roman"/>
                <a:sym typeface="Times New Roman"/>
              </a:rPr>
              <a:t>X2: Gender (1 = male; 2 = female).</a:t>
            </a:r>
            <a:endParaRPr/>
          </a:p>
          <a:p>
            <a:pPr indent="0" lvl="0" marL="0" marR="0" rtl="0" algn="l">
              <a:spcBef>
                <a:spcPts val="0"/>
              </a:spcBef>
              <a:spcAft>
                <a:spcPts val="0"/>
              </a:spcAft>
              <a:buNone/>
            </a:pPr>
            <a:r>
              <a:rPr lang="en-US" sz="1200">
                <a:solidFill>
                  <a:schemeClr val="dk1"/>
                </a:solidFill>
                <a:latin typeface="Times New Roman"/>
                <a:ea typeface="Times New Roman"/>
                <a:cs typeface="Times New Roman"/>
                <a:sym typeface="Times New Roman"/>
              </a:rPr>
              <a:t>X3: Education (1 = graduate school; 2 = university; 3 = high school; 4 = others).</a:t>
            </a:r>
            <a:endParaRPr/>
          </a:p>
          <a:p>
            <a:pPr indent="0" lvl="0" marL="0" marR="0" rtl="0" algn="l">
              <a:spcBef>
                <a:spcPts val="0"/>
              </a:spcBef>
              <a:spcAft>
                <a:spcPts val="0"/>
              </a:spcAft>
              <a:buNone/>
            </a:pPr>
            <a:r>
              <a:rPr lang="en-US" sz="1200">
                <a:solidFill>
                  <a:schemeClr val="dk1"/>
                </a:solidFill>
                <a:latin typeface="Times New Roman"/>
                <a:ea typeface="Times New Roman"/>
                <a:cs typeface="Times New Roman"/>
                <a:sym typeface="Times New Roman"/>
              </a:rPr>
              <a:t>X4: Marital status (1 = married; 2 = single; 3 = others).</a:t>
            </a:r>
            <a:endParaRPr/>
          </a:p>
          <a:p>
            <a:pPr indent="0" lvl="0" marL="0" marR="0" rtl="0" algn="l">
              <a:spcBef>
                <a:spcPts val="0"/>
              </a:spcBef>
              <a:spcAft>
                <a:spcPts val="0"/>
              </a:spcAft>
              <a:buNone/>
            </a:pPr>
            <a:r>
              <a:rPr lang="en-US" sz="1200">
                <a:solidFill>
                  <a:schemeClr val="dk1"/>
                </a:solidFill>
                <a:latin typeface="Times New Roman"/>
                <a:ea typeface="Times New Roman"/>
                <a:cs typeface="Times New Roman"/>
                <a:sym typeface="Times New Roman"/>
              </a:rPr>
              <a:t>X5: Age (year).</a:t>
            </a:r>
            <a:endParaRPr/>
          </a:p>
          <a:p>
            <a:pPr indent="0" lvl="0" marL="0" marR="0" rtl="0" algn="l">
              <a:spcBef>
                <a:spcPts val="0"/>
              </a:spcBef>
              <a:spcAft>
                <a:spcPts val="0"/>
              </a:spcAft>
              <a:buNone/>
            </a:pPr>
            <a:r>
              <a:rPr lang="en-US" sz="1200">
                <a:solidFill>
                  <a:schemeClr val="dk1"/>
                </a:solidFill>
                <a:latin typeface="Times New Roman"/>
                <a:ea typeface="Times New Roman"/>
                <a:cs typeface="Times New Roman"/>
                <a:sym typeface="Times New Roman"/>
              </a:rPr>
              <a:t>X6 - X11: History of past payment. We tracked the past monthly payment records (from April to September, 2005) as follows: </a:t>
            </a:r>
            <a:endParaRPr/>
          </a:p>
          <a:p>
            <a:pPr indent="0" lvl="0" marL="0" marR="0" rtl="0" algn="l">
              <a:spcBef>
                <a:spcPts val="0"/>
              </a:spcBef>
              <a:spcAft>
                <a:spcPts val="0"/>
              </a:spcAft>
              <a:buNone/>
            </a:pPr>
            <a:r>
              <a:rPr lang="en-US" sz="1200">
                <a:solidFill>
                  <a:schemeClr val="dk1"/>
                </a:solidFill>
                <a:latin typeface="Times New Roman"/>
                <a:ea typeface="Times New Roman"/>
                <a:cs typeface="Times New Roman"/>
                <a:sym typeface="Times New Roman"/>
              </a:rPr>
              <a:t>X6 = the repayment status in September, 2005; </a:t>
            </a:r>
            <a:endParaRPr/>
          </a:p>
          <a:p>
            <a:pPr indent="0" lvl="0" marL="0" marR="0" rtl="0" algn="l">
              <a:spcBef>
                <a:spcPts val="0"/>
              </a:spcBef>
              <a:spcAft>
                <a:spcPts val="0"/>
              </a:spcAft>
              <a:buNone/>
            </a:pPr>
            <a:r>
              <a:rPr lang="en-US" sz="1200">
                <a:solidFill>
                  <a:schemeClr val="dk1"/>
                </a:solidFill>
                <a:latin typeface="Times New Roman"/>
                <a:ea typeface="Times New Roman"/>
                <a:cs typeface="Times New Roman"/>
                <a:sym typeface="Times New Roman"/>
              </a:rPr>
              <a:t>X7 = the repayment status in August, 2005; . . .;</a:t>
            </a:r>
            <a:endParaRPr/>
          </a:p>
          <a:p>
            <a:pPr indent="0" lvl="0" marL="0" marR="0" rtl="0" algn="l">
              <a:spcBef>
                <a:spcPts val="0"/>
              </a:spcBef>
              <a:spcAft>
                <a:spcPts val="0"/>
              </a:spcAft>
              <a:buNone/>
            </a:pPr>
            <a:r>
              <a:rPr lang="en-US" sz="1200">
                <a:solidFill>
                  <a:schemeClr val="dk1"/>
                </a:solidFill>
                <a:latin typeface="Times New Roman"/>
                <a:ea typeface="Times New Roman"/>
                <a:cs typeface="Times New Roman"/>
                <a:sym typeface="Times New Roman"/>
              </a:rPr>
              <a:t>X11 = the repayment status in April, 2005. The measurement scale for the repayment status is: -1 = pay duly; 1 = payment delay for one month; 2 = payment delay for two months; . . .; 8 = payment delay for eight months; 9 = payment delay for nine months and above.</a:t>
            </a:r>
            <a:endParaRPr/>
          </a:p>
          <a:p>
            <a:pPr indent="0" lvl="0" marL="0" marR="0" rtl="0" algn="l">
              <a:spcBef>
                <a:spcPts val="0"/>
              </a:spcBef>
              <a:spcAft>
                <a:spcPts val="0"/>
              </a:spcAft>
              <a:buNone/>
            </a:pPr>
            <a:r>
              <a:rPr lang="en-US" sz="1200">
                <a:solidFill>
                  <a:schemeClr val="dk1"/>
                </a:solidFill>
                <a:latin typeface="Times New Roman"/>
                <a:ea typeface="Times New Roman"/>
                <a:cs typeface="Times New Roman"/>
                <a:sym typeface="Times New Roman"/>
              </a:rPr>
              <a:t>X12-X17: Amount of bill statement (NT dollar). </a:t>
            </a:r>
            <a:endParaRPr/>
          </a:p>
          <a:p>
            <a:pPr indent="0" lvl="0" marL="0" marR="0" rtl="0" algn="l">
              <a:spcBef>
                <a:spcPts val="0"/>
              </a:spcBef>
              <a:spcAft>
                <a:spcPts val="0"/>
              </a:spcAft>
              <a:buNone/>
            </a:pPr>
            <a:r>
              <a:rPr lang="en-US" sz="1200">
                <a:solidFill>
                  <a:schemeClr val="dk1"/>
                </a:solidFill>
                <a:latin typeface="Times New Roman"/>
                <a:ea typeface="Times New Roman"/>
                <a:cs typeface="Times New Roman"/>
                <a:sym typeface="Times New Roman"/>
              </a:rPr>
              <a:t>X12 = amount of bill statement in September, 2005; </a:t>
            </a:r>
            <a:endParaRPr/>
          </a:p>
          <a:p>
            <a:pPr indent="0" lvl="0" marL="0" marR="0" rtl="0" algn="l">
              <a:spcBef>
                <a:spcPts val="0"/>
              </a:spcBef>
              <a:spcAft>
                <a:spcPts val="0"/>
              </a:spcAft>
              <a:buNone/>
            </a:pPr>
            <a:r>
              <a:rPr lang="en-US" sz="1200">
                <a:solidFill>
                  <a:schemeClr val="dk1"/>
                </a:solidFill>
                <a:latin typeface="Times New Roman"/>
                <a:ea typeface="Times New Roman"/>
                <a:cs typeface="Times New Roman"/>
                <a:sym typeface="Times New Roman"/>
              </a:rPr>
              <a:t>X13 = amount of bill statement in August, 2005; . . .; </a:t>
            </a:r>
            <a:endParaRPr/>
          </a:p>
          <a:p>
            <a:pPr indent="0" lvl="0" marL="0" marR="0" rtl="0" algn="l">
              <a:spcBef>
                <a:spcPts val="0"/>
              </a:spcBef>
              <a:spcAft>
                <a:spcPts val="0"/>
              </a:spcAft>
              <a:buNone/>
            </a:pPr>
            <a:r>
              <a:rPr lang="en-US" sz="1200">
                <a:solidFill>
                  <a:schemeClr val="dk1"/>
                </a:solidFill>
                <a:latin typeface="Times New Roman"/>
                <a:ea typeface="Times New Roman"/>
                <a:cs typeface="Times New Roman"/>
                <a:sym typeface="Times New Roman"/>
              </a:rPr>
              <a:t>X17 = amount of bill statement in April, 2005.</a:t>
            </a:r>
            <a:endParaRPr/>
          </a:p>
          <a:p>
            <a:pPr indent="0" lvl="0" marL="0" marR="0" rtl="0" algn="l">
              <a:spcBef>
                <a:spcPts val="0"/>
              </a:spcBef>
              <a:spcAft>
                <a:spcPts val="0"/>
              </a:spcAft>
              <a:buNone/>
            </a:pPr>
            <a:r>
              <a:rPr lang="en-US" sz="1200">
                <a:solidFill>
                  <a:schemeClr val="dk1"/>
                </a:solidFill>
                <a:latin typeface="Times New Roman"/>
                <a:ea typeface="Times New Roman"/>
                <a:cs typeface="Times New Roman"/>
                <a:sym typeface="Times New Roman"/>
              </a:rPr>
              <a:t>X18-X23: Amount of previous payment (NT dollar). </a:t>
            </a:r>
            <a:endParaRPr/>
          </a:p>
          <a:p>
            <a:pPr indent="0" lvl="0" marL="0" marR="0" rtl="0" algn="l">
              <a:spcBef>
                <a:spcPts val="0"/>
              </a:spcBef>
              <a:spcAft>
                <a:spcPts val="0"/>
              </a:spcAft>
              <a:buNone/>
            </a:pPr>
            <a:r>
              <a:rPr lang="en-US" sz="1200">
                <a:solidFill>
                  <a:schemeClr val="dk1"/>
                </a:solidFill>
                <a:latin typeface="Times New Roman"/>
                <a:ea typeface="Times New Roman"/>
                <a:cs typeface="Times New Roman"/>
                <a:sym typeface="Times New Roman"/>
              </a:rPr>
              <a:t>X18 = amount paid in September, 2005; </a:t>
            </a:r>
            <a:endParaRPr/>
          </a:p>
          <a:p>
            <a:pPr indent="0" lvl="0" marL="0" marR="0" rtl="0" algn="l">
              <a:spcBef>
                <a:spcPts val="0"/>
              </a:spcBef>
              <a:spcAft>
                <a:spcPts val="0"/>
              </a:spcAft>
              <a:buNone/>
            </a:pPr>
            <a:r>
              <a:rPr lang="en-US" sz="1200">
                <a:solidFill>
                  <a:schemeClr val="dk1"/>
                </a:solidFill>
                <a:latin typeface="Times New Roman"/>
                <a:ea typeface="Times New Roman"/>
                <a:cs typeface="Times New Roman"/>
                <a:sym typeface="Times New Roman"/>
              </a:rPr>
              <a:t>X19 = amount paid in August, 2005; . . .;</a:t>
            </a:r>
            <a:endParaRPr/>
          </a:p>
          <a:p>
            <a:pPr indent="0" lvl="0" marL="0" marR="0" rtl="0" algn="l">
              <a:spcBef>
                <a:spcPts val="0"/>
              </a:spcBef>
              <a:spcAft>
                <a:spcPts val="0"/>
              </a:spcAft>
              <a:buNone/>
            </a:pPr>
            <a:r>
              <a:rPr lang="en-US" sz="1200">
                <a:solidFill>
                  <a:schemeClr val="dk1"/>
                </a:solidFill>
                <a:latin typeface="Times New Roman"/>
                <a:ea typeface="Times New Roman"/>
                <a:cs typeface="Times New Roman"/>
                <a:sym typeface="Times New Roman"/>
              </a:rPr>
              <a:t>X23 = amount paid in April, 2005.</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6"/>
          <p:cNvSpPr txBox="1"/>
          <p:nvPr>
            <p:ph type="title"/>
          </p:nvPr>
        </p:nvSpPr>
        <p:spPr>
          <a:xfrm>
            <a:off x="384724" y="503825"/>
            <a:ext cx="2412365" cy="45212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b="0" lang="en-US" sz="2800" u="sng">
                <a:latin typeface="Arial"/>
                <a:ea typeface="Arial"/>
                <a:cs typeface="Arial"/>
                <a:sym typeface="Arial"/>
              </a:rPr>
              <a:t>Sample of data</a:t>
            </a:r>
            <a:endParaRPr sz="2800" u="sng">
              <a:latin typeface="Arial"/>
              <a:ea typeface="Arial"/>
              <a:cs typeface="Arial"/>
              <a:sym typeface="Arial"/>
            </a:endParaRPr>
          </a:p>
        </p:txBody>
      </p:sp>
      <p:pic>
        <p:nvPicPr>
          <p:cNvPr descr="Screenshot (146).png" id="74" name="Google Shape;74;p6"/>
          <p:cNvPicPr preferRelativeResize="0"/>
          <p:nvPr/>
        </p:nvPicPr>
        <p:blipFill rotWithShape="1">
          <a:blip r:embed="rId3">
            <a:alphaModFix/>
          </a:blip>
          <a:srcRect b="0" l="0" r="0" t="0"/>
          <a:stretch/>
        </p:blipFill>
        <p:spPr>
          <a:xfrm>
            <a:off x="752952" y="1471750"/>
            <a:ext cx="7638096" cy="22000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7"/>
          <p:cNvSpPr txBox="1"/>
          <p:nvPr/>
        </p:nvSpPr>
        <p:spPr>
          <a:xfrm>
            <a:off x="384724" y="503825"/>
            <a:ext cx="5574030" cy="289823"/>
          </a:xfrm>
          <a:prstGeom prst="rect">
            <a:avLst/>
          </a:prstGeom>
          <a:solidFill>
            <a:schemeClr val="lt1"/>
          </a:solid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800" u="sng">
                <a:solidFill>
                  <a:srgbClr val="C00000"/>
                </a:solidFill>
                <a:latin typeface="Times New Roman"/>
                <a:ea typeface="Times New Roman"/>
                <a:cs typeface="Times New Roman"/>
                <a:sym typeface="Times New Roman"/>
              </a:rPr>
              <a:t>Showing percentage of </a:t>
            </a:r>
            <a:r>
              <a:rPr b="1" lang="en-US" sz="1800" u="sng">
                <a:solidFill>
                  <a:srgbClr val="C00000"/>
                </a:solidFill>
                <a:latin typeface="Times New Roman"/>
                <a:ea typeface="Times New Roman"/>
                <a:cs typeface="Times New Roman"/>
                <a:sym typeface="Times New Roman"/>
              </a:rPr>
              <a:t>defaulters</a:t>
            </a:r>
            <a:r>
              <a:rPr lang="en-US" sz="1800" u="sng">
                <a:solidFill>
                  <a:srgbClr val="C00000"/>
                </a:solidFill>
                <a:latin typeface="Times New Roman"/>
                <a:ea typeface="Times New Roman"/>
                <a:cs typeface="Times New Roman"/>
                <a:sym typeface="Times New Roman"/>
              </a:rPr>
              <a:t> present in our dataset.</a:t>
            </a:r>
            <a:endParaRPr sz="1800" u="sng">
              <a:solidFill>
                <a:srgbClr val="C00000"/>
              </a:solidFill>
              <a:latin typeface="Times New Roman"/>
              <a:ea typeface="Times New Roman"/>
              <a:cs typeface="Times New Roman"/>
              <a:sym typeface="Times New Roman"/>
            </a:endParaRPr>
          </a:p>
        </p:txBody>
      </p:sp>
      <p:pic>
        <p:nvPicPr>
          <p:cNvPr descr="a..png" id="80" name="Google Shape;80;p7"/>
          <p:cNvPicPr preferRelativeResize="0"/>
          <p:nvPr/>
        </p:nvPicPr>
        <p:blipFill rotWithShape="1">
          <a:blip r:embed="rId3">
            <a:alphaModFix/>
          </a:blip>
          <a:srcRect b="0" l="0" r="0" t="0"/>
          <a:stretch/>
        </p:blipFill>
        <p:spPr>
          <a:xfrm>
            <a:off x="457200" y="895350"/>
            <a:ext cx="4725477" cy="3886200"/>
          </a:xfrm>
          <a:prstGeom prst="rect">
            <a:avLst/>
          </a:prstGeom>
          <a:noFill/>
          <a:ln>
            <a:noFill/>
          </a:ln>
        </p:spPr>
      </p:pic>
      <p:sp>
        <p:nvSpPr>
          <p:cNvPr id="81" name="Google Shape;81;p7"/>
          <p:cNvSpPr txBox="1"/>
          <p:nvPr/>
        </p:nvSpPr>
        <p:spPr>
          <a:xfrm>
            <a:off x="5943600" y="1352550"/>
            <a:ext cx="2743200"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We have </a:t>
            </a:r>
            <a:r>
              <a:rPr b="1" lang="en-US" sz="1800">
                <a:solidFill>
                  <a:schemeClr val="dk1"/>
                </a:solidFill>
                <a:latin typeface="Calibri"/>
                <a:ea typeface="Calibri"/>
                <a:cs typeface="Calibri"/>
                <a:sym typeface="Calibri"/>
              </a:rPr>
              <a:t>22% defaulters</a:t>
            </a:r>
            <a:r>
              <a:rPr lang="en-US" sz="1800">
                <a:solidFill>
                  <a:schemeClr val="dk1"/>
                </a:solidFill>
                <a:latin typeface="Calibri"/>
                <a:ea typeface="Calibri"/>
                <a:cs typeface="Calibri"/>
                <a:sym typeface="Calibri"/>
              </a:rPr>
              <a:t> in our dataset and 77% persons are non defaulters.</a:t>
            </a:r>
            <a:endParaRPr sz="1800">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8"/>
          <p:cNvSpPr txBox="1"/>
          <p:nvPr>
            <p:ph type="title"/>
          </p:nvPr>
        </p:nvSpPr>
        <p:spPr>
          <a:xfrm>
            <a:off x="609600" y="438150"/>
            <a:ext cx="5257800" cy="289823"/>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u="sng">
                <a:latin typeface="Times New Roman"/>
                <a:ea typeface="Times New Roman"/>
                <a:cs typeface="Times New Roman"/>
                <a:sym typeface="Times New Roman"/>
              </a:rPr>
              <a:t>Checked the defaulters by age, sex, limit balance.</a:t>
            </a:r>
            <a:endParaRPr u="sng">
              <a:latin typeface="Times New Roman"/>
              <a:ea typeface="Times New Roman"/>
              <a:cs typeface="Times New Roman"/>
              <a:sym typeface="Times New Roman"/>
            </a:endParaRPr>
          </a:p>
        </p:txBody>
      </p:sp>
      <p:pic>
        <p:nvPicPr>
          <p:cNvPr descr="b..png" id="87" name="Google Shape;87;p8"/>
          <p:cNvPicPr preferRelativeResize="0"/>
          <p:nvPr/>
        </p:nvPicPr>
        <p:blipFill rotWithShape="1">
          <a:blip r:embed="rId3">
            <a:alphaModFix/>
          </a:blip>
          <a:srcRect b="0" l="0" r="0" t="0"/>
          <a:stretch/>
        </p:blipFill>
        <p:spPr>
          <a:xfrm>
            <a:off x="533400" y="971550"/>
            <a:ext cx="5690323" cy="3710090"/>
          </a:xfrm>
          <a:prstGeom prst="rect">
            <a:avLst/>
          </a:prstGeom>
          <a:noFill/>
          <a:ln>
            <a:noFill/>
          </a:ln>
        </p:spPr>
      </p:pic>
      <p:sp>
        <p:nvSpPr>
          <p:cNvPr id="88" name="Google Shape;88;p8"/>
          <p:cNvSpPr txBox="1"/>
          <p:nvPr/>
        </p:nvSpPr>
        <p:spPr>
          <a:xfrm>
            <a:off x="6781800" y="1276350"/>
            <a:ext cx="2133600" cy="286232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We have maximum clients from 21-30 age group followed by 31-40. Hence with increasing age group the number of clients that will default the payment next month is decreasing.</a:t>
            </a:r>
            <a:endParaRPr sz="18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9"/>
          <p:cNvSpPr txBox="1"/>
          <p:nvPr>
            <p:ph type="title"/>
          </p:nvPr>
        </p:nvSpPr>
        <p:spPr>
          <a:xfrm>
            <a:off x="384724" y="270655"/>
            <a:ext cx="8374551" cy="259045"/>
          </a:xfrm>
          <a:prstGeom prst="rect">
            <a:avLst/>
          </a:prstGeom>
          <a:noFill/>
          <a:ln>
            <a:noFill/>
          </a:ln>
        </p:spPr>
        <p:txBody>
          <a:bodyPr anchorCtr="0" anchor="t" bIns="0" lIns="0" spcFirstLastPara="1" rIns="0" wrap="square" tIns="12700">
            <a:spAutoFit/>
          </a:bodyPr>
          <a:lstStyle/>
          <a:p>
            <a:pPr indent="37465" lvl="0" marL="12700" marR="5080" rtl="0" algn="l">
              <a:lnSpc>
                <a:spcPct val="100000"/>
              </a:lnSpc>
              <a:spcBef>
                <a:spcPts val="0"/>
              </a:spcBef>
              <a:spcAft>
                <a:spcPts val="0"/>
              </a:spcAft>
              <a:buNone/>
            </a:pPr>
            <a:r>
              <a:rPr lang="en-US" sz="1600" u="sng">
                <a:latin typeface="Times New Roman"/>
                <a:ea typeface="Times New Roman"/>
                <a:cs typeface="Times New Roman"/>
                <a:sym typeface="Times New Roman"/>
              </a:rPr>
              <a:t>Calculated number of defaulters with respect to Gender and their respective AGES </a:t>
            </a:r>
            <a:endParaRPr sz="1600" u="sng">
              <a:latin typeface="Times New Roman"/>
              <a:ea typeface="Times New Roman"/>
              <a:cs typeface="Times New Roman"/>
              <a:sym typeface="Times New Roman"/>
            </a:endParaRPr>
          </a:p>
        </p:txBody>
      </p:sp>
      <p:pic>
        <p:nvPicPr>
          <p:cNvPr descr="c..png" id="94" name="Google Shape;94;p9"/>
          <p:cNvPicPr preferRelativeResize="0"/>
          <p:nvPr/>
        </p:nvPicPr>
        <p:blipFill rotWithShape="1">
          <a:blip r:embed="rId3">
            <a:alphaModFix/>
          </a:blip>
          <a:srcRect b="0" l="0" r="0" t="0"/>
          <a:stretch/>
        </p:blipFill>
        <p:spPr>
          <a:xfrm>
            <a:off x="457200" y="895350"/>
            <a:ext cx="4865208" cy="3417078"/>
          </a:xfrm>
          <a:prstGeom prst="rect">
            <a:avLst/>
          </a:prstGeom>
          <a:noFill/>
          <a:ln>
            <a:noFill/>
          </a:ln>
        </p:spPr>
      </p:pic>
      <p:sp>
        <p:nvSpPr>
          <p:cNvPr id="95" name="Google Shape;95;p9"/>
          <p:cNvSpPr txBox="1"/>
          <p:nvPr/>
        </p:nvSpPr>
        <p:spPr>
          <a:xfrm>
            <a:off x="6096000" y="1276350"/>
            <a:ext cx="2514600" cy="147732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Number of defaulters order by Sex we have female defaulters more than males in 20-30 age group.</a:t>
            </a:r>
            <a:endParaRPr sz="18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2022-05-16T11:17:39Z</dcterms:creat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y fmtid="{D5CDD505-2E9C-101B-9397-08002B2CF9AE}" pid="3" name="LastSaved">
    <vt:filetime>2022-05-16T00:00:00Z</vt:filetime>
  </property>
</Properties>
</file>