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6" r:id="rId6"/>
    <p:sldId id="267" r:id="rId7"/>
    <p:sldId id="260" r:id="rId8"/>
    <p:sldId id="261" r:id="rId9"/>
    <p:sldId id="262" r:id="rId10"/>
    <p:sldId id="263" r:id="rId11"/>
    <p:sldId id="264" r:id="rId12"/>
    <p:sldId id="265" r:id="rId13"/>
  </p:sldIdLst>
  <p:sldSz cx="14630400" cy="8229600"/>
  <p:notesSz cx="8229600" cy="14630400"/>
  <p:embeddedFontLst>
    <p:embeddedFont>
      <p:font typeface="Algerian" panose="04020705040A02060702" pitchFamily="82" charset="0"/>
      <p:regular r:id="rId15"/>
    </p:embeddedFont>
    <p:embeddedFont>
      <p:font typeface="Kanit Light" panose="020B0604020202020204" charset="-34"/>
      <p:regular r:id="rId16"/>
    </p:embeddedFont>
    <p:embeddedFont>
      <p:font typeface="Martel Sans" panose="020B0604020202020204" charset="0"/>
      <p:regular r:id="rId17"/>
    </p:embeddedFont>
    <p:embeddedFont>
      <p:font typeface="Roboto" panose="02000000000000000000" pitchFamily="2"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0" d="100"/>
          <a:sy n="50" d="100"/>
        </p:scale>
        <p:origin x="36" y="1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844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BF4F3"/>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6350437" y="1187768"/>
            <a:ext cx="7415927" cy="3193971"/>
          </a:xfrm>
          <a:prstGeom prst="rect">
            <a:avLst/>
          </a:prstGeom>
          <a:noFill/>
          <a:ln/>
        </p:spPr>
        <p:txBody>
          <a:bodyPr wrap="square" lIns="0" tIns="0" rIns="0" bIns="0" rtlCol="0" anchor="t"/>
          <a:lstStyle/>
          <a:p>
            <a:pPr>
              <a:lnSpc>
                <a:spcPts val="8350"/>
              </a:lnSpc>
            </a:pPr>
            <a:r>
              <a:rPr lang="en-US" sz="7200" dirty="0">
                <a:ln w="0"/>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Airline Customer Service </a:t>
            </a:r>
            <a:r>
              <a:rPr lang="en-US" sz="6700" dirty="0">
                <a:solidFill>
                  <a:srgbClr val="272D45"/>
                </a:solidFill>
                <a:latin typeface="Times New Roman" panose="02020603050405020304" pitchFamily="18" charset="0"/>
                <a:ea typeface="Kanit Light" pitchFamily="34" charset="-122"/>
                <a:cs typeface="Times New Roman" panose="02020603050405020304" pitchFamily="18" charset="0"/>
              </a:rPr>
              <a:t>Analysis</a:t>
            </a:r>
            <a:endParaRPr lang="en-US" sz="6700" dirty="0">
              <a:latin typeface="Times New Roman" panose="02020603050405020304" pitchFamily="18" charset="0"/>
              <a:cs typeface="Times New Roman" panose="02020603050405020304" pitchFamily="18" charset="0"/>
            </a:endParaRPr>
          </a:p>
        </p:txBody>
      </p:sp>
      <p:sp>
        <p:nvSpPr>
          <p:cNvPr id="4" name="Text 1"/>
          <p:cNvSpPr/>
          <p:nvPr/>
        </p:nvSpPr>
        <p:spPr>
          <a:xfrm>
            <a:off x="6553201" y="3423643"/>
            <a:ext cx="7608094" cy="4591050"/>
          </a:xfrm>
          <a:prstGeom prst="rect">
            <a:avLst/>
          </a:prstGeom>
          <a:noFill/>
          <a:ln/>
        </p:spPr>
        <p:txBody>
          <a:bodyPr wrap="square" lIns="0" tIns="0" rIns="0" bIns="0" rtlCol="0" anchor="t"/>
          <a:lstStyle/>
          <a:p>
            <a:pPr marL="0" indent="0">
              <a:buNone/>
            </a:pPr>
            <a:r>
              <a:rPr lang="en-US" sz="2000" dirty="0">
                <a:latin typeface="Times New Roman" panose="02020603050405020304" pitchFamily="18" charset="0"/>
                <a:cs typeface="Times New Roman" panose="02020603050405020304" pitchFamily="18" charset="0"/>
              </a:rPr>
              <a:t>Predicting Airline Passenger Satisfaction Using Machine Learning: A Data-Driven Approach to Enhancing Customer Experience.</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In the competitive airline industry, understanding customer satisfaction is essential for improving service quality and retaining loyal passengers. This project aims to develop a machine learning model that predicts whether a customer is "Satisfied" or "Neutral/Unhappy" based on various factors including demographic details, travel characteristics, and service-related ratings such as booking ease, inflight service, cleanliness, entertainment, and more. By identifying the key drivers of satisfaction, airlines can take proactive steps to enhance passenger experiences, optimize operations, and make informed, data-driven decisions to improve overall customer engagement.</a:t>
            </a:r>
          </a:p>
        </p:txBody>
      </p:sp>
      <p:sp>
        <p:nvSpPr>
          <p:cNvPr id="5" name="Shape 2"/>
          <p:cNvSpPr/>
          <p:nvPr/>
        </p:nvSpPr>
        <p:spPr>
          <a:xfrm>
            <a:off x="6350437" y="6628328"/>
            <a:ext cx="394930" cy="394930"/>
          </a:xfrm>
          <a:prstGeom prst="roundRect">
            <a:avLst>
              <a:gd name="adj" fmla="val 23151155"/>
            </a:avLst>
          </a:prstGeom>
          <a:noFill/>
          <a:ln w="7620">
            <a:solidFill>
              <a:srgbClr val="FFFFFF"/>
            </a:solidFill>
            <a:prstDash val="solid"/>
          </a:ln>
        </p:spPr>
      </p:sp>
      <p:sp>
        <p:nvSpPr>
          <p:cNvPr id="7" name="Text 3"/>
          <p:cNvSpPr/>
          <p:nvPr/>
        </p:nvSpPr>
        <p:spPr>
          <a:xfrm>
            <a:off x="9932852" y="7023258"/>
            <a:ext cx="4504134" cy="431959"/>
          </a:xfrm>
          <a:prstGeom prst="rect">
            <a:avLst/>
          </a:prstGeom>
          <a:noFill/>
          <a:ln/>
        </p:spPr>
        <p:txBody>
          <a:bodyPr wrap="none" lIns="0" tIns="0" rIns="0" bIns="0" rtlCol="0" anchor="t"/>
          <a:lstStyle/>
          <a:p>
            <a:pPr marL="0" indent="0" algn="l">
              <a:lnSpc>
                <a:spcPts val="3400"/>
              </a:lnSpc>
              <a:buNone/>
            </a:pPr>
            <a:endParaRPr lang="en-US" sz="2400" dirty="0"/>
          </a:p>
        </p:txBody>
      </p:sp>
      <p:pic>
        <p:nvPicPr>
          <p:cNvPr id="8" name="Picture 7">
            <a:extLst>
              <a:ext uri="{FF2B5EF4-FFF2-40B4-BE49-F238E27FC236}">
                <a16:creationId xmlns:a16="http://schemas.microsoft.com/office/drawing/2014/main" id="{17342ED0-345C-9B92-F2E6-B9BAB67214F8}"/>
              </a:ext>
            </a:extLst>
          </p:cNvPr>
          <p:cNvPicPr>
            <a:picLocks noChangeAspect="1"/>
          </p:cNvPicPr>
          <p:nvPr/>
        </p:nvPicPr>
        <p:blipFill>
          <a:blip r:embed="rId3"/>
          <a:stretch>
            <a:fillRect/>
          </a:stretch>
        </p:blipFill>
        <p:spPr>
          <a:xfrm>
            <a:off x="0" y="0"/>
            <a:ext cx="6277510" cy="8229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4" name="Text 0"/>
          <p:cNvSpPr/>
          <p:nvPr/>
        </p:nvSpPr>
        <p:spPr>
          <a:xfrm>
            <a:off x="880824" y="708183"/>
            <a:ext cx="4414004" cy="551617"/>
          </a:xfrm>
          <a:prstGeom prst="rect">
            <a:avLst/>
          </a:prstGeom>
          <a:noFill/>
          <a:ln/>
        </p:spPr>
        <p:txBody>
          <a:bodyPr wrap="none" lIns="0" tIns="0" rIns="0" bIns="0" rtlCol="0" anchor="t"/>
          <a:lstStyle/>
          <a:p>
            <a:pPr marL="0" indent="0">
              <a:lnSpc>
                <a:spcPts val="4300"/>
              </a:lnSpc>
              <a:buNone/>
            </a:pPr>
            <a:r>
              <a:rPr lang="en-US" sz="3450" dirty="0">
                <a:solidFill>
                  <a:srgbClr val="272D45"/>
                </a:solidFill>
                <a:latin typeface="Kanit Light" pitchFamily="34" charset="0"/>
                <a:ea typeface="Kanit Light" pitchFamily="34" charset="-122"/>
                <a:cs typeface="Kanit Light" pitchFamily="34" charset="-120"/>
              </a:rPr>
              <a:t>Feature Importance</a:t>
            </a:r>
            <a:endParaRPr lang="en-US" sz="3450" dirty="0"/>
          </a:p>
        </p:txBody>
      </p:sp>
      <p:pic>
        <p:nvPicPr>
          <p:cNvPr id="5" name="Image 2" descr="preencoded.png"/>
          <p:cNvPicPr>
            <a:picLocks noChangeAspect="1"/>
          </p:cNvPicPr>
          <p:nvPr/>
        </p:nvPicPr>
        <p:blipFill>
          <a:blip r:embed="rId3"/>
          <a:stretch>
            <a:fillRect/>
          </a:stretch>
        </p:blipFill>
        <p:spPr>
          <a:xfrm>
            <a:off x="880824" y="1524595"/>
            <a:ext cx="882729" cy="1412438"/>
          </a:xfrm>
          <a:prstGeom prst="rect">
            <a:avLst/>
          </a:prstGeom>
        </p:spPr>
      </p:pic>
      <p:sp>
        <p:nvSpPr>
          <p:cNvPr id="6" name="Text 1"/>
          <p:cNvSpPr/>
          <p:nvPr/>
        </p:nvSpPr>
        <p:spPr>
          <a:xfrm>
            <a:off x="2028349" y="1701046"/>
            <a:ext cx="2206943" cy="275868"/>
          </a:xfrm>
          <a:prstGeom prst="rect">
            <a:avLst/>
          </a:prstGeom>
          <a:noFill/>
          <a:ln/>
        </p:spPr>
        <p:txBody>
          <a:bodyPr wrap="none" lIns="0" tIns="0" rIns="0" bIns="0" rtlCol="0" anchor="t"/>
          <a:lstStyle/>
          <a:p>
            <a:pPr marL="0" indent="0" algn="l">
              <a:lnSpc>
                <a:spcPts val="2150"/>
              </a:lnSpc>
              <a:buNone/>
            </a:pPr>
            <a:r>
              <a:rPr lang="en-US" sz="1700" dirty="0">
                <a:solidFill>
                  <a:srgbClr val="2C3249"/>
                </a:solidFill>
                <a:latin typeface="Kanit Light" pitchFamily="34" charset="0"/>
                <a:cs typeface="Kanit Light" pitchFamily="34" charset="-120"/>
              </a:rPr>
              <a:t>In-Flight </a:t>
            </a:r>
            <a:r>
              <a:rPr lang="en-US" sz="1700" dirty="0" err="1">
                <a:solidFill>
                  <a:srgbClr val="2C3249"/>
                </a:solidFill>
                <a:latin typeface="Kanit Light" pitchFamily="34" charset="0"/>
                <a:cs typeface="Kanit Light" pitchFamily="34" charset="-120"/>
              </a:rPr>
              <a:t>Wifi</a:t>
            </a:r>
            <a:r>
              <a:rPr lang="en-US" sz="1700" dirty="0">
                <a:solidFill>
                  <a:srgbClr val="2C3249"/>
                </a:solidFill>
                <a:latin typeface="Kanit Light" pitchFamily="34" charset="0"/>
                <a:cs typeface="Kanit Light" pitchFamily="34" charset="-120"/>
              </a:rPr>
              <a:t> Service</a:t>
            </a:r>
            <a:endParaRPr lang="en-US" sz="1700" dirty="0"/>
          </a:p>
        </p:txBody>
      </p:sp>
      <p:sp>
        <p:nvSpPr>
          <p:cNvPr id="7" name="Text 2"/>
          <p:cNvSpPr/>
          <p:nvPr/>
        </p:nvSpPr>
        <p:spPr>
          <a:xfrm>
            <a:off x="2028349" y="2082760"/>
            <a:ext cx="12247007" cy="282416"/>
          </a:xfrm>
          <a:prstGeom prst="rect">
            <a:avLst/>
          </a:prstGeom>
          <a:noFill/>
          <a:ln/>
        </p:spPr>
        <p:txBody>
          <a:bodyPr wrap="none" lIns="0" tIns="0" rIns="0" bIns="0" rtlCol="0" anchor="t"/>
          <a:lstStyle/>
          <a:p>
            <a:pPr marL="0" indent="0" algn="l">
              <a:lnSpc>
                <a:spcPts val="2200"/>
              </a:lnSpc>
              <a:buNone/>
            </a:pPr>
            <a:r>
              <a:rPr lang="en-US" sz="1350" dirty="0">
                <a:solidFill>
                  <a:srgbClr val="2C3249"/>
                </a:solidFill>
                <a:latin typeface="Martel Sans" pitchFamily="34" charset="0"/>
                <a:ea typeface="Martel Sans" pitchFamily="34" charset="-122"/>
                <a:cs typeface="Martel Sans" pitchFamily="34" charset="-120"/>
              </a:rPr>
              <a:t>Most important feature with 15.57% importance.</a:t>
            </a:r>
            <a:endParaRPr lang="en-US" sz="1350" dirty="0"/>
          </a:p>
        </p:txBody>
      </p:sp>
      <p:pic>
        <p:nvPicPr>
          <p:cNvPr id="8" name="Image 3" descr="preencoded.png"/>
          <p:cNvPicPr>
            <a:picLocks noChangeAspect="1"/>
          </p:cNvPicPr>
          <p:nvPr/>
        </p:nvPicPr>
        <p:blipFill>
          <a:blip r:embed="rId4"/>
          <a:stretch>
            <a:fillRect/>
          </a:stretch>
        </p:blipFill>
        <p:spPr>
          <a:xfrm>
            <a:off x="880824" y="2937033"/>
            <a:ext cx="882729" cy="1412438"/>
          </a:xfrm>
          <a:prstGeom prst="rect">
            <a:avLst/>
          </a:prstGeom>
        </p:spPr>
      </p:pic>
      <p:sp>
        <p:nvSpPr>
          <p:cNvPr id="9" name="Text 3"/>
          <p:cNvSpPr/>
          <p:nvPr/>
        </p:nvSpPr>
        <p:spPr>
          <a:xfrm>
            <a:off x="2028349" y="3113484"/>
            <a:ext cx="2206943" cy="275868"/>
          </a:xfrm>
          <a:prstGeom prst="rect">
            <a:avLst/>
          </a:prstGeom>
          <a:noFill/>
          <a:ln/>
        </p:spPr>
        <p:txBody>
          <a:bodyPr wrap="none" lIns="0" tIns="0" rIns="0" bIns="0" rtlCol="0" anchor="t"/>
          <a:lstStyle/>
          <a:p>
            <a:pPr marL="0" indent="0" algn="l">
              <a:lnSpc>
                <a:spcPts val="2150"/>
              </a:lnSpc>
              <a:buNone/>
            </a:pPr>
            <a:r>
              <a:rPr lang="en-US" sz="1700" dirty="0">
                <a:solidFill>
                  <a:srgbClr val="2C3249"/>
                </a:solidFill>
                <a:latin typeface="Kanit Light" pitchFamily="34" charset="0"/>
                <a:cs typeface="Kanit Light" pitchFamily="34" charset="-120"/>
              </a:rPr>
              <a:t>Online Boarding</a:t>
            </a:r>
            <a:endParaRPr lang="en-US" sz="1700" dirty="0"/>
          </a:p>
        </p:txBody>
      </p:sp>
      <p:sp>
        <p:nvSpPr>
          <p:cNvPr id="10" name="Text 4"/>
          <p:cNvSpPr/>
          <p:nvPr/>
        </p:nvSpPr>
        <p:spPr>
          <a:xfrm>
            <a:off x="2028349" y="3495198"/>
            <a:ext cx="12247007" cy="282416"/>
          </a:xfrm>
          <a:prstGeom prst="rect">
            <a:avLst/>
          </a:prstGeom>
          <a:noFill/>
          <a:ln/>
        </p:spPr>
        <p:txBody>
          <a:bodyPr wrap="none" lIns="0" tIns="0" rIns="0" bIns="0" rtlCol="0" anchor="t"/>
          <a:lstStyle/>
          <a:p>
            <a:pPr marL="0" indent="0" algn="l">
              <a:lnSpc>
                <a:spcPts val="2200"/>
              </a:lnSpc>
              <a:buNone/>
            </a:pPr>
            <a:r>
              <a:rPr lang="en-US" sz="1350" dirty="0">
                <a:solidFill>
                  <a:srgbClr val="2C3249"/>
                </a:solidFill>
                <a:latin typeface="Martel Sans" pitchFamily="34" charset="0"/>
                <a:ea typeface="Martel Sans" pitchFamily="34" charset="-122"/>
                <a:cs typeface="Martel Sans" pitchFamily="34" charset="-120"/>
              </a:rPr>
              <a:t>Second most important at 14.59%.</a:t>
            </a:r>
            <a:endParaRPr lang="en-US" sz="1350" dirty="0"/>
          </a:p>
        </p:txBody>
      </p:sp>
      <p:pic>
        <p:nvPicPr>
          <p:cNvPr id="11" name="Image 4" descr="preencoded.png"/>
          <p:cNvPicPr>
            <a:picLocks noChangeAspect="1"/>
          </p:cNvPicPr>
          <p:nvPr/>
        </p:nvPicPr>
        <p:blipFill>
          <a:blip r:embed="rId5"/>
          <a:stretch>
            <a:fillRect/>
          </a:stretch>
        </p:blipFill>
        <p:spPr>
          <a:xfrm>
            <a:off x="880824" y="4349472"/>
            <a:ext cx="882729" cy="1412438"/>
          </a:xfrm>
          <a:prstGeom prst="rect">
            <a:avLst/>
          </a:prstGeom>
        </p:spPr>
      </p:pic>
      <p:sp>
        <p:nvSpPr>
          <p:cNvPr id="12" name="Text 5"/>
          <p:cNvSpPr/>
          <p:nvPr/>
        </p:nvSpPr>
        <p:spPr>
          <a:xfrm>
            <a:off x="2028349" y="4525922"/>
            <a:ext cx="2206943" cy="275868"/>
          </a:xfrm>
          <a:prstGeom prst="rect">
            <a:avLst/>
          </a:prstGeom>
          <a:noFill/>
          <a:ln/>
        </p:spPr>
        <p:txBody>
          <a:bodyPr wrap="none" lIns="0" tIns="0" rIns="0" bIns="0" rtlCol="0" anchor="t"/>
          <a:lstStyle/>
          <a:p>
            <a:pPr marL="0" indent="0" algn="l">
              <a:lnSpc>
                <a:spcPts val="2150"/>
              </a:lnSpc>
              <a:buNone/>
            </a:pPr>
            <a:r>
              <a:rPr lang="en-IN" sz="1600" b="0" i="0" dirty="0" err="1">
                <a:solidFill>
                  <a:srgbClr val="1F1F1F"/>
                </a:solidFill>
                <a:effectLst/>
                <a:latin typeface="Courier New" panose="02070309020205020404" pitchFamily="49" charset="0"/>
              </a:rPr>
              <a:t>New_Travel_Class</a:t>
            </a:r>
            <a:endParaRPr lang="en-US" sz="1700" dirty="0"/>
          </a:p>
        </p:txBody>
      </p:sp>
      <p:sp>
        <p:nvSpPr>
          <p:cNvPr id="13" name="Text 6"/>
          <p:cNvSpPr/>
          <p:nvPr/>
        </p:nvSpPr>
        <p:spPr>
          <a:xfrm>
            <a:off x="2028349" y="4907637"/>
            <a:ext cx="12247007" cy="282416"/>
          </a:xfrm>
          <a:prstGeom prst="rect">
            <a:avLst/>
          </a:prstGeom>
          <a:noFill/>
          <a:ln/>
        </p:spPr>
        <p:txBody>
          <a:bodyPr wrap="none" lIns="0" tIns="0" rIns="0" bIns="0" rtlCol="0" anchor="t"/>
          <a:lstStyle/>
          <a:p>
            <a:pPr marL="0" indent="0" algn="l">
              <a:lnSpc>
                <a:spcPts val="2200"/>
              </a:lnSpc>
              <a:buNone/>
            </a:pPr>
            <a:r>
              <a:rPr lang="en-US" sz="1350" dirty="0">
                <a:solidFill>
                  <a:srgbClr val="2C3249"/>
                </a:solidFill>
                <a:latin typeface="Martel Sans" pitchFamily="34" charset="0"/>
                <a:ea typeface="Martel Sans" pitchFamily="34" charset="-122"/>
                <a:cs typeface="Martel Sans" pitchFamily="34" charset="-120"/>
              </a:rPr>
              <a:t>General and specific diffuse flows combined contribute  5.90%.</a:t>
            </a:r>
            <a:endParaRPr lang="en-US" sz="1350" dirty="0"/>
          </a:p>
        </p:txBody>
      </p:sp>
      <p:pic>
        <p:nvPicPr>
          <p:cNvPr id="4102" name="Picture 6">
            <a:extLst>
              <a:ext uri="{FF2B5EF4-FFF2-40B4-BE49-F238E27FC236}">
                <a16:creationId xmlns:a16="http://schemas.microsoft.com/office/drawing/2014/main" id="{ED213A74-D98A-74FF-7FAA-FDECE106DF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15200" y="0"/>
            <a:ext cx="7315200" cy="8229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894636"/>
            <a:ext cx="6172200" cy="771525"/>
          </a:xfrm>
          <a:prstGeom prst="rect">
            <a:avLst/>
          </a:prstGeom>
          <a:noFill/>
          <a:ln/>
        </p:spPr>
        <p:txBody>
          <a:bodyPr wrap="none" lIns="0" tIns="0" rIns="0" bIns="0" rtlCol="0" anchor="t"/>
          <a:lstStyle/>
          <a:p>
            <a:pPr marL="0" indent="0">
              <a:lnSpc>
                <a:spcPts val="6050"/>
              </a:lnSpc>
              <a:buNone/>
            </a:pPr>
            <a:r>
              <a:rPr lang="en-US" sz="4850" dirty="0">
                <a:solidFill>
                  <a:srgbClr val="272D45"/>
                </a:solidFill>
                <a:latin typeface="Kanit Light" pitchFamily="34" charset="0"/>
                <a:ea typeface="Kanit Light" pitchFamily="34" charset="-122"/>
                <a:cs typeface="Kanit Light" pitchFamily="34" charset="-120"/>
              </a:rPr>
              <a:t>Key Findings</a:t>
            </a:r>
            <a:endParaRPr lang="en-US" sz="4850" dirty="0"/>
          </a:p>
        </p:txBody>
      </p:sp>
      <p:sp>
        <p:nvSpPr>
          <p:cNvPr id="4" name="Shape 1"/>
          <p:cNvSpPr/>
          <p:nvPr/>
        </p:nvSpPr>
        <p:spPr>
          <a:xfrm>
            <a:off x="6350437" y="2314099"/>
            <a:ext cx="555427" cy="555427"/>
          </a:xfrm>
          <a:prstGeom prst="roundRect">
            <a:avLst>
              <a:gd name="adj" fmla="val 18669"/>
            </a:avLst>
          </a:prstGeom>
          <a:solidFill>
            <a:srgbClr val="DFECE9"/>
          </a:solidFill>
          <a:ln w="15240">
            <a:solidFill>
              <a:srgbClr val="C5D2CF"/>
            </a:solidFill>
            <a:prstDash val="solid"/>
          </a:ln>
        </p:spPr>
      </p:sp>
      <p:sp>
        <p:nvSpPr>
          <p:cNvPr id="5" name="Text 2"/>
          <p:cNvSpPr/>
          <p:nvPr/>
        </p:nvSpPr>
        <p:spPr>
          <a:xfrm>
            <a:off x="6571774" y="2406610"/>
            <a:ext cx="112633" cy="370284"/>
          </a:xfrm>
          <a:prstGeom prst="rect">
            <a:avLst/>
          </a:prstGeom>
          <a:noFill/>
          <a:ln/>
        </p:spPr>
        <p:txBody>
          <a:bodyPr wrap="none" lIns="0" tIns="0" rIns="0" bIns="0" rtlCol="0" anchor="t"/>
          <a:lstStyle/>
          <a:p>
            <a:pPr marL="0" indent="0" algn="ctr">
              <a:lnSpc>
                <a:spcPts val="2900"/>
              </a:lnSpc>
              <a:buNone/>
            </a:pPr>
            <a:r>
              <a:rPr lang="en-US" sz="2900" dirty="0">
                <a:solidFill>
                  <a:srgbClr val="2C3249"/>
                </a:solidFill>
                <a:latin typeface="Kanit Light" pitchFamily="34" charset="0"/>
                <a:ea typeface="Kanit Light" pitchFamily="34" charset="-122"/>
                <a:cs typeface="Kanit Light" pitchFamily="34" charset="-120"/>
              </a:rPr>
              <a:t>1</a:t>
            </a:r>
            <a:endParaRPr lang="en-US" sz="2900" dirty="0"/>
          </a:p>
        </p:txBody>
      </p:sp>
      <p:sp>
        <p:nvSpPr>
          <p:cNvPr id="6" name="Text 3"/>
          <p:cNvSpPr/>
          <p:nvPr/>
        </p:nvSpPr>
        <p:spPr>
          <a:xfrm>
            <a:off x="7152680" y="2314099"/>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C3249"/>
                </a:solidFill>
                <a:latin typeface="Kanit Light" pitchFamily="34" charset="0"/>
                <a:ea typeface="Kanit Light" pitchFamily="34" charset="-122"/>
                <a:cs typeface="Kanit Light" pitchFamily="34" charset="-120"/>
              </a:rPr>
              <a:t>Best Model</a:t>
            </a:r>
            <a:endParaRPr lang="en-US" sz="2400" dirty="0"/>
          </a:p>
        </p:txBody>
      </p:sp>
      <p:sp>
        <p:nvSpPr>
          <p:cNvPr id="7" name="Text 4"/>
          <p:cNvSpPr/>
          <p:nvPr/>
        </p:nvSpPr>
        <p:spPr>
          <a:xfrm>
            <a:off x="7152680" y="2847975"/>
            <a:ext cx="6613684" cy="790099"/>
          </a:xfrm>
          <a:prstGeom prst="rect">
            <a:avLst/>
          </a:prstGeom>
          <a:noFill/>
          <a:ln/>
        </p:spPr>
        <p:txBody>
          <a:bodyPr wrap="square" lIns="0" tIns="0" rIns="0" bIns="0" rtlCol="0" anchor="t"/>
          <a:lstStyle/>
          <a:p>
            <a:pPr marL="0" indent="0">
              <a:lnSpc>
                <a:spcPts val="3100"/>
              </a:lnSpc>
              <a:buNone/>
            </a:pPr>
            <a:r>
              <a:rPr lang="en-US" sz="1900" dirty="0">
                <a:solidFill>
                  <a:srgbClr val="2C3249"/>
                </a:solidFill>
                <a:latin typeface="Martel Sans" pitchFamily="34" charset="0"/>
                <a:ea typeface="Martel Sans" pitchFamily="34" charset="-122"/>
                <a:cs typeface="Martel Sans" pitchFamily="34" charset="-120"/>
              </a:rPr>
              <a:t>Random Forest Regressor outperformed other models in predicting  Airline Customer Service .</a:t>
            </a:r>
            <a:endParaRPr lang="en-US" sz="1900" dirty="0"/>
          </a:p>
        </p:txBody>
      </p:sp>
      <p:sp>
        <p:nvSpPr>
          <p:cNvPr id="8" name="Shape 5"/>
          <p:cNvSpPr/>
          <p:nvPr/>
        </p:nvSpPr>
        <p:spPr>
          <a:xfrm>
            <a:off x="6350437" y="4162544"/>
            <a:ext cx="555427" cy="555427"/>
          </a:xfrm>
          <a:prstGeom prst="roundRect">
            <a:avLst>
              <a:gd name="adj" fmla="val 18669"/>
            </a:avLst>
          </a:prstGeom>
          <a:solidFill>
            <a:srgbClr val="DFECE9"/>
          </a:solidFill>
          <a:ln w="15240">
            <a:solidFill>
              <a:srgbClr val="C5D2CF"/>
            </a:solidFill>
            <a:prstDash val="solid"/>
          </a:ln>
        </p:spPr>
      </p:sp>
      <p:sp>
        <p:nvSpPr>
          <p:cNvPr id="9" name="Text 6"/>
          <p:cNvSpPr/>
          <p:nvPr/>
        </p:nvSpPr>
        <p:spPr>
          <a:xfrm>
            <a:off x="6534388" y="4255056"/>
            <a:ext cx="187404" cy="370284"/>
          </a:xfrm>
          <a:prstGeom prst="rect">
            <a:avLst/>
          </a:prstGeom>
          <a:noFill/>
          <a:ln/>
        </p:spPr>
        <p:txBody>
          <a:bodyPr wrap="none" lIns="0" tIns="0" rIns="0" bIns="0" rtlCol="0" anchor="t"/>
          <a:lstStyle/>
          <a:p>
            <a:pPr marL="0" indent="0" algn="ctr">
              <a:lnSpc>
                <a:spcPts val="2900"/>
              </a:lnSpc>
              <a:buNone/>
            </a:pPr>
            <a:r>
              <a:rPr lang="en-US" sz="2900" dirty="0">
                <a:solidFill>
                  <a:srgbClr val="2C3249"/>
                </a:solidFill>
                <a:latin typeface="Kanit Light" pitchFamily="34" charset="0"/>
                <a:ea typeface="Kanit Light" pitchFamily="34" charset="-122"/>
                <a:cs typeface="Kanit Light" pitchFamily="34" charset="-120"/>
              </a:rPr>
              <a:t>2</a:t>
            </a:r>
            <a:endParaRPr lang="en-US" sz="2900" dirty="0"/>
          </a:p>
        </p:txBody>
      </p:sp>
      <p:sp>
        <p:nvSpPr>
          <p:cNvPr id="10" name="Text 7"/>
          <p:cNvSpPr/>
          <p:nvPr/>
        </p:nvSpPr>
        <p:spPr>
          <a:xfrm>
            <a:off x="7152680" y="4162544"/>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C3249"/>
                </a:solidFill>
                <a:latin typeface="Kanit Light" pitchFamily="34" charset="0"/>
                <a:ea typeface="Kanit Light" pitchFamily="34" charset="-122"/>
                <a:cs typeface="Kanit Light" pitchFamily="34" charset="-120"/>
              </a:rPr>
              <a:t>Important Factors</a:t>
            </a:r>
            <a:endParaRPr lang="en-US" sz="2400" dirty="0"/>
          </a:p>
        </p:txBody>
      </p:sp>
      <p:sp>
        <p:nvSpPr>
          <p:cNvPr id="11" name="Text 8"/>
          <p:cNvSpPr/>
          <p:nvPr/>
        </p:nvSpPr>
        <p:spPr>
          <a:xfrm>
            <a:off x="7152680" y="4696420"/>
            <a:ext cx="6613684" cy="790099"/>
          </a:xfrm>
          <a:prstGeom prst="rect">
            <a:avLst/>
          </a:prstGeom>
          <a:noFill/>
          <a:ln/>
        </p:spPr>
        <p:txBody>
          <a:bodyPr wrap="square" lIns="0" tIns="0" rIns="0" bIns="0" rtlCol="0" anchor="t"/>
          <a:lstStyle/>
          <a:p>
            <a:pPr marL="0" indent="0">
              <a:lnSpc>
                <a:spcPts val="3100"/>
              </a:lnSpc>
              <a:buNone/>
            </a:pPr>
            <a:r>
              <a:rPr lang="en-IN" sz="2000" b="0" i="0" dirty="0">
                <a:solidFill>
                  <a:srgbClr val="1F1F1F"/>
                </a:solidFill>
                <a:effectLst/>
                <a:latin typeface="Roboto" panose="02000000000000000000" pitchFamily="2" charset="0"/>
              </a:rPr>
              <a:t>In-flight </a:t>
            </a:r>
            <a:r>
              <a:rPr lang="en-IN" sz="2000" b="0" i="0" dirty="0" err="1">
                <a:solidFill>
                  <a:srgbClr val="1F1F1F"/>
                </a:solidFill>
                <a:effectLst/>
                <a:latin typeface="Roboto" panose="02000000000000000000" pitchFamily="2" charset="0"/>
              </a:rPr>
              <a:t>Wifi</a:t>
            </a:r>
            <a:r>
              <a:rPr lang="en-IN" sz="2000" b="0" i="0" dirty="0">
                <a:solidFill>
                  <a:srgbClr val="1F1F1F"/>
                </a:solidFill>
                <a:effectLst/>
                <a:latin typeface="Roboto" panose="02000000000000000000" pitchFamily="2" charset="0"/>
              </a:rPr>
              <a:t> Service</a:t>
            </a:r>
            <a:r>
              <a:rPr lang="en-US" sz="1900" b="0" i="0" dirty="0">
                <a:solidFill>
                  <a:srgbClr val="2C3249"/>
                </a:solidFill>
                <a:effectLst/>
                <a:latin typeface="Martel Sans" pitchFamily="34" charset="0"/>
                <a:cs typeface="Martel Sans" pitchFamily="34" charset="-120"/>
              </a:rPr>
              <a:t> and Online boarding has a</a:t>
            </a:r>
            <a:r>
              <a:rPr lang="en-US" sz="1900" dirty="0">
                <a:solidFill>
                  <a:srgbClr val="2C3249"/>
                </a:solidFill>
                <a:latin typeface="Martel Sans" pitchFamily="34" charset="0"/>
                <a:ea typeface="Martel Sans" pitchFamily="34" charset="-122"/>
                <a:cs typeface="Martel Sans" pitchFamily="34" charset="-120"/>
              </a:rPr>
              <a:t> significantly influence over Airline Customer Service .</a:t>
            </a:r>
            <a:endParaRPr lang="en-US" sz="1900" dirty="0"/>
          </a:p>
        </p:txBody>
      </p:sp>
      <p:sp>
        <p:nvSpPr>
          <p:cNvPr id="12" name="Shape 9"/>
          <p:cNvSpPr/>
          <p:nvPr/>
        </p:nvSpPr>
        <p:spPr>
          <a:xfrm>
            <a:off x="6350437" y="6010989"/>
            <a:ext cx="555427" cy="555427"/>
          </a:xfrm>
          <a:prstGeom prst="roundRect">
            <a:avLst>
              <a:gd name="adj" fmla="val 18669"/>
            </a:avLst>
          </a:prstGeom>
          <a:solidFill>
            <a:srgbClr val="DFECE9"/>
          </a:solidFill>
          <a:ln w="15240">
            <a:solidFill>
              <a:srgbClr val="C5D2CF"/>
            </a:solidFill>
            <a:prstDash val="solid"/>
          </a:ln>
        </p:spPr>
      </p:sp>
      <p:sp>
        <p:nvSpPr>
          <p:cNvPr id="13" name="Text 10"/>
          <p:cNvSpPr/>
          <p:nvPr/>
        </p:nvSpPr>
        <p:spPr>
          <a:xfrm>
            <a:off x="6532959" y="6103501"/>
            <a:ext cx="190381" cy="370284"/>
          </a:xfrm>
          <a:prstGeom prst="rect">
            <a:avLst/>
          </a:prstGeom>
          <a:noFill/>
          <a:ln/>
        </p:spPr>
        <p:txBody>
          <a:bodyPr wrap="none" lIns="0" tIns="0" rIns="0" bIns="0" rtlCol="0" anchor="t"/>
          <a:lstStyle/>
          <a:p>
            <a:pPr marL="0" indent="0" algn="ctr">
              <a:lnSpc>
                <a:spcPts val="2900"/>
              </a:lnSpc>
              <a:buNone/>
            </a:pPr>
            <a:r>
              <a:rPr lang="en-US" sz="2900" dirty="0">
                <a:solidFill>
                  <a:srgbClr val="2C3249"/>
                </a:solidFill>
                <a:latin typeface="Kanit Light" pitchFamily="34" charset="0"/>
                <a:ea typeface="Kanit Light" pitchFamily="34" charset="-122"/>
                <a:cs typeface="Kanit Light" pitchFamily="34" charset="-120"/>
              </a:rPr>
              <a:t>3</a:t>
            </a:r>
            <a:endParaRPr lang="en-US" sz="2900" dirty="0"/>
          </a:p>
        </p:txBody>
      </p:sp>
      <p:sp>
        <p:nvSpPr>
          <p:cNvPr id="14" name="Text 11"/>
          <p:cNvSpPr/>
          <p:nvPr/>
        </p:nvSpPr>
        <p:spPr>
          <a:xfrm>
            <a:off x="7152680" y="6010989"/>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C3249"/>
                </a:solidFill>
                <a:latin typeface="Kanit Light" pitchFamily="34" charset="0"/>
                <a:ea typeface="Kanit Light" pitchFamily="34" charset="-122"/>
                <a:cs typeface="Kanit Light" pitchFamily="34" charset="-120"/>
              </a:rPr>
              <a:t>Model Accuracy</a:t>
            </a:r>
            <a:endParaRPr lang="en-US" sz="2400" dirty="0"/>
          </a:p>
        </p:txBody>
      </p:sp>
      <p:sp>
        <p:nvSpPr>
          <p:cNvPr id="15" name="Text 12"/>
          <p:cNvSpPr/>
          <p:nvPr/>
        </p:nvSpPr>
        <p:spPr>
          <a:xfrm>
            <a:off x="7152680" y="6544866"/>
            <a:ext cx="6613684" cy="790099"/>
          </a:xfrm>
          <a:prstGeom prst="rect">
            <a:avLst/>
          </a:prstGeom>
          <a:noFill/>
          <a:ln/>
        </p:spPr>
        <p:txBody>
          <a:bodyPr wrap="square" lIns="0" tIns="0" rIns="0" bIns="0" rtlCol="0" anchor="t"/>
          <a:lstStyle/>
          <a:p>
            <a:pPr marL="0" indent="0">
              <a:lnSpc>
                <a:spcPts val="3100"/>
              </a:lnSpc>
              <a:buNone/>
            </a:pPr>
            <a:r>
              <a:rPr lang="en-US" sz="1900" dirty="0">
                <a:solidFill>
                  <a:srgbClr val="2C3249"/>
                </a:solidFill>
                <a:latin typeface="Martel Sans" pitchFamily="34" charset="0"/>
                <a:ea typeface="Martel Sans" pitchFamily="34" charset="-122"/>
                <a:cs typeface="Martel Sans" pitchFamily="34" charset="-120"/>
              </a:rPr>
              <a:t>Achieved  96% accuracy in predicting Airline Customer Service.</a:t>
            </a:r>
            <a:endParaRPr lang="en-US" sz="19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E79ED5-B673-4608-A083-E9176D65D1A8}"/>
              </a:ext>
            </a:extLst>
          </p:cNvPr>
          <p:cNvSpPr txBox="1"/>
          <p:nvPr/>
        </p:nvSpPr>
        <p:spPr>
          <a:xfrm>
            <a:off x="3854767" y="3329970"/>
            <a:ext cx="6920866" cy="1569660"/>
          </a:xfrm>
          <a:prstGeom prst="rect">
            <a:avLst/>
          </a:prstGeom>
          <a:noFill/>
        </p:spPr>
        <p:txBody>
          <a:bodyPr wrap="square" rtlCol="0">
            <a:spAutoFit/>
          </a:bodyPr>
          <a:lstStyle/>
          <a:p>
            <a:r>
              <a:rPr lang="en-GB" sz="9600" dirty="0">
                <a:latin typeface="Algerian" panose="04020705040A02060702" pitchFamily="82" charset="0"/>
              </a:rPr>
              <a:t>THANK YOU</a:t>
            </a:r>
            <a:endParaRPr lang="en-IN" sz="9600" dirty="0">
              <a:latin typeface="Algerian" panose="04020705040A02060702" pitchFamily="82" charset="0"/>
            </a:endParaRPr>
          </a:p>
        </p:txBody>
      </p:sp>
    </p:spTree>
    <p:extLst>
      <p:ext uri="{BB962C8B-B14F-4D97-AF65-F5344CB8AC3E}">
        <p14:creationId xmlns:p14="http://schemas.microsoft.com/office/powerpoint/2010/main" val="24161331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582150" y="3056977"/>
            <a:ext cx="4671060" cy="2802636"/>
          </a:xfrm>
          <a:prstGeom prst="rect">
            <a:avLst/>
          </a:prstGeom>
        </p:spPr>
      </p:pic>
      <p:sp>
        <p:nvSpPr>
          <p:cNvPr id="4" name="Text 0"/>
          <p:cNvSpPr/>
          <p:nvPr/>
        </p:nvSpPr>
        <p:spPr>
          <a:xfrm>
            <a:off x="864037" y="1289685"/>
            <a:ext cx="6172200" cy="771525"/>
          </a:xfrm>
          <a:prstGeom prst="rect">
            <a:avLst/>
          </a:prstGeom>
          <a:noFill/>
          <a:ln/>
        </p:spPr>
        <p:txBody>
          <a:bodyPr wrap="none" lIns="0" tIns="0" rIns="0" bIns="0" rtlCol="0" anchor="t"/>
          <a:lstStyle/>
          <a:p>
            <a:pPr marL="0" indent="0">
              <a:lnSpc>
                <a:spcPts val="6050"/>
              </a:lnSpc>
              <a:buNone/>
            </a:pPr>
            <a:r>
              <a:rPr lang="en-US" sz="4850" dirty="0">
                <a:solidFill>
                  <a:srgbClr val="272D45"/>
                </a:solidFill>
                <a:latin typeface="Kanit Light" pitchFamily="34" charset="0"/>
                <a:ea typeface="Kanit Light" pitchFamily="34" charset="-122"/>
                <a:cs typeface="Kanit Light" pitchFamily="34" charset="-120"/>
              </a:rPr>
              <a:t>Data Overview</a:t>
            </a:r>
            <a:endParaRPr lang="en-US" sz="4850" dirty="0"/>
          </a:p>
        </p:txBody>
      </p:sp>
      <p:sp>
        <p:nvSpPr>
          <p:cNvPr id="5" name="Shape 1"/>
          <p:cNvSpPr/>
          <p:nvPr/>
        </p:nvSpPr>
        <p:spPr>
          <a:xfrm>
            <a:off x="864037" y="2709148"/>
            <a:ext cx="555427" cy="555427"/>
          </a:xfrm>
          <a:prstGeom prst="roundRect">
            <a:avLst>
              <a:gd name="adj" fmla="val 18669"/>
            </a:avLst>
          </a:prstGeom>
          <a:solidFill>
            <a:srgbClr val="DFECE9"/>
          </a:solidFill>
          <a:ln w="15240">
            <a:solidFill>
              <a:srgbClr val="C5D2CF"/>
            </a:solidFill>
            <a:prstDash val="solid"/>
          </a:ln>
        </p:spPr>
      </p:sp>
      <p:sp>
        <p:nvSpPr>
          <p:cNvPr id="6" name="Text 2"/>
          <p:cNvSpPr/>
          <p:nvPr/>
        </p:nvSpPr>
        <p:spPr>
          <a:xfrm>
            <a:off x="1085374" y="2801660"/>
            <a:ext cx="112633" cy="370284"/>
          </a:xfrm>
          <a:prstGeom prst="rect">
            <a:avLst/>
          </a:prstGeom>
          <a:noFill/>
          <a:ln/>
        </p:spPr>
        <p:txBody>
          <a:bodyPr wrap="none" lIns="0" tIns="0" rIns="0" bIns="0" rtlCol="0" anchor="t"/>
          <a:lstStyle/>
          <a:p>
            <a:pPr marL="0" indent="0" algn="ctr">
              <a:lnSpc>
                <a:spcPts val="2900"/>
              </a:lnSpc>
              <a:buNone/>
            </a:pPr>
            <a:r>
              <a:rPr lang="en-US" sz="2900" dirty="0">
                <a:solidFill>
                  <a:srgbClr val="2C3249"/>
                </a:solidFill>
                <a:latin typeface="Kanit Light" pitchFamily="34" charset="0"/>
                <a:ea typeface="Kanit Light" pitchFamily="34" charset="-122"/>
                <a:cs typeface="Kanit Light" pitchFamily="34" charset="-120"/>
              </a:rPr>
              <a:t>1</a:t>
            </a:r>
            <a:endParaRPr lang="en-US" sz="2900" dirty="0"/>
          </a:p>
        </p:txBody>
      </p:sp>
      <p:sp>
        <p:nvSpPr>
          <p:cNvPr id="7" name="Text 3"/>
          <p:cNvSpPr/>
          <p:nvPr/>
        </p:nvSpPr>
        <p:spPr>
          <a:xfrm>
            <a:off x="1666280" y="2709148"/>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C3249"/>
                </a:solidFill>
                <a:latin typeface="Kanit Light" pitchFamily="34" charset="0"/>
                <a:ea typeface="Kanit Light" pitchFamily="34" charset="-122"/>
                <a:cs typeface="Kanit Light" pitchFamily="34" charset="-120"/>
              </a:rPr>
              <a:t>Dataset Size</a:t>
            </a:r>
            <a:endParaRPr lang="en-US" sz="2400" dirty="0"/>
          </a:p>
        </p:txBody>
      </p:sp>
      <p:sp>
        <p:nvSpPr>
          <p:cNvPr id="8" name="Text 4"/>
          <p:cNvSpPr/>
          <p:nvPr/>
        </p:nvSpPr>
        <p:spPr>
          <a:xfrm>
            <a:off x="1666280" y="3243024"/>
            <a:ext cx="7100530" cy="376357"/>
          </a:xfrm>
          <a:prstGeom prst="rect">
            <a:avLst/>
          </a:prstGeom>
          <a:noFill/>
          <a:ln/>
        </p:spPr>
        <p:txBody>
          <a:bodyPr wrap="none" lIns="0" tIns="0" rIns="0" bIns="0" rtlCol="0" anchor="t"/>
          <a:lstStyle/>
          <a:p>
            <a:pPr marL="0" indent="0">
              <a:lnSpc>
                <a:spcPts val="3100"/>
              </a:lnSpc>
              <a:buNone/>
            </a:pPr>
            <a:r>
              <a:rPr lang="en-US" sz="1900" dirty="0">
                <a:solidFill>
                  <a:srgbClr val="2C3249"/>
                </a:solidFill>
                <a:latin typeface="Martel Sans" pitchFamily="34" charset="0"/>
                <a:ea typeface="Martel Sans" pitchFamily="34" charset="-122"/>
                <a:cs typeface="Martel Sans" pitchFamily="34" charset="-120"/>
              </a:rPr>
              <a:t>12,9880 rows and 23 columns of Airline Customer Service data.</a:t>
            </a:r>
            <a:endParaRPr lang="en-US" sz="1900" dirty="0"/>
          </a:p>
        </p:txBody>
      </p:sp>
      <p:sp>
        <p:nvSpPr>
          <p:cNvPr id="9" name="Shape 5"/>
          <p:cNvSpPr/>
          <p:nvPr/>
        </p:nvSpPr>
        <p:spPr>
          <a:xfrm>
            <a:off x="864037" y="4162544"/>
            <a:ext cx="555427" cy="555427"/>
          </a:xfrm>
          <a:prstGeom prst="roundRect">
            <a:avLst>
              <a:gd name="adj" fmla="val 18669"/>
            </a:avLst>
          </a:prstGeom>
          <a:solidFill>
            <a:srgbClr val="DFECE9"/>
          </a:solidFill>
          <a:ln w="15240">
            <a:solidFill>
              <a:srgbClr val="C5D2CF"/>
            </a:solidFill>
            <a:prstDash val="solid"/>
          </a:ln>
        </p:spPr>
      </p:sp>
      <p:sp>
        <p:nvSpPr>
          <p:cNvPr id="10" name="Text 6"/>
          <p:cNvSpPr/>
          <p:nvPr/>
        </p:nvSpPr>
        <p:spPr>
          <a:xfrm>
            <a:off x="1047988" y="4255056"/>
            <a:ext cx="187404" cy="370284"/>
          </a:xfrm>
          <a:prstGeom prst="rect">
            <a:avLst/>
          </a:prstGeom>
          <a:noFill/>
          <a:ln/>
        </p:spPr>
        <p:txBody>
          <a:bodyPr wrap="none" lIns="0" tIns="0" rIns="0" bIns="0" rtlCol="0" anchor="t"/>
          <a:lstStyle/>
          <a:p>
            <a:pPr marL="0" indent="0" algn="ctr">
              <a:lnSpc>
                <a:spcPts val="2900"/>
              </a:lnSpc>
              <a:buNone/>
            </a:pPr>
            <a:r>
              <a:rPr lang="en-US" sz="2900" dirty="0">
                <a:solidFill>
                  <a:srgbClr val="2C3249"/>
                </a:solidFill>
                <a:latin typeface="Kanit Light" pitchFamily="34" charset="0"/>
                <a:ea typeface="Kanit Light" pitchFamily="34" charset="-122"/>
                <a:cs typeface="Kanit Light" pitchFamily="34" charset="-120"/>
              </a:rPr>
              <a:t>2</a:t>
            </a:r>
            <a:endParaRPr lang="en-US" sz="2900" dirty="0"/>
          </a:p>
        </p:txBody>
      </p:sp>
      <p:sp>
        <p:nvSpPr>
          <p:cNvPr id="11" name="Text 7"/>
          <p:cNvSpPr/>
          <p:nvPr/>
        </p:nvSpPr>
        <p:spPr>
          <a:xfrm>
            <a:off x="1666280" y="4162544"/>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C3249"/>
                </a:solidFill>
                <a:latin typeface="Kanit Light" pitchFamily="34" charset="0"/>
                <a:ea typeface="Kanit Light" pitchFamily="34" charset="-122"/>
                <a:cs typeface="Kanit Light" pitchFamily="34" charset="-120"/>
              </a:rPr>
              <a:t>Key Features</a:t>
            </a:r>
            <a:endParaRPr lang="en-US" sz="2400" dirty="0"/>
          </a:p>
        </p:txBody>
      </p:sp>
      <p:sp>
        <p:nvSpPr>
          <p:cNvPr id="12" name="Text 8"/>
          <p:cNvSpPr/>
          <p:nvPr/>
        </p:nvSpPr>
        <p:spPr>
          <a:xfrm>
            <a:off x="1666280" y="4696420"/>
            <a:ext cx="7100530" cy="790099"/>
          </a:xfrm>
          <a:prstGeom prst="rect">
            <a:avLst/>
          </a:prstGeom>
          <a:noFill/>
          <a:ln/>
        </p:spPr>
        <p:txBody>
          <a:bodyPr wrap="square" lIns="0" tIns="0" rIns="0" bIns="0" rtlCol="0" anchor="t"/>
          <a:lstStyle/>
          <a:p>
            <a:pPr marL="0" indent="0">
              <a:lnSpc>
                <a:spcPts val="3100"/>
              </a:lnSpc>
              <a:buNone/>
            </a:pPr>
            <a:r>
              <a:rPr lang="en-IN" sz="2000" b="0" i="0" dirty="0">
                <a:solidFill>
                  <a:srgbClr val="1F1F1F"/>
                </a:solidFill>
                <a:effectLst/>
                <a:latin typeface="Times New Roman" panose="02020603050405020304" pitchFamily="18" charset="0"/>
                <a:cs typeface="Times New Roman" panose="02020603050405020304" pitchFamily="18" charset="0"/>
              </a:rPr>
              <a:t>In-flight </a:t>
            </a:r>
            <a:r>
              <a:rPr lang="en-IN" sz="2000" b="0" i="0" dirty="0" err="1">
                <a:solidFill>
                  <a:srgbClr val="1F1F1F"/>
                </a:solidFill>
                <a:effectLst/>
                <a:latin typeface="Times New Roman" panose="02020603050405020304" pitchFamily="18" charset="0"/>
                <a:cs typeface="Times New Roman" panose="02020603050405020304" pitchFamily="18" charset="0"/>
              </a:rPr>
              <a:t>Wifi</a:t>
            </a:r>
            <a:r>
              <a:rPr lang="en-IN" sz="2000" b="0" i="0" dirty="0">
                <a:solidFill>
                  <a:srgbClr val="1F1F1F"/>
                </a:solidFill>
                <a:effectLst/>
                <a:latin typeface="Times New Roman" panose="02020603050405020304" pitchFamily="18" charset="0"/>
                <a:cs typeface="Times New Roman" panose="02020603050405020304" pitchFamily="18" charset="0"/>
              </a:rPr>
              <a:t> Service</a:t>
            </a:r>
            <a:r>
              <a:rPr lang="en-US" sz="2000" dirty="0">
                <a:solidFill>
                  <a:srgbClr val="2C3249"/>
                </a:solidFill>
                <a:latin typeface="Times New Roman" panose="02020603050405020304" pitchFamily="18" charset="0"/>
                <a:ea typeface="Martel Sans" pitchFamily="34" charset="-122"/>
                <a:cs typeface="Times New Roman" panose="02020603050405020304" pitchFamily="18" charset="0"/>
              </a:rPr>
              <a:t>, </a:t>
            </a:r>
            <a:r>
              <a:rPr lang="en-IN" sz="2000" b="0" i="0" dirty="0">
                <a:solidFill>
                  <a:srgbClr val="1F1F1F"/>
                </a:solidFill>
                <a:effectLst/>
                <a:latin typeface="Times New Roman" panose="02020603050405020304" pitchFamily="18" charset="0"/>
                <a:cs typeface="Times New Roman" panose="02020603050405020304" pitchFamily="18" charset="0"/>
              </a:rPr>
              <a:t>On-board Service</a:t>
            </a:r>
            <a:r>
              <a:rPr lang="en-US" sz="2000" dirty="0">
                <a:solidFill>
                  <a:srgbClr val="2C3249"/>
                </a:solidFill>
                <a:latin typeface="Times New Roman" panose="02020603050405020304" pitchFamily="18" charset="0"/>
                <a:ea typeface="Martel Sans" pitchFamily="34" charset="-122"/>
                <a:cs typeface="Times New Roman" panose="02020603050405020304" pitchFamily="18" charset="0"/>
              </a:rPr>
              <a:t>,</a:t>
            </a:r>
            <a:r>
              <a:rPr lang="en-IN" sz="2000" b="0" i="0" dirty="0">
                <a:solidFill>
                  <a:srgbClr val="1F1F1F"/>
                </a:solidFill>
                <a:effectLst/>
                <a:latin typeface="Times New Roman" panose="02020603050405020304" pitchFamily="18" charset="0"/>
                <a:cs typeface="Times New Roman" panose="02020603050405020304" pitchFamily="18" charset="0"/>
              </a:rPr>
              <a:t> Class </a:t>
            </a:r>
            <a:r>
              <a:rPr lang="en-US" sz="2000" dirty="0">
                <a:solidFill>
                  <a:srgbClr val="2C3249"/>
                </a:solidFill>
                <a:latin typeface="Times New Roman" panose="02020603050405020304" pitchFamily="18" charset="0"/>
                <a:ea typeface="Martel Sans" pitchFamily="34" charset="-122"/>
                <a:cs typeface="Times New Roman" panose="02020603050405020304" pitchFamily="18" charset="0"/>
              </a:rPr>
              <a:t>, New-Travel-Gender, and New-Travel-Type.</a:t>
            </a:r>
            <a:endParaRPr lang="en-US" sz="2000" dirty="0">
              <a:latin typeface="Times New Roman" panose="02020603050405020304" pitchFamily="18" charset="0"/>
              <a:cs typeface="Times New Roman" panose="02020603050405020304" pitchFamily="18" charset="0"/>
            </a:endParaRPr>
          </a:p>
        </p:txBody>
      </p:sp>
      <p:sp>
        <p:nvSpPr>
          <p:cNvPr id="13" name="Shape 9"/>
          <p:cNvSpPr/>
          <p:nvPr/>
        </p:nvSpPr>
        <p:spPr>
          <a:xfrm>
            <a:off x="864037" y="6010989"/>
            <a:ext cx="555427" cy="555427"/>
          </a:xfrm>
          <a:prstGeom prst="roundRect">
            <a:avLst>
              <a:gd name="adj" fmla="val 18669"/>
            </a:avLst>
          </a:prstGeom>
          <a:solidFill>
            <a:srgbClr val="DFECE9"/>
          </a:solidFill>
          <a:ln w="15240">
            <a:solidFill>
              <a:srgbClr val="C5D2CF"/>
            </a:solidFill>
            <a:prstDash val="solid"/>
          </a:ln>
        </p:spPr>
      </p:sp>
      <p:sp>
        <p:nvSpPr>
          <p:cNvPr id="14" name="Text 10"/>
          <p:cNvSpPr/>
          <p:nvPr/>
        </p:nvSpPr>
        <p:spPr>
          <a:xfrm>
            <a:off x="1046559" y="6103501"/>
            <a:ext cx="190381" cy="370284"/>
          </a:xfrm>
          <a:prstGeom prst="rect">
            <a:avLst/>
          </a:prstGeom>
          <a:noFill/>
          <a:ln/>
        </p:spPr>
        <p:txBody>
          <a:bodyPr wrap="none" lIns="0" tIns="0" rIns="0" bIns="0" rtlCol="0" anchor="t"/>
          <a:lstStyle/>
          <a:p>
            <a:pPr marL="0" indent="0" algn="ctr">
              <a:lnSpc>
                <a:spcPts val="2900"/>
              </a:lnSpc>
              <a:buNone/>
            </a:pPr>
            <a:r>
              <a:rPr lang="en-US" sz="2900" dirty="0">
                <a:solidFill>
                  <a:srgbClr val="2C3249"/>
                </a:solidFill>
                <a:latin typeface="Kanit Light" pitchFamily="34" charset="0"/>
                <a:ea typeface="Kanit Light" pitchFamily="34" charset="-122"/>
                <a:cs typeface="Kanit Light" pitchFamily="34" charset="-120"/>
              </a:rPr>
              <a:t>3</a:t>
            </a:r>
            <a:endParaRPr lang="en-US" sz="2900" dirty="0"/>
          </a:p>
        </p:txBody>
      </p:sp>
      <p:sp>
        <p:nvSpPr>
          <p:cNvPr id="15" name="Text 11"/>
          <p:cNvSpPr/>
          <p:nvPr/>
        </p:nvSpPr>
        <p:spPr>
          <a:xfrm>
            <a:off x="1666280" y="6010989"/>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C3249"/>
                </a:solidFill>
                <a:latin typeface="Kanit Light" pitchFamily="34" charset="0"/>
                <a:ea typeface="Kanit Light" pitchFamily="34" charset="-122"/>
                <a:cs typeface="Kanit Light" pitchFamily="34" charset="-120"/>
              </a:rPr>
              <a:t>Target Variable</a:t>
            </a:r>
            <a:endParaRPr lang="en-US" sz="2400" dirty="0"/>
          </a:p>
        </p:txBody>
      </p:sp>
      <p:sp>
        <p:nvSpPr>
          <p:cNvPr id="16" name="Text 12"/>
          <p:cNvSpPr/>
          <p:nvPr/>
        </p:nvSpPr>
        <p:spPr>
          <a:xfrm>
            <a:off x="1666280" y="6544866"/>
            <a:ext cx="6613684" cy="395049"/>
          </a:xfrm>
          <a:prstGeom prst="rect">
            <a:avLst/>
          </a:prstGeom>
          <a:noFill/>
          <a:ln/>
        </p:spPr>
        <p:txBody>
          <a:bodyPr wrap="none" lIns="0" tIns="0" rIns="0" bIns="0" rtlCol="0" anchor="t"/>
          <a:lstStyle/>
          <a:p>
            <a:pPr>
              <a:lnSpc>
                <a:spcPts val="3100"/>
              </a:lnSpc>
            </a:pPr>
            <a:r>
              <a:rPr lang="en-IN" sz="2000" dirty="0">
                <a:effectLst/>
                <a:latin typeface="Times New Roman" panose="02020603050405020304" pitchFamily="18" charset="0"/>
                <a:cs typeface="Times New Roman" panose="02020603050405020304" pitchFamily="18" charset="0"/>
              </a:rPr>
              <a:t>Satisfaction :: </a:t>
            </a:r>
            <a:r>
              <a:rPr lang="en-IN" sz="2000" i="0" dirty="0">
                <a:effectLst/>
                <a:latin typeface="Times New Roman" panose="02020603050405020304" pitchFamily="18" charset="0"/>
                <a:cs typeface="Times New Roman" panose="02020603050405020304" pitchFamily="18" charset="0"/>
              </a:rPr>
              <a:t>Neutral or Dissatisfied (0)And Satisfied(1) Customer</a:t>
            </a:r>
            <a:r>
              <a:rPr lang="en-US" sz="1900" dirty="0">
                <a:solidFill>
                  <a:srgbClr val="2C3249"/>
                </a:solidFill>
                <a:latin typeface="Martel Sans" pitchFamily="34" charset="0"/>
                <a:ea typeface="Martel Sans" pitchFamily="34" charset="-122"/>
                <a:cs typeface="Martel Sans" pitchFamily="34" charset="-120"/>
              </a:rPr>
              <a:t>.</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4" name="Text 0"/>
          <p:cNvSpPr/>
          <p:nvPr/>
        </p:nvSpPr>
        <p:spPr>
          <a:xfrm>
            <a:off x="842248" y="661749"/>
            <a:ext cx="6016109" cy="751999"/>
          </a:xfrm>
          <a:prstGeom prst="rect">
            <a:avLst/>
          </a:prstGeom>
          <a:noFill/>
          <a:ln/>
        </p:spPr>
        <p:txBody>
          <a:bodyPr wrap="none" lIns="0" tIns="0" rIns="0" bIns="0" rtlCol="0" anchor="t"/>
          <a:lstStyle/>
          <a:p>
            <a:pPr marL="0" indent="0">
              <a:lnSpc>
                <a:spcPts val="5900"/>
              </a:lnSpc>
              <a:buNone/>
            </a:pPr>
            <a:r>
              <a:rPr lang="en-US" sz="4700" dirty="0">
                <a:solidFill>
                  <a:srgbClr val="272D45"/>
                </a:solidFill>
                <a:latin typeface="Kanit Light" pitchFamily="34" charset="0"/>
                <a:ea typeface="Kanit Light" pitchFamily="34" charset="-122"/>
                <a:cs typeface="Kanit Light" pitchFamily="34" charset="-120"/>
              </a:rPr>
              <a:t>Data Preprocessing</a:t>
            </a:r>
            <a:endParaRPr lang="en-US" sz="4700" dirty="0"/>
          </a:p>
        </p:txBody>
      </p:sp>
      <p:sp>
        <p:nvSpPr>
          <p:cNvPr id="5" name="Shape 1"/>
          <p:cNvSpPr/>
          <p:nvPr/>
        </p:nvSpPr>
        <p:spPr>
          <a:xfrm>
            <a:off x="1187887" y="1774627"/>
            <a:ext cx="30480" cy="5795129"/>
          </a:xfrm>
          <a:prstGeom prst="roundRect">
            <a:avLst>
              <a:gd name="adj" fmla="val 331602"/>
            </a:avLst>
          </a:prstGeom>
          <a:solidFill>
            <a:srgbClr val="C5D2CF"/>
          </a:solidFill>
          <a:ln/>
        </p:spPr>
      </p:sp>
      <p:sp>
        <p:nvSpPr>
          <p:cNvPr id="6" name="Shape 2"/>
          <p:cNvSpPr/>
          <p:nvPr/>
        </p:nvSpPr>
        <p:spPr>
          <a:xfrm>
            <a:off x="1443335" y="2300645"/>
            <a:ext cx="842248" cy="30480"/>
          </a:xfrm>
          <a:prstGeom prst="roundRect">
            <a:avLst>
              <a:gd name="adj" fmla="val 331602"/>
            </a:avLst>
          </a:prstGeom>
          <a:solidFill>
            <a:srgbClr val="C5D2CF"/>
          </a:solidFill>
          <a:ln/>
        </p:spPr>
      </p:sp>
      <p:sp>
        <p:nvSpPr>
          <p:cNvPr id="7" name="Shape 3"/>
          <p:cNvSpPr/>
          <p:nvPr/>
        </p:nvSpPr>
        <p:spPr>
          <a:xfrm>
            <a:off x="932438" y="2045256"/>
            <a:ext cx="541377" cy="541377"/>
          </a:xfrm>
          <a:prstGeom prst="roundRect">
            <a:avLst>
              <a:gd name="adj" fmla="val 18669"/>
            </a:avLst>
          </a:prstGeom>
          <a:solidFill>
            <a:srgbClr val="DFECE9"/>
          </a:solidFill>
          <a:ln w="7620">
            <a:solidFill>
              <a:srgbClr val="C5D2CF"/>
            </a:solidFill>
            <a:prstDash val="solid"/>
          </a:ln>
        </p:spPr>
      </p:sp>
      <p:sp>
        <p:nvSpPr>
          <p:cNvPr id="8" name="Text 4"/>
          <p:cNvSpPr/>
          <p:nvPr/>
        </p:nvSpPr>
        <p:spPr>
          <a:xfrm>
            <a:off x="1148179" y="2135386"/>
            <a:ext cx="109776" cy="360998"/>
          </a:xfrm>
          <a:prstGeom prst="rect">
            <a:avLst/>
          </a:prstGeom>
          <a:noFill/>
          <a:ln/>
        </p:spPr>
        <p:txBody>
          <a:bodyPr wrap="none" lIns="0" tIns="0" rIns="0" bIns="0" rtlCol="0" anchor="t"/>
          <a:lstStyle/>
          <a:p>
            <a:pPr marL="0" indent="0" algn="ctr">
              <a:lnSpc>
                <a:spcPts val="2800"/>
              </a:lnSpc>
              <a:buNone/>
            </a:pPr>
            <a:r>
              <a:rPr lang="en-US" sz="2800" dirty="0">
                <a:solidFill>
                  <a:srgbClr val="2C3249"/>
                </a:solidFill>
                <a:latin typeface="Kanit Light" pitchFamily="34" charset="0"/>
                <a:ea typeface="Kanit Light" pitchFamily="34" charset="-122"/>
                <a:cs typeface="Kanit Light" pitchFamily="34" charset="-120"/>
              </a:rPr>
              <a:t>1</a:t>
            </a:r>
            <a:endParaRPr lang="en-US" sz="2800" dirty="0"/>
          </a:p>
        </p:txBody>
      </p:sp>
      <p:sp>
        <p:nvSpPr>
          <p:cNvPr id="9" name="Text 5"/>
          <p:cNvSpPr/>
          <p:nvPr/>
        </p:nvSpPr>
        <p:spPr>
          <a:xfrm>
            <a:off x="2526625" y="2015252"/>
            <a:ext cx="3180159" cy="375880"/>
          </a:xfrm>
          <a:prstGeom prst="rect">
            <a:avLst/>
          </a:prstGeom>
          <a:noFill/>
          <a:ln/>
        </p:spPr>
        <p:txBody>
          <a:bodyPr wrap="none" lIns="0" tIns="0" rIns="0" bIns="0" rtlCol="0" anchor="t"/>
          <a:lstStyle/>
          <a:p>
            <a:pPr marL="0" indent="0" algn="l">
              <a:lnSpc>
                <a:spcPts val="2950"/>
              </a:lnSpc>
              <a:buNone/>
            </a:pPr>
            <a:r>
              <a:rPr lang="en-US" sz="2350" dirty="0">
                <a:solidFill>
                  <a:srgbClr val="2C3249"/>
                </a:solidFill>
                <a:latin typeface="Kanit Light" pitchFamily="34" charset="0"/>
                <a:ea typeface="Kanit Light" pitchFamily="34" charset="-122"/>
                <a:cs typeface="Kanit Light" pitchFamily="34" charset="-120"/>
              </a:rPr>
              <a:t>Handling Missing Values</a:t>
            </a:r>
            <a:endParaRPr lang="en-US" sz="2350" dirty="0"/>
          </a:p>
        </p:txBody>
      </p:sp>
      <p:sp>
        <p:nvSpPr>
          <p:cNvPr id="10" name="Text 6"/>
          <p:cNvSpPr/>
          <p:nvPr/>
        </p:nvSpPr>
        <p:spPr>
          <a:xfrm>
            <a:off x="2587585" y="2535436"/>
            <a:ext cx="5653208" cy="1431727"/>
          </a:xfrm>
          <a:prstGeom prst="rect">
            <a:avLst/>
          </a:prstGeom>
          <a:noFill/>
          <a:ln/>
        </p:spPr>
        <p:txBody>
          <a:bodyPr wrap="square" lIns="0" tIns="0" rIns="0" bIns="0" rtlCol="0" anchor="t"/>
          <a:lstStyle/>
          <a:p>
            <a:pPr marL="0" indent="0" algn="l">
              <a:buNone/>
            </a:pPr>
            <a:r>
              <a:rPr lang="en-US" dirty="0">
                <a:solidFill>
                  <a:srgbClr val="2C3249"/>
                </a:solidFill>
                <a:latin typeface="Times New Roman" panose="02020603050405020304" pitchFamily="18" charset="0"/>
                <a:ea typeface="Martel Sans" pitchFamily="34" charset="-122"/>
                <a:cs typeface="Times New Roman" panose="02020603050405020304" pitchFamily="18" charset="0"/>
              </a:rPr>
              <a:t>Used </a:t>
            </a:r>
            <a:r>
              <a:rPr lang="en-US" dirty="0" err="1">
                <a:solidFill>
                  <a:srgbClr val="2C3249"/>
                </a:solidFill>
                <a:latin typeface="Times New Roman" panose="02020603050405020304" pitchFamily="18" charset="0"/>
                <a:ea typeface="Martel Sans" pitchFamily="34" charset="-122"/>
                <a:cs typeface="Times New Roman" panose="02020603050405020304" pitchFamily="18" charset="0"/>
              </a:rPr>
              <a:t>Isnull</a:t>
            </a:r>
            <a:r>
              <a:rPr lang="en-US" dirty="0">
                <a:solidFill>
                  <a:srgbClr val="2C3249"/>
                </a:solidFill>
                <a:latin typeface="Times New Roman" panose="02020603050405020304" pitchFamily="18" charset="0"/>
                <a:ea typeface="Martel Sans" pitchFamily="34" charset="-122"/>
                <a:cs typeface="Times New Roman" panose="02020603050405020304" pitchFamily="18" charset="0"/>
              </a:rPr>
              <a:t>().sum() to find a missing values and applied </a:t>
            </a:r>
            <a:r>
              <a:rPr lang="en-US" dirty="0" err="1">
                <a:solidFill>
                  <a:srgbClr val="2C3249"/>
                </a:solidFill>
                <a:latin typeface="Times New Roman" panose="02020603050405020304" pitchFamily="18" charset="0"/>
                <a:ea typeface="Martel Sans" pitchFamily="34" charset="-122"/>
                <a:cs typeface="Times New Roman" panose="02020603050405020304" pitchFamily="18" charset="0"/>
              </a:rPr>
              <a:t>fillna</a:t>
            </a:r>
            <a:r>
              <a:rPr lang="en-US" dirty="0">
                <a:solidFill>
                  <a:srgbClr val="2C3249"/>
                </a:solidFill>
                <a:latin typeface="Times New Roman" panose="02020603050405020304" pitchFamily="18" charset="0"/>
                <a:ea typeface="Martel Sans" pitchFamily="34" charset="-122"/>
                <a:cs typeface="Times New Roman" panose="02020603050405020304" pitchFamily="18" charset="0"/>
              </a:rPr>
              <a:t>() and mean() to treat missing values.</a:t>
            </a:r>
          </a:p>
          <a:p>
            <a:pPr marL="0" indent="0" algn="l">
              <a:buNone/>
            </a:pPr>
            <a:r>
              <a:rPr lang="en-US" dirty="0">
                <a:solidFill>
                  <a:srgbClr val="2C3249"/>
                </a:solidFill>
                <a:latin typeface="Times New Roman" panose="02020603050405020304" pitchFamily="18" charset="0"/>
                <a:ea typeface="Martel Sans" pitchFamily="34" charset="-122"/>
                <a:cs typeface="Times New Roman" panose="02020603050405020304" pitchFamily="18" charset="0"/>
              </a:rPr>
              <a:t>Converted str to numerical data type in row by replacing “$” to empty str </a:t>
            </a:r>
            <a:r>
              <a:rPr lang="en-US" sz="1600" dirty="0">
                <a:solidFill>
                  <a:srgbClr val="2C3249"/>
                </a:solidFill>
                <a:latin typeface="Times New Roman" panose="02020603050405020304" pitchFamily="18" charset="0"/>
                <a:ea typeface="Martel Sans" pitchFamily="34" charset="-122"/>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11" name="Shape 7"/>
          <p:cNvSpPr/>
          <p:nvPr/>
        </p:nvSpPr>
        <p:spPr>
          <a:xfrm>
            <a:off x="1443335" y="4312563"/>
            <a:ext cx="842248" cy="30480"/>
          </a:xfrm>
          <a:prstGeom prst="roundRect">
            <a:avLst>
              <a:gd name="adj" fmla="val 331602"/>
            </a:avLst>
          </a:prstGeom>
          <a:solidFill>
            <a:srgbClr val="C5D2CF"/>
          </a:solidFill>
          <a:ln/>
        </p:spPr>
      </p:sp>
      <p:sp>
        <p:nvSpPr>
          <p:cNvPr id="12" name="Shape 8"/>
          <p:cNvSpPr/>
          <p:nvPr/>
        </p:nvSpPr>
        <p:spPr>
          <a:xfrm>
            <a:off x="932438" y="4057174"/>
            <a:ext cx="541377" cy="541377"/>
          </a:xfrm>
          <a:prstGeom prst="roundRect">
            <a:avLst>
              <a:gd name="adj" fmla="val 18669"/>
            </a:avLst>
          </a:prstGeom>
          <a:solidFill>
            <a:srgbClr val="DFECE9"/>
          </a:solidFill>
          <a:ln w="7620">
            <a:solidFill>
              <a:srgbClr val="C5D2CF"/>
            </a:solidFill>
            <a:prstDash val="solid"/>
          </a:ln>
        </p:spPr>
      </p:sp>
      <p:sp>
        <p:nvSpPr>
          <p:cNvPr id="13" name="Text 9"/>
          <p:cNvSpPr/>
          <p:nvPr/>
        </p:nvSpPr>
        <p:spPr>
          <a:xfrm>
            <a:off x="1111746" y="4147304"/>
            <a:ext cx="182642" cy="360998"/>
          </a:xfrm>
          <a:prstGeom prst="rect">
            <a:avLst/>
          </a:prstGeom>
          <a:noFill/>
          <a:ln/>
        </p:spPr>
        <p:txBody>
          <a:bodyPr wrap="none" lIns="0" tIns="0" rIns="0" bIns="0" rtlCol="0" anchor="t"/>
          <a:lstStyle/>
          <a:p>
            <a:pPr marL="0" indent="0" algn="ctr">
              <a:lnSpc>
                <a:spcPts val="2800"/>
              </a:lnSpc>
              <a:buNone/>
            </a:pPr>
            <a:r>
              <a:rPr lang="en-US" sz="2800" dirty="0">
                <a:solidFill>
                  <a:srgbClr val="2C3249"/>
                </a:solidFill>
                <a:latin typeface="Kanit Light" pitchFamily="34" charset="0"/>
                <a:ea typeface="Kanit Light" pitchFamily="34" charset="-122"/>
                <a:cs typeface="Kanit Light" pitchFamily="34" charset="-120"/>
              </a:rPr>
              <a:t>2</a:t>
            </a:r>
            <a:endParaRPr lang="en-US" sz="2800" dirty="0"/>
          </a:p>
        </p:txBody>
      </p:sp>
      <p:sp>
        <p:nvSpPr>
          <p:cNvPr id="14" name="Text 10"/>
          <p:cNvSpPr/>
          <p:nvPr/>
        </p:nvSpPr>
        <p:spPr>
          <a:xfrm>
            <a:off x="2526625" y="4027170"/>
            <a:ext cx="3007995" cy="375880"/>
          </a:xfrm>
          <a:prstGeom prst="rect">
            <a:avLst/>
          </a:prstGeom>
          <a:noFill/>
          <a:ln/>
        </p:spPr>
        <p:txBody>
          <a:bodyPr wrap="none" lIns="0" tIns="0" rIns="0" bIns="0" rtlCol="0" anchor="t"/>
          <a:lstStyle/>
          <a:p>
            <a:pPr marL="0" indent="0" algn="l">
              <a:lnSpc>
                <a:spcPts val="2950"/>
              </a:lnSpc>
              <a:buNone/>
            </a:pPr>
            <a:r>
              <a:rPr lang="en-US" sz="2350" dirty="0">
                <a:solidFill>
                  <a:srgbClr val="2C3249"/>
                </a:solidFill>
                <a:latin typeface="Kanit Light" pitchFamily="34" charset="0"/>
                <a:ea typeface="Kanit Light" pitchFamily="34" charset="-122"/>
                <a:cs typeface="Kanit Light" pitchFamily="34" charset="-120"/>
              </a:rPr>
              <a:t>Outlier Treatment</a:t>
            </a:r>
            <a:endParaRPr lang="en-US" sz="2350" dirty="0"/>
          </a:p>
        </p:txBody>
      </p:sp>
      <p:sp>
        <p:nvSpPr>
          <p:cNvPr id="15" name="Text 11"/>
          <p:cNvSpPr/>
          <p:nvPr/>
        </p:nvSpPr>
        <p:spPr>
          <a:xfrm>
            <a:off x="2526625" y="4547354"/>
            <a:ext cx="5775127" cy="769858"/>
          </a:xfrm>
          <a:prstGeom prst="rect">
            <a:avLst/>
          </a:prstGeom>
          <a:noFill/>
          <a:ln/>
        </p:spPr>
        <p:txBody>
          <a:bodyPr wrap="square" lIns="0" tIns="0" rIns="0" bIns="0" rtlCol="0" anchor="t"/>
          <a:lstStyle/>
          <a:p>
            <a:pPr marL="0" indent="0" algn="l">
              <a:lnSpc>
                <a:spcPts val="3000"/>
              </a:lnSpc>
              <a:buNone/>
            </a:pPr>
            <a:r>
              <a:rPr lang="en-US" sz="1850" dirty="0">
                <a:solidFill>
                  <a:srgbClr val="2C3249"/>
                </a:solidFill>
                <a:latin typeface="Times New Roman" panose="02020603050405020304" pitchFamily="18" charset="0"/>
                <a:ea typeface="Martel Sans" pitchFamily="34" charset="-122"/>
                <a:cs typeface="Times New Roman" panose="02020603050405020304" pitchFamily="18" charset="0"/>
              </a:rPr>
              <a:t>Applied Various </a:t>
            </a:r>
            <a:r>
              <a:rPr lang="en-US" sz="1850" dirty="0" err="1">
                <a:solidFill>
                  <a:srgbClr val="2C3249"/>
                </a:solidFill>
                <a:latin typeface="Times New Roman" panose="02020603050405020304" pitchFamily="18" charset="0"/>
                <a:ea typeface="Martel Sans" pitchFamily="34" charset="-122"/>
                <a:cs typeface="Times New Roman" panose="02020603050405020304" pitchFamily="18" charset="0"/>
              </a:rPr>
              <a:t>plt</a:t>
            </a:r>
            <a:r>
              <a:rPr lang="en-US" sz="1850" dirty="0">
                <a:solidFill>
                  <a:srgbClr val="2C3249"/>
                </a:solidFill>
                <a:latin typeface="Times New Roman" panose="02020603050405020304" pitchFamily="18" charset="0"/>
                <a:ea typeface="Martel Sans" pitchFamily="34" charset="-122"/>
                <a:cs typeface="Times New Roman" panose="02020603050405020304" pitchFamily="18" charset="0"/>
              </a:rPr>
              <a:t> to find outlier in each column and used Quantile(0.05) and Quantile(0.95) (Q1 &amp; Q3) to Treat Outlier </a:t>
            </a:r>
            <a:r>
              <a:rPr lang="en-US" sz="1850" dirty="0">
                <a:solidFill>
                  <a:srgbClr val="2C3249"/>
                </a:solidFill>
                <a:latin typeface="Martel Sans" pitchFamily="34" charset="0"/>
                <a:ea typeface="Martel Sans" pitchFamily="34" charset="-122"/>
                <a:cs typeface="Martel Sans" pitchFamily="34" charset="-120"/>
              </a:rPr>
              <a:t>.</a:t>
            </a:r>
            <a:endParaRPr lang="en-US" sz="1850" dirty="0"/>
          </a:p>
        </p:txBody>
      </p:sp>
      <p:sp>
        <p:nvSpPr>
          <p:cNvPr id="16" name="Shape 12"/>
          <p:cNvSpPr/>
          <p:nvPr/>
        </p:nvSpPr>
        <p:spPr>
          <a:xfrm>
            <a:off x="1443335" y="6324481"/>
            <a:ext cx="842248" cy="30480"/>
          </a:xfrm>
          <a:prstGeom prst="roundRect">
            <a:avLst>
              <a:gd name="adj" fmla="val 331602"/>
            </a:avLst>
          </a:prstGeom>
          <a:solidFill>
            <a:srgbClr val="C5D2CF"/>
          </a:solidFill>
          <a:ln/>
        </p:spPr>
      </p:sp>
      <p:sp>
        <p:nvSpPr>
          <p:cNvPr id="17" name="Shape 13"/>
          <p:cNvSpPr/>
          <p:nvPr/>
        </p:nvSpPr>
        <p:spPr>
          <a:xfrm>
            <a:off x="932438" y="6069092"/>
            <a:ext cx="541377" cy="541377"/>
          </a:xfrm>
          <a:prstGeom prst="roundRect">
            <a:avLst>
              <a:gd name="adj" fmla="val 18669"/>
            </a:avLst>
          </a:prstGeom>
          <a:solidFill>
            <a:srgbClr val="DFECE9"/>
          </a:solidFill>
          <a:ln w="7620">
            <a:solidFill>
              <a:srgbClr val="C5D2CF"/>
            </a:solidFill>
            <a:prstDash val="solid"/>
          </a:ln>
        </p:spPr>
      </p:sp>
      <p:sp>
        <p:nvSpPr>
          <p:cNvPr id="18" name="Text 14"/>
          <p:cNvSpPr/>
          <p:nvPr/>
        </p:nvSpPr>
        <p:spPr>
          <a:xfrm>
            <a:off x="1110317" y="6159222"/>
            <a:ext cx="185499" cy="360998"/>
          </a:xfrm>
          <a:prstGeom prst="rect">
            <a:avLst/>
          </a:prstGeom>
          <a:noFill/>
          <a:ln/>
        </p:spPr>
        <p:txBody>
          <a:bodyPr wrap="none" lIns="0" tIns="0" rIns="0" bIns="0" rtlCol="0" anchor="t"/>
          <a:lstStyle/>
          <a:p>
            <a:pPr marL="0" indent="0" algn="ctr">
              <a:lnSpc>
                <a:spcPts val="2800"/>
              </a:lnSpc>
              <a:buNone/>
            </a:pPr>
            <a:r>
              <a:rPr lang="en-US" sz="2800" dirty="0">
                <a:solidFill>
                  <a:srgbClr val="2C3249"/>
                </a:solidFill>
                <a:latin typeface="Kanit Light" pitchFamily="34" charset="0"/>
                <a:ea typeface="Kanit Light" pitchFamily="34" charset="-122"/>
                <a:cs typeface="Kanit Light" pitchFamily="34" charset="-120"/>
              </a:rPr>
              <a:t>3</a:t>
            </a:r>
            <a:endParaRPr lang="en-US" sz="2800" dirty="0"/>
          </a:p>
        </p:txBody>
      </p:sp>
      <p:sp>
        <p:nvSpPr>
          <p:cNvPr id="19" name="Text 15"/>
          <p:cNvSpPr/>
          <p:nvPr/>
        </p:nvSpPr>
        <p:spPr>
          <a:xfrm>
            <a:off x="2526625" y="6039088"/>
            <a:ext cx="3007995" cy="375880"/>
          </a:xfrm>
          <a:prstGeom prst="rect">
            <a:avLst/>
          </a:prstGeom>
          <a:noFill/>
          <a:ln/>
        </p:spPr>
        <p:txBody>
          <a:bodyPr wrap="none" lIns="0" tIns="0" rIns="0" bIns="0" rtlCol="0" anchor="t"/>
          <a:lstStyle/>
          <a:p>
            <a:pPr marL="0" indent="0" algn="l">
              <a:lnSpc>
                <a:spcPts val="2950"/>
              </a:lnSpc>
              <a:buNone/>
            </a:pPr>
            <a:r>
              <a:rPr lang="en-US" sz="2350" dirty="0">
                <a:solidFill>
                  <a:srgbClr val="2C3249"/>
                </a:solidFill>
                <a:latin typeface="Kanit Light" pitchFamily="34" charset="0"/>
                <a:ea typeface="Kanit Light" pitchFamily="34" charset="-122"/>
                <a:cs typeface="Kanit Light" pitchFamily="34" charset="-120"/>
              </a:rPr>
              <a:t>Feature Scaling</a:t>
            </a:r>
            <a:endParaRPr lang="en-US" sz="2350" dirty="0"/>
          </a:p>
        </p:txBody>
      </p:sp>
      <p:sp>
        <p:nvSpPr>
          <p:cNvPr id="20" name="Text 16"/>
          <p:cNvSpPr/>
          <p:nvPr/>
        </p:nvSpPr>
        <p:spPr>
          <a:xfrm>
            <a:off x="2526625" y="6559272"/>
            <a:ext cx="5775127" cy="769858"/>
          </a:xfrm>
          <a:prstGeom prst="rect">
            <a:avLst/>
          </a:prstGeom>
          <a:noFill/>
          <a:ln/>
        </p:spPr>
        <p:txBody>
          <a:bodyPr wrap="square" lIns="0" tIns="0" rIns="0" bIns="0" rtlCol="0" anchor="t"/>
          <a:lstStyle/>
          <a:p>
            <a:pPr marL="0" indent="0" algn="l">
              <a:lnSpc>
                <a:spcPts val="3000"/>
              </a:lnSpc>
              <a:buNone/>
            </a:pPr>
            <a:r>
              <a:rPr lang="en-US" sz="1850" dirty="0">
                <a:solidFill>
                  <a:srgbClr val="2C3249"/>
                </a:solidFill>
                <a:latin typeface="Martel Sans" pitchFamily="34" charset="0"/>
                <a:ea typeface="Martel Sans" pitchFamily="34" charset="-122"/>
                <a:cs typeface="Martel Sans" pitchFamily="34" charset="-120"/>
              </a:rPr>
              <a:t>Standardized numerical features to ensure consistent scale across variables.</a:t>
            </a:r>
            <a:endParaRPr lang="en-US" sz="1850" dirty="0"/>
          </a:p>
        </p:txBody>
      </p:sp>
      <p:pic>
        <p:nvPicPr>
          <p:cNvPr id="1030" name="Picture 6">
            <a:extLst>
              <a:ext uri="{FF2B5EF4-FFF2-40B4-BE49-F238E27FC236}">
                <a16:creationId xmlns:a16="http://schemas.microsoft.com/office/drawing/2014/main" id="{979A3D0F-BD5A-6FA4-CCD6-6F5E6F6684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01752" y="51197"/>
            <a:ext cx="6446937" cy="4096107"/>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E20E288-8972-9512-3AD8-DE78EE71F1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19356" y="5315545"/>
            <a:ext cx="3111044" cy="286119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9C4C1C3-E64F-3185-C7F3-93AE1AEA072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4844" y="5266074"/>
            <a:ext cx="3534512" cy="286118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7F2691CA-789F-ADD0-8B32-7B34BE43368E}"/>
              </a:ext>
            </a:extLst>
          </p:cNvPr>
          <p:cNvSpPr/>
          <p:nvPr/>
        </p:nvSpPr>
        <p:spPr>
          <a:xfrm>
            <a:off x="8805329" y="4312563"/>
            <a:ext cx="2434171" cy="7698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Before</a:t>
            </a:r>
            <a:endParaRPr lang="en-IN" dirty="0"/>
          </a:p>
        </p:txBody>
      </p:sp>
      <p:sp>
        <p:nvSpPr>
          <p:cNvPr id="21" name="Rectangle: Rounded Corners 20">
            <a:extLst>
              <a:ext uri="{FF2B5EF4-FFF2-40B4-BE49-F238E27FC236}">
                <a16:creationId xmlns:a16="http://schemas.microsoft.com/office/drawing/2014/main" id="{37A32AEB-E953-D7A5-AC5A-D789657851E2}"/>
              </a:ext>
            </a:extLst>
          </p:cNvPr>
          <p:cNvSpPr/>
          <p:nvPr/>
        </p:nvSpPr>
        <p:spPr>
          <a:xfrm>
            <a:off x="12020550" y="4312563"/>
            <a:ext cx="2434171" cy="7698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After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1215628"/>
            <a:ext cx="6999327" cy="771525"/>
          </a:xfrm>
          <a:prstGeom prst="rect">
            <a:avLst/>
          </a:prstGeom>
          <a:noFill/>
          <a:ln/>
        </p:spPr>
        <p:txBody>
          <a:bodyPr wrap="none" lIns="0" tIns="0" rIns="0" bIns="0" rtlCol="0" anchor="t"/>
          <a:lstStyle/>
          <a:p>
            <a:pPr marL="0" indent="0">
              <a:lnSpc>
                <a:spcPts val="6050"/>
              </a:lnSpc>
              <a:buNone/>
            </a:pPr>
            <a:r>
              <a:rPr lang="en-US" sz="4850" dirty="0">
                <a:solidFill>
                  <a:srgbClr val="272D45"/>
                </a:solidFill>
                <a:latin typeface="Kanit Light" pitchFamily="34" charset="0"/>
                <a:ea typeface="Kanit Light" pitchFamily="34" charset="-122"/>
                <a:cs typeface="Kanit Light" pitchFamily="34" charset="-120"/>
              </a:rPr>
              <a:t>Exploratory Data Analysis</a:t>
            </a:r>
            <a:endParaRPr lang="en-US" sz="4850" dirty="0"/>
          </a:p>
        </p:txBody>
      </p:sp>
      <p:sp>
        <p:nvSpPr>
          <p:cNvPr id="4" name="Text 1"/>
          <p:cNvSpPr/>
          <p:nvPr/>
        </p:nvSpPr>
        <p:spPr>
          <a:xfrm>
            <a:off x="864037" y="5294948"/>
            <a:ext cx="3086100" cy="385763"/>
          </a:xfrm>
          <a:prstGeom prst="rect">
            <a:avLst/>
          </a:prstGeom>
          <a:noFill/>
          <a:ln/>
        </p:spPr>
        <p:txBody>
          <a:bodyPr wrap="none" lIns="0" tIns="0" rIns="0" bIns="0" rtlCol="0" anchor="t"/>
          <a:lstStyle/>
          <a:p>
            <a:pPr marL="0" indent="0" algn="l">
              <a:lnSpc>
                <a:spcPts val="3000"/>
              </a:lnSpc>
              <a:buNone/>
            </a:pPr>
            <a:r>
              <a:rPr lang="en-US" sz="2400" dirty="0">
                <a:solidFill>
                  <a:srgbClr val="2C3249"/>
                </a:solidFill>
                <a:latin typeface="Kanit Light" pitchFamily="34" charset="0"/>
                <a:ea typeface="Kanit Light" pitchFamily="34" charset="-122"/>
                <a:cs typeface="Kanit Light" pitchFamily="34" charset="-120"/>
              </a:rPr>
              <a:t>Scatter plots</a:t>
            </a:r>
            <a:endParaRPr lang="en-US" sz="2400" dirty="0"/>
          </a:p>
        </p:txBody>
      </p:sp>
      <p:sp>
        <p:nvSpPr>
          <p:cNvPr id="5" name="Text 2"/>
          <p:cNvSpPr/>
          <p:nvPr/>
        </p:nvSpPr>
        <p:spPr>
          <a:xfrm>
            <a:off x="864037" y="5828824"/>
            <a:ext cx="4053840" cy="1185148"/>
          </a:xfrm>
          <a:prstGeom prst="rect">
            <a:avLst/>
          </a:prstGeom>
          <a:noFill/>
          <a:ln/>
        </p:spPr>
        <p:txBody>
          <a:bodyPr wrap="square" lIns="0" tIns="0" rIns="0" bIns="0" rtlCol="0" anchor="t"/>
          <a:lstStyle/>
          <a:p>
            <a:pPr marL="0" indent="0" algn="l">
              <a:lnSpc>
                <a:spcPts val="3100"/>
              </a:lnSpc>
              <a:buNone/>
            </a:pPr>
            <a:r>
              <a:rPr lang="en-US" sz="1900" dirty="0">
                <a:solidFill>
                  <a:srgbClr val="2C3249"/>
                </a:solidFill>
                <a:latin typeface="Martel Sans" pitchFamily="34" charset="0"/>
                <a:ea typeface="Martel Sans" pitchFamily="34" charset="-122"/>
                <a:cs typeface="Martel Sans" pitchFamily="34" charset="-120"/>
              </a:rPr>
              <a:t>Separated columns into 2  with numerical and Categorical and subplots of each columns to find relationships between features and target variable .</a:t>
            </a:r>
            <a:endParaRPr lang="en-US" sz="1900" dirty="0"/>
          </a:p>
        </p:txBody>
      </p:sp>
      <p:sp>
        <p:nvSpPr>
          <p:cNvPr id="7" name="Text 3"/>
          <p:cNvSpPr/>
          <p:nvPr/>
        </p:nvSpPr>
        <p:spPr>
          <a:xfrm>
            <a:off x="5288161" y="5294948"/>
            <a:ext cx="3086100" cy="385763"/>
          </a:xfrm>
          <a:prstGeom prst="rect">
            <a:avLst/>
          </a:prstGeom>
          <a:noFill/>
          <a:ln/>
        </p:spPr>
        <p:txBody>
          <a:bodyPr wrap="none" lIns="0" tIns="0" rIns="0" bIns="0" rtlCol="0" anchor="t"/>
          <a:lstStyle/>
          <a:p>
            <a:pPr marL="0" indent="0" algn="l">
              <a:lnSpc>
                <a:spcPts val="3000"/>
              </a:lnSpc>
              <a:buNone/>
            </a:pPr>
            <a:r>
              <a:rPr lang="en-US" sz="2400" dirty="0">
                <a:solidFill>
                  <a:srgbClr val="2C3249"/>
                </a:solidFill>
                <a:latin typeface="Kanit Light" pitchFamily="34" charset="0"/>
                <a:ea typeface="Kanit Light" pitchFamily="34" charset="-122"/>
                <a:cs typeface="Kanit Light" pitchFamily="34" charset="-120"/>
              </a:rPr>
              <a:t>Box Plots</a:t>
            </a:r>
            <a:endParaRPr lang="en-US" sz="2400" dirty="0"/>
          </a:p>
        </p:txBody>
      </p:sp>
      <p:sp>
        <p:nvSpPr>
          <p:cNvPr id="8" name="Text 4"/>
          <p:cNvSpPr/>
          <p:nvPr/>
        </p:nvSpPr>
        <p:spPr>
          <a:xfrm>
            <a:off x="5288161" y="5828824"/>
            <a:ext cx="4053959" cy="1185148"/>
          </a:xfrm>
          <a:prstGeom prst="rect">
            <a:avLst/>
          </a:prstGeom>
          <a:noFill/>
          <a:ln/>
        </p:spPr>
        <p:txBody>
          <a:bodyPr wrap="square" lIns="0" tIns="0" rIns="0" bIns="0" rtlCol="0" anchor="t"/>
          <a:lstStyle/>
          <a:p>
            <a:pPr marL="0" indent="0" algn="l">
              <a:lnSpc>
                <a:spcPts val="3100"/>
              </a:lnSpc>
              <a:buNone/>
            </a:pPr>
            <a:r>
              <a:rPr lang="en-US" sz="1900" dirty="0">
                <a:solidFill>
                  <a:srgbClr val="2C3249"/>
                </a:solidFill>
                <a:latin typeface="Times New Roman" panose="02020603050405020304" pitchFamily="18" charset="0"/>
                <a:ea typeface="Martel Sans" pitchFamily="34" charset="-122"/>
                <a:cs typeface="Times New Roman" panose="02020603050405020304" pitchFamily="18" charset="0"/>
              </a:rPr>
              <a:t>Box plot to display the outliers in each columns. Used boxplot to treat the outliers with (Q1 &amp;Q3) Quantile. The plot shows before and after treatment of outlier</a:t>
            </a:r>
            <a:r>
              <a:rPr lang="en-US" sz="1900" dirty="0">
                <a:solidFill>
                  <a:srgbClr val="2C3249"/>
                </a:solidFill>
                <a:latin typeface="Martel Sans" pitchFamily="34" charset="0"/>
                <a:ea typeface="Martel Sans" pitchFamily="34" charset="-122"/>
                <a:cs typeface="Martel Sans" pitchFamily="34" charset="-120"/>
              </a:rPr>
              <a:t>.</a:t>
            </a:r>
            <a:endParaRPr lang="en-US" sz="1900" dirty="0"/>
          </a:p>
        </p:txBody>
      </p:sp>
      <p:sp>
        <p:nvSpPr>
          <p:cNvPr id="10" name="Text 5"/>
          <p:cNvSpPr/>
          <p:nvPr/>
        </p:nvSpPr>
        <p:spPr>
          <a:xfrm>
            <a:off x="9712404" y="5294948"/>
            <a:ext cx="3086100" cy="385763"/>
          </a:xfrm>
          <a:prstGeom prst="rect">
            <a:avLst/>
          </a:prstGeom>
          <a:noFill/>
          <a:ln/>
        </p:spPr>
        <p:txBody>
          <a:bodyPr wrap="none" lIns="0" tIns="0" rIns="0" bIns="0" rtlCol="0" anchor="t"/>
          <a:lstStyle/>
          <a:p>
            <a:pPr marL="0" indent="0" algn="l">
              <a:lnSpc>
                <a:spcPts val="3000"/>
              </a:lnSpc>
              <a:buNone/>
            </a:pPr>
            <a:r>
              <a:rPr lang="en-US" sz="2400" dirty="0">
                <a:solidFill>
                  <a:srgbClr val="2C3249"/>
                </a:solidFill>
                <a:latin typeface="Kanit Light" pitchFamily="34" charset="0"/>
                <a:ea typeface="Kanit Light" pitchFamily="34" charset="-122"/>
                <a:cs typeface="Kanit Light" pitchFamily="34" charset="-120"/>
              </a:rPr>
              <a:t>Count Plots</a:t>
            </a:r>
            <a:endParaRPr lang="en-US" sz="2400" dirty="0"/>
          </a:p>
        </p:txBody>
      </p:sp>
      <p:sp>
        <p:nvSpPr>
          <p:cNvPr id="11" name="Text 6"/>
          <p:cNvSpPr/>
          <p:nvPr/>
        </p:nvSpPr>
        <p:spPr>
          <a:xfrm>
            <a:off x="9712404" y="5828824"/>
            <a:ext cx="4053840" cy="1185148"/>
          </a:xfrm>
          <a:prstGeom prst="rect">
            <a:avLst/>
          </a:prstGeom>
          <a:noFill/>
          <a:ln/>
        </p:spPr>
        <p:txBody>
          <a:bodyPr wrap="square" lIns="0" tIns="0" rIns="0" bIns="0" rtlCol="0" anchor="t"/>
          <a:lstStyle/>
          <a:p>
            <a:pPr marL="0" indent="0" algn="l">
              <a:lnSpc>
                <a:spcPts val="3100"/>
              </a:lnSpc>
              <a:buNone/>
            </a:pPr>
            <a:r>
              <a:rPr lang="en-US" sz="1900" dirty="0">
                <a:solidFill>
                  <a:srgbClr val="2C3249"/>
                </a:solidFill>
                <a:latin typeface="Times New Roman" panose="02020603050405020304" pitchFamily="18" charset="0"/>
                <a:ea typeface="Martel Sans" pitchFamily="34" charset="-122"/>
                <a:cs typeface="Times New Roman" panose="02020603050405020304" pitchFamily="18" charset="0"/>
              </a:rPr>
              <a:t>Count plots  is used to  Display Features relationship with Target variables. by grouping  both variables and displaying there mean and count  with Satisfaction 0 &amp; 1.</a:t>
            </a:r>
            <a:endParaRPr lang="en-US" sz="1900" dirty="0">
              <a:latin typeface="Times New Roman" panose="02020603050405020304"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DCBCD0AD-F356-7CAF-7A49-4AC935ACB0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981200"/>
            <a:ext cx="2514600" cy="277603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a:extLst>
              <a:ext uri="{FF2B5EF4-FFF2-40B4-BE49-F238E27FC236}">
                <a16:creationId xmlns:a16="http://schemas.microsoft.com/office/drawing/2014/main" id="{360C6ED4-40B3-ADB7-BA03-9D2764FCDC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1752" y="1981200"/>
            <a:ext cx="2208250" cy="277603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2DA10201-332C-7499-53C9-DD0F9431A87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7878" y="1907311"/>
            <a:ext cx="2586394" cy="284992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BD420BE-BF48-F764-9319-D123DBAD8C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04273" y="1981200"/>
            <a:ext cx="2527453" cy="2776032"/>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E5B2E618-8491-4952-EA40-40DF7B673A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031727" y="1011079"/>
            <a:ext cx="4598672" cy="39990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BEC48688-A96B-54D9-4D54-A532D1E849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738" y="142875"/>
            <a:ext cx="6791325" cy="44767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21D0AAA5-6E0F-939B-F7AC-3009318497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9050"/>
            <a:ext cx="6705600" cy="46386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BDFB528-7DFE-0736-1153-FFAA2B590174}"/>
              </a:ext>
            </a:extLst>
          </p:cNvPr>
          <p:cNvSpPr txBox="1"/>
          <p:nvPr/>
        </p:nvSpPr>
        <p:spPr>
          <a:xfrm>
            <a:off x="185738" y="4662190"/>
            <a:ext cx="7129462" cy="2246769"/>
          </a:xfrm>
          <a:prstGeom prst="rect">
            <a:avLst/>
          </a:prstGeom>
          <a:noFill/>
        </p:spPr>
        <p:txBody>
          <a:bodyPr wrap="square">
            <a:spAutoFit/>
          </a:bodyPr>
          <a:lstStyle/>
          <a:p>
            <a:pPr algn="l">
              <a:buNone/>
            </a:pPr>
            <a:r>
              <a:rPr lang="en-US" sz="2000" b="0" i="0" dirty="0">
                <a:solidFill>
                  <a:srgbClr val="1F1F1F"/>
                </a:solidFill>
                <a:effectLst/>
                <a:latin typeface="Times New Roman" panose="02020603050405020304" pitchFamily="18" charset="0"/>
                <a:cs typeface="Times New Roman" panose="02020603050405020304" pitchFamily="18" charset="0"/>
              </a:rPr>
              <a:t>1) short Distance passenger have higher returning rate of with </a:t>
            </a:r>
            <a:r>
              <a:rPr lang="en-US" sz="2000" b="0" i="0" dirty="0" err="1">
                <a:solidFill>
                  <a:srgbClr val="1F1F1F"/>
                </a:solidFill>
                <a:effectLst/>
                <a:latin typeface="Times New Roman" panose="02020603050405020304" pitchFamily="18" charset="0"/>
                <a:cs typeface="Times New Roman" panose="02020603050405020304" pitchFamily="18" charset="0"/>
              </a:rPr>
              <a:t>New_Distance</a:t>
            </a:r>
            <a:r>
              <a:rPr lang="en-US" sz="2000" b="0" i="0" dirty="0">
                <a:solidFill>
                  <a:srgbClr val="1F1F1F"/>
                </a:solidFill>
                <a:effectLst/>
                <a:latin typeface="Times New Roman" panose="02020603050405020304" pitchFamily="18" charset="0"/>
                <a:cs typeface="Times New Roman" panose="02020603050405020304" pitchFamily="18" charset="0"/>
              </a:rPr>
              <a:t> with mean and count </a:t>
            </a:r>
          </a:p>
          <a:p>
            <a:pPr algn="l">
              <a:buNone/>
            </a:pPr>
            <a:r>
              <a:rPr lang="en-US" sz="2000" b="0" i="0" dirty="0">
                <a:solidFill>
                  <a:srgbClr val="1F1F1F"/>
                </a:solidFill>
                <a:effectLst/>
                <a:latin typeface="Times New Roman" panose="02020603050405020304" pitchFamily="18" charset="0"/>
                <a:cs typeface="Times New Roman" panose="02020603050405020304" pitchFamily="18" charset="0"/>
              </a:rPr>
              <a:t>Long Distance 0.644437 / 29885</a:t>
            </a:r>
          </a:p>
          <a:p>
            <a:pPr algn="l"/>
            <a:r>
              <a:rPr lang="en-US" sz="2000" b="0" i="0" dirty="0">
                <a:solidFill>
                  <a:srgbClr val="1F1F1F"/>
                </a:solidFill>
                <a:effectLst/>
                <a:latin typeface="Times New Roman" panose="02020603050405020304" pitchFamily="18" charset="0"/>
                <a:cs typeface="Times New Roman" panose="02020603050405020304" pitchFamily="18" charset="0"/>
              </a:rPr>
              <a:t>Short Distance 0.341691 / 75539 . </a:t>
            </a:r>
          </a:p>
          <a:p>
            <a:pPr algn="l"/>
            <a:r>
              <a:rPr lang="en-US" sz="2000" dirty="0">
                <a:solidFill>
                  <a:srgbClr val="1F1F1F"/>
                </a:solidFill>
                <a:latin typeface="Times New Roman" panose="02020603050405020304" pitchFamily="18" charset="0"/>
                <a:cs typeface="Times New Roman" panose="02020603050405020304" pitchFamily="18" charset="0"/>
              </a:rPr>
              <a:t>This graph shows the Satisfied and Neutral or Dissatisfied customer</a:t>
            </a:r>
          </a:p>
          <a:p>
            <a:pPr algn="l"/>
            <a:r>
              <a:rPr lang="en-US" sz="2000" dirty="0">
                <a:solidFill>
                  <a:srgbClr val="1F1F1F"/>
                </a:solidFill>
                <a:latin typeface="Times New Roman" panose="02020603050405020304" pitchFamily="18" charset="0"/>
                <a:cs typeface="Times New Roman" panose="02020603050405020304" pitchFamily="18" charset="0"/>
              </a:rPr>
              <a:t>However the passenger in short distance flight are more dissatisfied with the flight service compared to long distance.</a:t>
            </a:r>
            <a:endParaRPr lang="en-US" sz="2000" b="0" i="0" dirty="0">
              <a:solidFill>
                <a:srgbClr val="1F1F1F"/>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EA42CA7-E5AF-63A4-1986-ABD62BEEAE46}"/>
              </a:ext>
            </a:extLst>
          </p:cNvPr>
          <p:cNvSpPr txBox="1"/>
          <p:nvPr/>
        </p:nvSpPr>
        <p:spPr>
          <a:xfrm>
            <a:off x="7924800" y="4662190"/>
            <a:ext cx="6629400" cy="2246769"/>
          </a:xfrm>
          <a:prstGeom prst="rect">
            <a:avLst/>
          </a:prstGeom>
          <a:noFill/>
        </p:spPr>
        <p:txBody>
          <a:bodyPr wrap="square">
            <a:spAutoFit/>
          </a:bodyPr>
          <a:lstStyle/>
          <a:p>
            <a:r>
              <a:rPr lang="en-US" sz="2000" b="0" i="0" dirty="0">
                <a:solidFill>
                  <a:srgbClr val="1F1F1F"/>
                </a:solidFill>
                <a:effectLst/>
                <a:latin typeface="Times New Roman" panose="02020603050405020304" pitchFamily="18" charset="0"/>
                <a:cs typeface="Times New Roman" panose="02020603050405020304" pitchFamily="18" charset="0"/>
              </a:rPr>
              <a:t>2) in-flight </a:t>
            </a:r>
            <a:r>
              <a:rPr lang="en-US" sz="2000" b="0" i="0" dirty="0" err="1">
                <a:solidFill>
                  <a:srgbClr val="1F1F1F"/>
                </a:solidFill>
                <a:effectLst/>
                <a:latin typeface="Times New Roman" panose="02020603050405020304" pitchFamily="18" charset="0"/>
                <a:cs typeface="Times New Roman" panose="02020603050405020304" pitchFamily="18" charset="0"/>
              </a:rPr>
              <a:t>wifi</a:t>
            </a:r>
            <a:r>
              <a:rPr lang="en-US" sz="2000" b="0" i="0" dirty="0">
                <a:solidFill>
                  <a:srgbClr val="1F1F1F"/>
                </a:solidFill>
                <a:effectLst/>
                <a:latin typeface="Times New Roman" panose="02020603050405020304" pitchFamily="18" charset="0"/>
                <a:cs typeface="Times New Roman" panose="02020603050405020304" pitchFamily="18" charset="0"/>
              </a:rPr>
              <a:t> service has the most significant impact on satisfaction, closely followed by Online boarding, class and in-flight entertainment. Similarly, demographic factors such as Seat Comfort and Type of Travel , Check-in Service also have significant influence on satisfaction levels. Therefore, airlines should tailor their services to target these specific customer demographics.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9169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3D2CB0D9-B3A7-D42E-4231-6423F9FFA715}"/>
              </a:ext>
            </a:extLst>
          </p:cNvPr>
          <p:cNvGraphicFramePr>
            <a:graphicFrameLocks noGrp="1"/>
          </p:cNvGraphicFramePr>
          <p:nvPr>
            <p:extLst>
              <p:ext uri="{D42A27DB-BD31-4B8C-83A1-F6EECF244321}">
                <p14:modId xmlns:p14="http://schemas.microsoft.com/office/powerpoint/2010/main" val="2236350017"/>
              </p:ext>
            </p:extLst>
          </p:nvPr>
        </p:nvGraphicFramePr>
        <p:xfrm>
          <a:off x="0" y="53467"/>
          <a:ext cx="6156324" cy="3368836"/>
        </p:xfrm>
        <a:graphic>
          <a:graphicData uri="http://schemas.openxmlformats.org/drawingml/2006/table">
            <a:tbl>
              <a:tblPr/>
              <a:tblGrid>
                <a:gridCol w="2052108">
                  <a:extLst>
                    <a:ext uri="{9D8B030D-6E8A-4147-A177-3AD203B41FA5}">
                      <a16:colId xmlns:a16="http://schemas.microsoft.com/office/drawing/2014/main" val="3242189962"/>
                    </a:ext>
                  </a:extLst>
                </a:gridCol>
                <a:gridCol w="2052108">
                  <a:extLst>
                    <a:ext uri="{9D8B030D-6E8A-4147-A177-3AD203B41FA5}">
                      <a16:colId xmlns:a16="http://schemas.microsoft.com/office/drawing/2014/main" val="2035204397"/>
                    </a:ext>
                  </a:extLst>
                </a:gridCol>
                <a:gridCol w="2052108">
                  <a:extLst>
                    <a:ext uri="{9D8B030D-6E8A-4147-A177-3AD203B41FA5}">
                      <a16:colId xmlns:a16="http://schemas.microsoft.com/office/drawing/2014/main" val="3487701929"/>
                    </a:ext>
                  </a:extLst>
                </a:gridCol>
              </a:tblGrid>
              <a:tr h="873401">
                <a:tc>
                  <a:txBody>
                    <a:bodyPr/>
                    <a:lstStyle/>
                    <a:p>
                      <a:pPr algn="l"/>
                      <a:br>
                        <a:rPr lang="en-IN" sz="1800" b="1" dirty="0">
                          <a:effectLst/>
                        </a:rPr>
                      </a:br>
                      <a:endParaRPr lang="en-IN" sz="1800" b="1" dirty="0">
                        <a:effectLst/>
                      </a:endParaRPr>
                    </a:p>
                  </a:txBody>
                  <a:tcPr anchor="ctr">
                    <a:lnL>
                      <a:noFill/>
                    </a:lnL>
                    <a:lnR>
                      <a:noFill/>
                    </a:lnR>
                    <a:lnT>
                      <a:noFill/>
                    </a:lnT>
                    <a:lnB>
                      <a:noFill/>
                    </a:lnB>
                    <a:solidFill>
                      <a:srgbClr val="FFFFFF"/>
                    </a:solidFill>
                  </a:tcPr>
                </a:tc>
                <a:tc>
                  <a:txBody>
                    <a:bodyPr/>
                    <a:lstStyle/>
                    <a:p>
                      <a:pPr algn="l"/>
                      <a:r>
                        <a:rPr lang="en-IN" sz="1800" b="1" i="0" kern="1200" dirty="0">
                          <a:solidFill>
                            <a:schemeClr val="tx1"/>
                          </a:solidFill>
                          <a:effectLst/>
                          <a:latin typeface="+mn-lt"/>
                          <a:ea typeface="+mn-ea"/>
                          <a:cs typeface="+mn-cs"/>
                        </a:rPr>
                        <a:t>Satisfaction</a:t>
                      </a:r>
                      <a:endParaRPr lang="en-IN" sz="1800" b="1" dirty="0">
                        <a:effectLst/>
                      </a:endParaRPr>
                    </a:p>
                  </a:txBody>
                  <a:tcPr anchor="ctr">
                    <a:lnL>
                      <a:noFill/>
                    </a:lnL>
                    <a:lnR>
                      <a:noFill/>
                    </a:lnR>
                    <a:lnT>
                      <a:noFill/>
                    </a:lnT>
                    <a:lnB>
                      <a:noFill/>
                    </a:lnB>
                    <a:solidFill>
                      <a:srgbClr val="FFFFFF"/>
                    </a:solidFill>
                  </a:tcPr>
                </a:tc>
                <a:tc>
                  <a:txBody>
                    <a:bodyPr/>
                    <a:lstStyle/>
                    <a:p>
                      <a:endParaRPr lang="en-IN" sz="1800" dirty="0"/>
                    </a:p>
                  </a:txBody>
                  <a:tcPr>
                    <a:lnL>
                      <a:noFill/>
                    </a:lnL>
                  </a:tcPr>
                </a:tc>
                <a:extLst>
                  <a:ext uri="{0D108BD9-81ED-4DB2-BD59-A6C34878D82A}">
                    <a16:rowId xmlns:a16="http://schemas.microsoft.com/office/drawing/2014/main" val="460373851"/>
                  </a:ext>
                </a:extLst>
              </a:tr>
              <a:tr h="499087">
                <a:tc>
                  <a:txBody>
                    <a:bodyPr/>
                    <a:lstStyle/>
                    <a:p>
                      <a:pPr algn="r"/>
                      <a:r>
                        <a:rPr lang="en-IN" sz="1800" b="1" dirty="0" err="1">
                          <a:effectLst/>
                        </a:rPr>
                        <a:t>New_Travel_Type</a:t>
                      </a:r>
                      <a:endParaRPr lang="en-IN" sz="1800" b="1" dirty="0">
                        <a:effectLst/>
                      </a:endParaRPr>
                    </a:p>
                  </a:txBody>
                  <a:tcPr anchor="ctr">
                    <a:lnL>
                      <a:noFill/>
                    </a:lnL>
                    <a:lnR>
                      <a:noFill/>
                    </a:lnR>
                    <a:lnT>
                      <a:noFill/>
                    </a:lnT>
                    <a:lnB>
                      <a:noFill/>
                    </a:lnB>
                    <a:solidFill>
                      <a:srgbClr val="FFFFFF"/>
                    </a:solidFill>
                  </a:tcPr>
                </a:tc>
                <a:tc>
                  <a:txBody>
                    <a:bodyPr/>
                    <a:lstStyle/>
                    <a:p>
                      <a:pPr algn="r"/>
                      <a:r>
                        <a:rPr lang="en-US" sz="1800" b="1" dirty="0">
                          <a:effectLst/>
                        </a:rPr>
                        <a:t>mean</a:t>
                      </a:r>
                      <a:endParaRPr lang="en-IN" sz="1800" b="1" dirty="0">
                        <a:effectLst/>
                      </a:endParaRPr>
                    </a:p>
                  </a:txBody>
                  <a:tcPr anchor="ctr">
                    <a:lnL>
                      <a:noFill/>
                    </a:lnL>
                    <a:lnR>
                      <a:noFill/>
                    </a:lnR>
                    <a:lnT>
                      <a:noFill/>
                    </a:lnT>
                    <a:lnB>
                      <a:noFill/>
                    </a:lnB>
                    <a:solidFill>
                      <a:srgbClr val="FFFFFF"/>
                    </a:solidFill>
                  </a:tcPr>
                </a:tc>
                <a:tc>
                  <a:txBody>
                    <a:bodyPr/>
                    <a:lstStyle/>
                    <a:p>
                      <a:pPr algn="r"/>
                      <a:r>
                        <a:rPr lang="en-US" sz="1800" b="1" dirty="0">
                          <a:effectLst/>
                        </a:rPr>
                        <a:t>count</a:t>
                      </a:r>
                      <a:endParaRPr lang="en-IN" sz="1800" b="1" dirty="0">
                        <a:effectLst/>
                      </a:endParaRPr>
                    </a:p>
                  </a:txBody>
                  <a:tcPr anchor="ctr">
                    <a:lnL>
                      <a:noFill/>
                    </a:lnL>
                    <a:lnR>
                      <a:noFill/>
                    </a:lnR>
                    <a:lnB>
                      <a:noFill/>
                    </a:lnB>
                    <a:solidFill>
                      <a:srgbClr val="FFFFFF"/>
                    </a:solidFill>
                  </a:tcPr>
                </a:tc>
                <a:extLst>
                  <a:ext uri="{0D108BD9-81ED-4DB2-BD59-A6C34878D82A}">
                    <a16:rowId xmlns:a16="http://schemas.microsoft.com/office/drawing/2014/main" val="3004227052"/>
                  </a:ext>
                </a:extLst>
              </a:tr>
              <a:tr h="499087">
                <a:tc>
                  <a:txBody>
                    <a:bodyPr/>
                    <a:lstStyle/>
                    <a:p>
                      <a:pPr fontAlgn="ctr"/>
                      <a:r>
                        <a:rPr lang="en-IN" sz="1800" b="1">
                          <a:effectLst/>
                        </a:rPr>
                        <a:t>Business Frist Time</a:t>
                      </a:r>
                    </a:p>
                  </a:txBody>
                  <a:tcPr anchor="ctr">
                    <a:lnL>
                      <a:noFill/>
                    </a:lnL>
                    <a:lnR>
                      <a:noFill/>
                    </a:lnR>
                    <a:lnT>
                      <a:noFill/>
                    </a:lnT>
                    <a:lnB>
                      <a:noFill/>
                    </a:lnB>
                    <a:solidFill>
                      <a:srgbClr val="FFFFFF"/>
                    </a:solidFill>
                  </a:tcPr>
                </a:tc>
                <a:tc>
                  <a:txBody>
                    <a:bodyPr/>
                    <a:lstStyle/>
                    <a:p>
                      <a:pPr algn="r"/>
                      <a:r>
                        <a:rPr lang="en-IN" sz="1800">
                          <a:effectLst/>
                        </a:rPr>
                        <a:t>0.249154</a:t>
                      </a:r>
                    </a:p>
                  </a:txBody>
                  <a:tcPr anchor="ctr">
                    <a:lnL>
                      <a:noFill/>
                    </a:lnL>
                    <a:lnR>
                      <a:noFill/>
                    </a:lnR>
                    <a:lnT>
                      <a:noFill/>
                    </a:lnT>
                    <a:lnB>
                      <a:noFill/>
                    </a:lnB>
                    <a:solidFill>
                      <a:srgbClr val="FFFFFF"/>
                    </a:solidFill>
                  </a:tcPr>
                </a:tc>
                <a:tc>
                  <a:txBody>
                    <a:bodyPr/>
                    <a:lstStyle/>
                    <a:p>
                      <a:pPr algn="r"/>
                      <a:r>
                        <a:rPr lang="en-IN" sz="1800">
                          <a:effectLst/>
                        </a:rPr>
                        <a:t>19791</a:t>
                      </a:r>
                    </a:p>
                  </a:txBody>
                  <a:tcPr anchor="ctr">
                    <a:lnL>
                      <a:noFill/>
                    </a:lnL>
                    <a:lnR>
                      <a:noFill/>
                    </a:lnR>
                    <a:lnT>
                      <a:noFill/>
                    </a:lnT>
                    <a:lnB>
                      <a:noFill/>
                    </a:lnB>
                    <a:solidFill>
                      <a:srgbClr val="FFFFFF"/>
                    </a:solidFill>
                  </a:tcPr>
                </a:tc>
                <a:extLst>
                  <a:ext uri="{0D108BD9-81ED-4DB2-BD59-A6C34878D82A}">
                    <a16:rowId xmlns:a16="http://schemas.microsoft.com/office/drawing/2014/main" val="2337638949"/>
                  </a:ext>
                </a:extLst>
              </a:tr>
              <a:tr h="499087">
                <a:tc>
                  <a:txBody>
                    <a:bodyPr/>
                    <a:lstStyle/>
                    <a:p>
                      <a:pPr fontAlgn="ctr"/>
                      <a:r>
                        <a:rPr lang="en-IN" sz="1800" b="1">
                          <a:effectLst/>
                        </a:rPr>
                        <a:t>Business Returning</a:t>
                      </a:r>
                    </a:p>
                  </a:txBody>
                  <a:tcPr anchor="ctr">
                    <a:lnL>
                      <a:noFill/>
                    </a:lnL>
                    <a:lnR>
                      <a:noFill/>
                    </a:lnR>
                    <a:lnT>
                      <a:noFill/>
                    </a:lnT>
                    <a:lnB>
                      <a:noFill/>
                    </a:lnB>
                    <a:solidFill>
                      <a:srgbClr val="FFFFFF"/>
                    </a:solidFill>
                  </a:tcPr>
                </a:tc>
                <a:tc>
                  <a:txBody>
                    <a:bodyPr/>
                    <a:lstStyle/>
                    <a:p>
                      <a:pPr algn="r"/>
                      <a:r>
                        <a:rPr lang="en-IN" sz="1800">
                          <a:effectLst/>
                        </a:rPr>
                        <a:t>0.708435</a:t>
                      </a:r>
                    </a:p>
                  </a:txBody>
                  <a:tcPr anchor="ctr">
                    <a:lnL>
                      <a:noFill/>
                    </a:lnL>
                    <a:lnR>
                      <a:noFill/>
                    </a:lnR>
                    <a:lnT>
                      <a:noFill/>
                    </a:lnT>
                    <a:lnB>
                      <a:noFill/>
                    </a:lnB>
                    <a:solidFill>
                      <a:srgbClr val="FFFFFF"/>
                    </a:solidFill>
                  </a:tcPr>
                </a:tc>
                <a:tc>
                  <a:txBody>
                    <a:bodyPr/>
                    <a:lstStyle/>
                    <a:p>
                      <a:pPr algn="r"/>
                      <a:r>
                        <a:rPr lang="en-IN" sz="1800">
                          <a:effectLst/>
                        </a:rPr>
                        <a:t>51522</a:t>
                      </a:r>
                    </a:p>
                  </a:txBody>
                  <a:tcPr anchor="ctr">
                    <a:lnL>
                      <a:noFill/>
                    </a:lnL>
                    <a:lnR>
                      <a:noFill/>
                    </a:lnR>
                    <a:lnT>
                      <a:noFill/>
                    </a:lnT>
                    <a:lnB>
                      <a:noFill/>
                    </a:lnB>
                    <a:solidFill>
                      <a:srgbClr val="FFFFFF"/>
                    </a:solidFill>
                  </a:tcPr>
                </a:tc>
                <a:extLst>
                  <a:ext uri="{0D108BD9-81ED-4DB2-BD59-A6C34878D82A}">
                    <a16:rowId xmlns:a16="http://schemas.microsoft.com/office/drawing/2014/main" val="18043143"/>
                  </a:ext>
                </a:extLst>
              </a:tr>
              <a:tr h="499087">
                <a:tc>
                  <a:txBody>
                    <a:bodyPr/>
                    <a:lstStyle/>
                    <a:p>
                      <a:pPr fontAlgn="ctr"/>
                      <a:r>
                        <a:rPr lang="en-IN" sz="1800" b="1">
                          <a:effectLst/>
                        </a:rPr>
                        <a:t>Personal First-time</a:t>
                      </a:r>
                    </a:p>
                  </a:txBody>
                  <a:tcPr anchor="ctr">
                    <a:lnL>
                      <a:noFill/>
                    </a:lnL>
                    <a:lnR>
                      <a:noFill/>
                    </a:lnR>
                    <a:lnT>
                      <a:noFill/>
                    </a:lnT>
                    <a:lnB>
                      <a:noFill/>
                    </a:lnB>
                    <a:solidFill>
                      <a:srgbClr val="FFFFFF"/>
                    </a:solidFill>
                  </a:tcPr>
                </a:tc>
                <a:tc>
                  <a:txBody>
                    <a:bodyPr/>
                    <a:lstStyle/>
                    <a:p>
                      <a:pPr algn="r"/>
                      <a:r>
                        <a:rPr lang="en-IN" sz="1800">
                          <a:effectLst/>
                        </a:rPr>
                        <a:t>0.167630</a:t>
                      </a:r>
                    </a:p>
                  </a:txBody>
                  <a:tcPr anchor="ctr">
                    <a:lnL>
                      <a:noFill/>
                    </a:lnL>
                    <a:lnR>
                      <a:noFill/>
                    </a:lnR>
                    <a:lnT>
                      <a:noFill/>
                    </a:lnT>
                    <a:lnB>
                      <a:noFill/>
                    </a:lnB>
                    <a:solidFill>
                      <a:srgbClr val="FFFFFF"/>
                    </a:solidFill>
                  </a:tcPr>
                </a:tc>
                <a:tc>
                  <a:txBody>
                    <a:bodyPr/>
                    <a:lstStyle/>
                    <a:p>
                      <a:pPr algn="r"/>
                      <a:r>
                        <a:rPr lang="en-IN" sz="1800">
                          <a:effectLst/>
                        </a:rPr>
                        <a:t>173</a:t>
                      </a:r>
                    </a:p>
                  </a:txBody>
                  <a:tcPr anchor="ctr">
                    <a:lnL>
                      <a:noFill/>
                    </a:lnL>
                    <a:lnR>
                      <a:noFill/>
                    </a:lnR>
                    <a:lnT>
                      <a:noFill/>
                    </a:lnT>
                    <a:lnB>
                      <a:noFill/>
                    </a:lnB>
                    <a:solidFill>
                      <a:srgbClr val="FFFFFF"/>
                    </a:solidFill>
                  </a:tcPr>
                </a:tc>
                <a:extLst>
                  <a:ext uri="{0D108BD9-81ED-4DB2-BD59-A6C34878D82A}">
                    <a16:rowId xmlns:a16="http://schemas.microsoft.com/office/drawing/2014/main" val="1146003336"/>
                  </a:ext>
                </a:extLst>
              </a:tr>
              <a:tr h="499087">
                <a:tc>
                  <a:txBody>
                    <a:bodyPr/>
                    <a:lstStyle/>
                    <a:p>
                      <a:pPr fontAlgn="ctr"/>
                      <a:r>
                        <a:rPr lang="en-IN" sz="1800" b="1">
                          <a:effectLst/>
                        </a:rPr>
                        <a:t>Personal Returning</a:t>
                      </a:r>
                    </a:p>
                  </a:txBody>
                  <a:tcPr anchor="ctr">
                    <a:lnL>
                      <a:noFill/>
                    </a:lnL>
                    <a:lnR>
                      <a:noFill/>
                    </a:lnR>
                    <a:lnT>
                      <a:noFill/>
                    </a:lnT>
                    <a:lnB>
                      <a:noFill/>
                    </a:lnB>
                    <a:solidFill>
                      <a:srgbClr val="FFFFFF"/>
                    </a:solidFill>
                  </a:tcPr>
                </a:tc>
                <a:tc>
                  <a:txBody>
                    <a:bodyPr/>
                    <a:lstStyle/>
                    <a:p>
                      <a:pPr algn="r"/>
                      <a:r>
                        <a:rPr lang="en-IN" sz="1800">
                          <a:effectLst/>
                        </a:rPr>
                        <a:t>0.106370</a:t>
                      </a:r>
                    </a:p>
                  </a:txBody>
                  <a:tcPr anchor="ctr">
                    <a:lnL>
                      <a:noFill/>
                    </a:lnL>
                    <a:lnR>
                      <a:noFill/>
                    </a:lnR>
                    <a:lnT>
                      <a:noFill/>
                    </a:lnT>
                    <a:lnB>
                      <a:noFill/>
                    </a:lnB>
                    <a:solidFill>
                      <a:srgbClr val="FFFFFF"/>
                    </a:solidFill>
                  </a:tcPr>
                </a:tc>
                <a:tc>
                  <a:txBody>
                    <a:bodyPr/>
                    <a:lstStyle/>
                    <a:p>
                      <a:pPr algn="r"/>
                      <a:r>
                        <a:rPr lang="en-IN" sz="1800" dirty="0">
                          <a:effectLst/>
                        </a:rPr>
                        <a:t>33938</a:t>
                      </a:r>
                    </a:p>
                  </a:txBody>
                  <a:tcPr anchor="ctr">
                    <a:lnL>
                      <a:noFill/>
                    </a:lnL>
                    <a:lnR>
                      <a:noFill/>
                    </a:lnR>
                    <a:lnT>
                      <a:noFill/>
                    </a:lnT>
                    <a:lnB>
                      <a:noFill/>
                    </a:lnB>
                    <a:solidFill>
                      <a:srgbClr val="FFFFFF"/>
                    </a:solidFill>
                  </a:tcPr>
                </a:tc>
                <a:extLst>
                  <a:ext uri="{0D108BD9-81ED-4DB2-BD59-A6C34878D82A}">
                    <a16:rowId xmlns:a16="http://schemas.microsoft.com/office/drawing/2014/main" val="4017720362"/>
                  </a:ext>
                </a:extLst>
              </a:tr>
            </a:tbl>
          </a:graphicData>
        </a:graphic>
      </p:graphicFrame>
      <p:sp>
        <p:nvSpPr>
          <p:cNvPr id="6" name="TextBox 5">
            <a:extLst>
              <a:ext uri="{FF2B5EF4-FFF2-40B4-BE49-F238E27FC236}">
                <a16:creationId xmlns:a16="http://schemas.microsoft.com/office/drawing/2014/main" id="{889512D0-9334-DE99-15F1-12737CABD550}"/>
              </a:ext>
            </a:extLst>
          </p:cNvPr>
          <p:cNvSpPr txBox="1"/>
          <p:nvPr/>
        </p:nvSpPr>
        <p:spPr>
          <a:xfrm>
            <a:off x="0" y="3762286"/>
            <a:ext cx="7558088" cy="1631216"/>
          </a:xfrm>
          <a:prstGeom prst="rect">
            <a:avLst/>
          </a:prstGeom>
          <a:noFill/>
        </p:spPr>
        <p:txBody>
          <a:bodyPr wrap="square">
            <a:spAutoFit/>
          </a:bodyPr>
          <a:lstStyle/>
          <a:p>
            <a:pPr algn="l"/>
            <a:r>
              <a:rPr lang="en-US" sz="2000" b="0" i="0" dirty="0">
                <a:solidFill>
                  <a:srgbClr val="1F1F1F"/>
                </a:solidFill>
                <a:effectLst/>
                <a:latin typeface="Times New Roman" panose="02020603050405020304" pitchFamily="18" charset="0"/>
                <a:cs typeface="Times New Roman" panose="02020603050405020304" pitchFamily="18" charset="0"/>
              </a:rPr>
              <a:t>3) Business class passengers have higher satisfaction and loyalty, so the airline should maintain and promote the quality of premium class offerings. This includes ensuring comfortable seats, exclusive amenities, and personalized service. This statistical display shows that most  travel type class of the customers are not personal or first time type traveling.</a:t>
            </a:r>
          </a:p>
        </p:txBody>
      </p:sp>
      <p:pic>
        <p:nvPicPr>
          <p:cNvPr id="7172" name="Picture 4">
            <a:extLst>
              <a:ext uri="{FF2B5EF4-FFF2-40B4-BE49-F238E27FC236}">
                <a16:creationId xmlns:a16="http://schemas.microsoft.com/office/drawing/2014/main" id="{45787155-E6F9-7A01-3EA5-60BCB75CB7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8088" y="53467"/>
            <a:ext cx="7072312" cy="447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4629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2400538"/>
            <a:ext cx="6172200" cy="771525"/>
          </a:xfrm>
          <a:prstGeom prst="rect">
            <a:avLst/>
          </a:prstGeom>
          <a:noFill/>
          <a:ln/>
        </p:spPr>
        <p:txBody>
          <a:bodyPr wrap="none" lIns="0" tIns="0" rIns="0" bIns="0" rtlCol="0" anchor="t"/>
          <a:lstStyle/>
          <a:p>
            <a:pPr marL="0" indent="0">
              <a:lnSpc>
                <a:spcPts val="6050"/>
              </a:lnSpc>
              <a:buNone/>
            </a:pPr>
            <a:r>
              <a:rPr lang="en-US" sz="4850" dirty="0">
                <a:solidFill>
                  <a:srgbClr val="272D45"/>
                </a:solidFill>
                <a:latin typeface="Times New Roman" panose="02020603050405020304" pitchFamily="18" charset="0"/>
                <a:ea typeface="Kanit Light" pitchFamily="34" charset="-122"/>
                <a:cs typeface="Times New Roman" panose="02020603050405020304" pitchFamily="18" charset="0"/>
              </a:rPr>
              <a:t>Model Selection</a:t>
            </a:r>
            <a:endParaRPr lang="en-US" sz="4850" dirty="0">
              <a:latin typeface="Times New Roman" panose="02020603050405020304" pitchFamily="18" charset="0"/>
              <a:cs typeface="Times New Roman" panose="02020603050405020304" pitchFamily="18" charset="0"/>
            </a:endParaRPr>
          </a:p>
        </p:txBody>
      </p:sp>
      <p:sp>
        <p:nvSpPr>
          <p:cNvPr id="3" name="Text 1"/>
          <p:cNvSpPr/>
          <p:nvPr/>
        </p:nvSpPr>
        <p:spPr>
          <a:xfrm>
            <a:off x="864037" y="3789164"/>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72D45"/>
                </a:solidFill>
                <a:latin typeface="Times New Roman" panose="02020603050405020304" pitchFamily="18" charset="0"/>
                <a:ea typeface="Kanit Light" pitchFamily="34" charset="-122"/>
                <a:cs typeface="Times New Roman" panose="02020603050405020304" pitchFamily="18" charset="0"/>
              </a:rPr>
              <a:t>Linear Models</a:t>
            </a:r>
            <a:endParaRPr lang="en-US" sz="2400" dirty="0">
              <a:latin typeface="Times New Roman" panose="02020603050405020304" pitchFamily="18" charset="0"/>
              <a:cs typeface="Times New Roman" panose="02020603050405020304" pitchFamily="18" charset="0"/>
            </a:endParaRPr>
          </a:p>
        </p:txBody>
      </p:sp>
      <p:sp>
        <p:nvSpPr>
          <p:cNvPr id="4" name="Text 2"/>
          <p:cNvSpPr/>
          <p:nvPr/>
        </p:nvSpPr>
        <p:spPr>
          <a:xfrm>
            <a:off x="864037" y="4421743"/>
            <a:ext cx="3898821" cy="1185148"/>
          </a:xfrm>
          <a:prstGeom prst="rect">
            <a:avLst/>
          </a:prstGeom>
          <a:noFill/>
          <a:ln/>
        </p:spPr>
        <p:txBody>
          <a:bodyPr wrap="square" lIns="0" tIns="0" rIns="0" bIns="0" rtlCol="0" anchor="t"/>
          <a:lstStyle/>
          <a:p>
            <a:pPr marL="0" indent="0">
              <a:lnSpc>
                <a:spcPts val="3100"/>
              </a:lnSpc>
              <a:buNone/>
            </a:pPr>
            <a:r>
              <a:rPr lang="en-US" sz="1900" dirty="0">
                <a:solidFill>
                  <a:srgbClr val="2C3249"/>
                </a:solidFill>
                <a:latin typeface="Times New Roman" panose="02020603050405020304" pitchFamily="18" charset="0"/>
                <a:ea typeface="Martel Sans" pitchFamily="34" charset="-122"/>
                <a:cs typeface="Times New Roman" panose="02020603050405020304" pitchFamily="18" charset="0"/>
              </a:rPr>
              <a:t>Logistic Regression has a less impact compared to other models with accuracy score of 0.87, train f1 score (0.85) and </a:t>
            </a:r>
            <a:r>
              <a:rPr lang="en-US" sz="1900" dirty="0" err="1">
                <a:solidFill>
                  <a:srgbClr val="2C3249"/>
                </a:solidFill>
                <a:latin typeface="Times New Roman" panose="02020603050405020304" pitchFamily="18" charset="0"/>
                <a:ea typeface="Martel Sans" pitchFamily="34" charset="-122"/>
                <a:cs typeface="Times New Roman" panose="02020603050405020304" pitchFamily="18" charset="0"/>
              </a:rPr>
              <a:t>val</a:t>
            </a:r>
            <a:r>
              <a:rPr lang="en-US" sz="1900" dirty="0">
                <a:solidFill>
                  <a:srgbClr val="2C3249"/>
                </a:solidFill>
                <a:latin typeface="Times New Roman" panose="02020603050405020304" pitchFamily="18" charset="0"/>
                <a:ea typeface="Martel Sans" pitchFamily="34" charset="-122"/>
                <a:cs typeface="Times New Roman" panose="02020603050405020304" pitchFamily="18" charset="0"/>
              </a:rPr>
              <a:t> f1 score (0.84), precision for class 0 is 0.88 and for class 1 is 0.87,recall score for class 0 is 91 and for class 1 is 0.85.</a:t>
            </a:r>
          </a:p>
        </p:txBody>
      </p:sp>
      <p:sp>
        <p:nvSpPr>
          <p:cNvPr id="5" name="Text 3"/>
          <p:cNvSpPr/>
          <p:nvPr/>
        </p:nvSpPr>
        <p:spPr>
          <a:xfrm>
            <a:off x="5372695" y="3789164"/>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72D45"/>
                </a:solidFill>
                <a:latin typeface="Times New Roman" panose="02020603050405020304" pitchFamily="18" charset="0"/>
                <a:ea typeface="Kanit Light" pitchFamily="34" charset="-122"/>
                <a:cs typeface="Times New Roman" panose="02020603050405020304" pitchFamily="18" charset="0"/>
              </a:rPr>
              <a:t>Tree-based Models</a:t>
            </a:r>
            <a:endParaRPr lang="en-US" sz="2400" dirty="0">
              <a:latin typeface="Times New Roman" panose="02020603050405020304" pitchFamily="18" charset="0"/>
              <a:cs typeface="Times New Roman" panose="02020603050405020304" pitchFamily="18" charset="0"/>
            </a:endParaRPr>
          </a:p>
        </p:txBody>
      </p:sp>
      <p:sp>
        <p:nvSpPr>
          <p:cNvPr id="6" name="Text 4"/>
          <p:cNvSpPr/>
          <p:nvPr/>
        </p:nvSpPr>
        <p:spPr>
          <a:xfrm>
            <a:off x="5372695" y="4421743"/>
            <a:ext cx="3898821" cy="1185148"/>
          </a:xfrm>
          <a:prstGeom prst="rect">
            <a:avLst/>
          </a:prstGeom>
          <a:noFill/>
          <a:ln/>
        </p:spPr>
        <p:txBody>
          <a:bodyPr wrap="square" lIns="0" tIns="0" rIns="0" bIns="0" rtlCol="0" anchor="t"/>
          <a:lstStyle/>
          <a:p>
            <a:pPr marL="0" indent="0">
              <a:lnSpc>
                <a:spcPts val="3100"/>
              </a:lnSpc>
              <a:buNone/>
            </a:pPr>
            <a:r>
              <a:rPr lang="en-US" sz="1900" dirty="0">
                <a:solidFill>
                  <a:srgbClr val="2C3249"/>
                </a:solidFill>
                <a:latin typeface="Times New Roman" panose="02020603050405020304" pitchFamily="18" charset="0"/>
                <a:ea typeface="Martel Sans" pitchFamily="34" charset="-122"/>
                <a:cs typeface="Times New Roman" panose="02020603050405020304" pitchFamily="18" charset="0"/>
              </a:rPr>
              <a:t>Decision Tree  has low chances and Random Forest is the best model for Airline customer service with Accuracy Score of 0.96 ,precision score of 0.95 for class 0, and 0.97 for class 1 were correct, Recall Score of 0.98 for class 0, and 0.93 for class 1,and f1-scoe for train(0.99) and validation(0.95) score .</a:t>
            </a:r>
            <a:endParaRPr lang="en-US" sz="1900" dirty="0">
              <a:latin typeface="Times New Roman" panose="02020603050405020304" pitchFamily="18" charset="0"/>
              <a:cs typeface="Times New Roman" panose="02020603050405020304" pitchFamily="18" charset="0"/>
            </a:endParaRPr>
          </a:p>
        </p:txBody>
      </p:sp>
      <p:sp>
        <p:nvSpPr>
          <p:cNvPr id="7" name="Text 5"/>
          <p:cNvSpPr/>
          <p:nvPr/>
        </p:nvSpPr>
        <p:spPr>
          <a:xfrm>
            <a:off x="9881354" y="3789164"/>
            <a:ext cx="3086100" cy="385763"/>
          </a:xfrm>
          <a:prstGeom prst="rect">
            <a:avLst/>
          </a:prstGeom>
          <a:noFill/>
          <a:ln/>
        </p:spPr>
        <p:txBody>
          <a:bodyPr wrap="none" lIns="0" tIns="0" rIns="0" bIns="0" rtlCol="0" anchor="t"/>
          <a:lstStyle/>
          <a:p>
            <a:pPr marL="0" indent="0">
              <a:lnSpc>
                <a:spcPts val="3000"/>
              </a:lnSpc>
              <a:buNone/>
            </a:pPr>
            <a:r>
              <a:rPr lang="en-IN" sz="2400" dirty="0">
                <a:solidFill>
                  <a:srgbClr val="111111"/>
                </a:solidFill>
                <a:latin typeface="Times New Roman" panose="02020603050405020304" pitchFamily="18" charset="0"/>
                <a:ea typeface="Kanit Light" pitchFamily="34" charset="-122"/>
                <a:cs typeface="Times New Roman" panose="02020603050405020304" pitchFamily="18" charset="0"/>
              </a:rPr>
              <a:t>Advance</a:t>
            </a:r>
            <a:r>
              <a:rPr lang="en-US" sz="2400" dirty="0">
                <a:solidFill>
                  <a:srgbClr val="272D45"/>
                </a:solidFill>
                <a:latin typeface="Times New Roman" panose="02020603050405020304" pitchFamily="18" charset="0"/>
                <a:ea typeface="Kanit Light" pitchFamily="34" charset="-122"/>
                <a:cs typeface="Times New Roman" panose="02020603050405020304" pitchFamily="18" charset="0"/>
              </a:rPr>
              <a:t> Models</a:t>
            </a:r>
            <a:endParaRPr lang="en-US" sz="2400" dirty="0">
              <a:latin typeface="Times New Roman" panose="02020603050405020304" pitchFamily="18" charset="0"/>
              <a:cs typeface="Times New Roman" panose="02020603050405020304" pitchFamily="18" charset="0"/>
            </a:endParaRPr>
          </a:p>
        </p:txBody>
      </p:sp>
      <p:sp>
        <p:nvSpPr>
          <p:cNvPr id="8" name="Text 6"/>
          <p:cNvSpPr/>
          <p:nvPr/>
        </p:nvSpPr>
        <p:spPr>
          <a:xfrm>
            <a:off x="9881354" y="4421743"/>
            <a:ext cx="3898821" cy="1185148"/>
          </a:xfrm>
          <a:prstGeom prst="rect">
            <a:avLst/>
          </a:prstGeom>
          <a:noFill/>
          <a:ln/>
        </p:spPr>
        <p:txBody>
          <a:bodyPr wrap="square" lIns="0" tIns="0" rIns="0" bIns="0" rtlCol="0" anchor="t"/>
          <a:lstStyle/>
          <a:p>
            <a:pPr marL="0" indent="0">
              <a:lnSpc>
                <a:spcPts val="3100"/>
              </a:lnSpc>
              <a:buNone/>
            </a:pPr>
            <a:r>
              <a:rPr lang="en-US" sz="1900" dirty="0" err="1">
                <a:latin typeface="Times New Roman" panose="02020603050405020304" pitchFamily="18" charset="0"/>
                <a:cs typeface="Times New Roman" panose="02020603050405020304" pitchFamily="18" charset="0"/>
              </a:rPr>
              <a:t>Svm</a:t>
            </a:r>
            <a:r>
              <a:rPr lang="en-US" sz="1900" dirty="0">
                <a:latin typeface="Times New Roman" panose="02020603050405020304" pitchFamily="18" charset="0"/>
                <a:cs typeface="Times New Roman" panose="02020603050405020304" pitchFamily="18" charset="0"/>
              </a:rPr>
              <a:t> model is second best model which predicted training score (0.934)and validation score(0.931),Accuracy score of (0.94) ,precision score for class 0 is 94 ,class 1 is 95 ,Recall score for class 0 is 96 , for class 1 is 92 . </a:t>
            </a:r>
            <a:r>
              <a:rPr lang="en-IN" sz="1800" dirty="0">
                <a:effectLst/>
                <a:latin typeface="Times New Roman" panose="02020603050405020304" pitchFamily="18" charset="0"/>
                <a:cs typeface="Times New Roman" panose="02020603050405020304" pitchFamily="18" charset="0"/>
              </a:rPr>
              <a:t>Satisfaction :: </a:t>
            </a:r>
            <a:r>
              <a:rPr lang="en-IN" sz="1800" i="0" dirty="0">
                <a:effectLst/>
                <a:latin typeface="Times New Roman" panose="02020603050405020304" pitchFamily="18" charset="0"/>
                <a:cs typeface="Times New Roman" panose="02020603050405020304" pitchFamily="18" charset="0"/>
              </a:rPr>
              <a:t>Neutral or Dissatisfied (0)And Satisfied(1) </a:t>
            </a:r>
            <a:endParaRPr lang="en-US" sz="19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1108948"/>
            <a:ext cx="8159710" cy="771525"/>
          </a:xfrm>
          <a:prstGeom prst="rect">
            <a:avLst/>
          </a:prstGeom>
          <a:noFill/>
          <a:ln/>
        </p:spPr>
        <p:txBody>
          <a:bodyPr wrap="none" lIns="0" tIns="0" rIns="0" bIns="0" rtlCol="0" anchor="t"/>
          <a:lstStyle/>
          <a:p>
            <a:pPr marL="0" indent="0">
              <a:lnSpc>
                <a:spcPts val="6050"/>
              </a:lnSpc>
              <a:buNone/>
            </a:pPr>
            <a:r>
              <a:rPr lang="en-US" sz="4850" dirty="0">
                <a:solidFill>
                  <a:srgbClr val="272D45"/>
                </a:solidFill>
                <a:latin typeface="Kanit Light" pitchFamily="34" charset="0"/>
                <a:ea typeface="Kanit Light" pitchFamily="34" charset="-122"/>
                <a:cs typeface="Kanit Light" pitchFamily="34" charset="-120"/>
              </a:rPr>
              <a:t>Model Training and Evaluation</a:t>
            </a:r>
            <a:endParaRPr lang="en-US" sz="4850" dirty="0"/>
          </a:p>
        </p:txBody>
      </p:sp>
      <p:sp>
        <p:nvSpPr>
          <p:cNvPr id="3" name="Shape 1"/>
          <p:cNvSpPr/>
          <p:nvPr/>
        </p:nvSpPr>
        <p:spPr>
          <a:xfrm>
            <a:off x="864037" y="4685705"/>
            <a:ext cx="12902327" cy="30480"/>
          </a:xfrm>
          <a:prstGeom prst="roundRect">
            <a:avLst>
              <a:gd name="adj" fmla="val 340200"/>
            </a:avLst>
          </a:prstGeom>
          <a:solidFill>
            <a:srgbClr val="C5D2CF"/>
          </a:solidFill>
          <a:ln/>
        </p:spPr>
      </p:sp>
      <p:sp>
        <p:nvSpPr>
          <p:cNvPr id="4" name="Shape 2"/>
          <p:cNvSpPr/>
          <p:nvPr/>
        </p:nvSpPr>
        <p:spPr>
          <a:xfrm>
            <a:off x="4012525" y="3821728"/>
            <a:ext cx="30480" cy="864037"/>
          </a:xfrm>
          <a:prstGeom prst="roundRect">
            <a:avLst>
              <a:gd name="adj" fmla="val 340200"/>
            </a:avLst>
          </a:prstGeom>
          <a:solidFill>
            <a:srgbClr val="C5D2CF"/>
          </a:solidFill>
          <a:ln/>
        </p:spPr>
      </p:sp>
      <p:sp>
        <p:nvSpPr>
          <p:cNvPr id="5" name="Shape 3"/>
          <p:cNvSpPr/>
          <p:nvPr/>
        </p:nvSpPr>
        <p:spPr>
          <a:xfrm>
            <a:off x="3750112" y="4407991"/>
            <a:ext cx="555427" cy="555427"/>
          </a:xfrm>
          <a:prstGeom prst="roundRect">
            <a:avLst>
              <a:gd name="adj" fmla="val 18669"/>
            </a:avLst>
          </a:prstGeom>
          <a:solidFill>
            <a:srgbClr val="DFECE9"/>
          </a:solidFill>
          <a:ln w="15240">
            <a:solidFill>
              <a:srgbClr val="C5D2CF"/>
            </a:solidFill>
            <a:prstDash val="solid"/>
          </a:ln>
        </p:spPr>
      </p:sp>
      <p:sp>
        <p:nvSpPr>
          <p:cNvPr id="6" name="Text 4"/>
          <p:cNvSpPr/>
          <p:nvPr/>
        </p:nvSpPr>
        <p:spPr>
          <a:xfrm>
            <a:off x="3971449" y="4500503"/>
            <a:ext cx="112633" cy="370284"/>
          </a:xfrm>
          <a:prstGeom prst="rect">
            <a:avLst/>
          </a:prstGeom>
          <a:noFill/>
          <a:ln/>
        </p:spPr>
        <p:txBody>
          <a:bodyPr wrap="none" lIns="0" tIns="0" rIns="0" bIns="0" rtlCol="0" anchor="t"/>
          <a:lstStyle/>
          <a:p>
            <a:pPr marL="0" indent="0" algn="ctr">
              <a:lnSpc>
                <a:spcPts val="2900"/>
              </a:lnSpc>
              <a:buNone/>
            </a:pPr>
            <a:r>
              <a:rPr lang="en-US" sz="2900" dirty="0">
                <a:solidFill>
                  <a:srgbClr val="2C3249"/>
                </a:solidFill>
                <a:latin typeface="Kanit Light" pitchFamily="34" charset="0"/>
                <a:ea typeface="Kanit Light" pitchFamily="34" charset="-122"/>
                <a:cs typeface="Kanit Light" pitchFamily="34" charset="-120"/>
              </a:rPr>
              <a:t>1</a:t>
            </a:r>
            <a:endParaRPr lang="en-US" sz="2900" dirty="0"/>
          </a:p>
        </p:txBody>
      </p:sp>
      <p:sp>
        <p:nvSpPr>
          <p:cNvPr id="7" name="Text 5"/>
          <p:cNvSpPr/>
          <p:nvPr/>
        </p:nvSpPr>
        <p:spPr>
          <a:xfrm>
            <a:off x="2484834" y="2250758"/>
            <a:ext cx="3086100" cy="385763"/>
          </a:xfrm>
          <a:prstGeom prst="rect">
            <a:avLst/>
          </a:prstGeom>
          <a:noFill/>
          <a:ln/>
        </p:spPr>
        <p:txBody>
          <a:bodyPr wrap="none" lIns="0" tIns="0" rIns="0" bIns="0" rtlCol="0" anchor="t"/>
          <a:lstStyle/>
          <a:p>
            <a:pPr marL="0" indent="0" algn="ctr">
              <a:lnSpc>
                <a:spcPts val="3000"/>
              </a:lnSpc>
              <a:buNone/>
            </a:pPr>
            <a:r>
              <a:rPr lang="en-US" sz="2400" dirty="0">
                <a:solidFill>
                  <a:srgbClr val="2C3249"/>
                </a:solidFill>
                <a:latin typeface="Kanit Light" pitchFamily="34" charset="0"/>
                <a:ea typeface="Kanit Light" pitchFamily="34" charset="-122"/>
                <a:cs typeface="Kanit Light" pitchFamily="34" charset="-120"/>
              </a:rPr>
              <a:t>Data Splitting</a:t>
            </a:r>
            <a:endParaRPr lang="en-US" sz="2400" dirty="0"/>
          </a:p>
        </p:txBody>
      </p:sp>
      <p:sp>
        <p:nvSpPr>
          <p:cNvPr id="8" name="Text 6"/>
          <p:cNvSpPr/>
          <p:nvPr/>
        </p:nvSpPr>
        <p:spPr>
          <a:xfrm>
            <a:off x="1110853" y="2784634"/>
            <a:ext cx="5834063" cy="790099"/>
          </a:xfrm>
          <a:prstGeom prst="rect">
            <a:avLst/>
          </a:prstGeom>
          <a:noFill/>
          <a:ln/>
        </p:spPr>
        <p:txBody>
          <a:bodyPr wrap="square" lIns="0" tIns="0" rIns="0" bIns="0" rtlCol="0" anchor="t"/>
          <a:lstStyle/>
          <a:p>
            <a:pPr marL="0" indent="0" algn="ctr">
              <a:lnSpc>
                <a:spcPts val="3100"/>
              </a:lnSpc>
              <a:buNone/>
            </a:pPr>
            <a:r>
              <a:rPr lang="en-US" sz="1900" dirty="0">
                <a:solidFill>
                  <a:srgbClr val="2C3249"/>
                </a:solidFill>
                <a:latin typeface="Martel Sans" pitchFamily="34" charset="0"/>
                <a:ea typeface="Martel Sans" pitchFamily="34" charset="-122"/>
                <a:cs typeface="Martel Sans" pitchFamily="34" charset="-120"/>
              </a:rPr>
              <a:t>80% training, 20% testing split for model evaluation.</a:t>
            </a:r>
            <a:endParaRPr lang="en-US" sz="1900" dirty="0"/>
          </a:p>
        </p:txBody>
      </p:sp>
      <p:sp>
        <p:nvSpPr>
          <p:cNvPr id="9" name="Shape 7"/>
          <p:cNvSpPr/>
          <p:nvPr/>
        </p:nvSpPr>
        <p:spPr>
          <a:xfrm>
            <a:off x="7299722" y="4685645"/>
            <a:ext cx="30480" cy="864037"/>
          </a:xfrm>
          <a:prstGeom prst="roundRect">
            <a:avLst>
              <a:gd name="adj" fmla="val 340200"/>
            </a:avLst>
          </a:prstGeom>
          <a:solidFill>
            <a:srgbClr val="C5D2CF"/>
          </a:solidFill>
          <a:ln/>
        </p:spPr>
      </p:sp>
      <p:sp>
        <p:nvSpPr>
          <p:cNvPr id="10" name="Shape 8"/>
          <p:cNvSpPr/>
          <p:nvPr/>
        </p:nvSpPr>
        <p:spPr>
          <a:xfrm>
            <a:off x="7037308" y="4407991"/>
            <a:ext cx="555427" cy="555427"/>
          </a:xfrm>
          <a:prstGeom prst="roundRect">
            <a:avLst>
              <a:gd name="adj" fmla="val 18669"/>
            </a:avLst>
          </a:prstGeom>
          <a:solidFill>
            <a:srgbClr val="DFECE9"/>
          </a:solidFill>
          <a:ln w="15240">
            <a:solidFill>
              <a:srgbClr val="C5D2CF"/>
            </a:solidFill>
            <a:prstDash val="solid"/>
          </a:ln>
        </p:spPr>
      </p:sp>
      <p:sp>
        <p:nvSpPr>
          <p:cNvPr id="11" name="Text 9"/>
          <p:cNvSpPr/>
          <p:nvPr/>
        </p:nvSpPr>
        <p:spPr>
          <a:xfrm>
            <a:off x="7221260" y="4500503"/>
            <a:ext cx="187404" cy="370284"/>
          </a:xfrm>
          <a:prstGeom prst="rect">
            <a:avLst/>
          </a:prstGeom>
          <a:noFill/>
          <a:ln/>
        </p:spPr>
        <p:txBody>
          <a:bodyPr wrap="none" lIns="0" tIns="0" rIns="0" bIns="0" rtlCol="0" anchor="t"/>
          <a:lstStyle/>
          <a:p>
            <a:pPr marL="0" indent="0" algn="ctr">
              <a:lnSpc>
                <a:spcPts val="2900"/>
              </a:lnSpc>
              <a:buNone/>
            </a:pPr>
            <a:r>
              <a:rPr lang="en-US" sz="2900" dirty="0">
                <a:solidFill>
                  <a:srgbClr val="2C3249"/>
                </a:solidFill>
                <a:latin typeface="Kanit Light" pitchFamily="34" charset="0"/>
                <a:ea typeface="Kanit Light" pitchFamily="34" charset="-122"/>
                <a:cs typeface="Kanit Light" pitchFamily="34" charset="-120"/>
              </a:rPr>
              <a:t>2</a:t>
            </a:r>
            <a:endParaRPr lang="en-US" sz="2900" dirty="0"/>
          </a:p>
        </p:txBody>
      </p:sp>
      <p:sp>
        <p:nvSpPr>
          <p:cNvPr id="12" name="Text 10"/>
          <p:cNvSpPr/>
          <p:nvPr/>
        </p:nvSpPr>
        <p:spPr>
          <a:xfrm>
            <a:off x="5701546" y="5796677"/>
            <a:ext cx="3227189" cy="385763"/>
          </a:xfrm>
          <a:prstGeom prst="rect">
            <a:avLst/>
          </a:prstGeom>
          <a:noFill/>
          <a:ln/>
        </p:spPr>
        <p:txBody>
          <a:bodyPr wrap="none" lIns="0" tIns="0" rIns="0" bIns="0" rtlCol="0" anchor="t"/>
          <a:lstStyle/>
          <a:p>
            <a:pPr marL="0" indent="0" algn="ctr">
              <a:lnSpc>
                <a:spcPts val="3000"/>
              </a:lnSpc>
              <a:buNone/>
            </a:pPr>
            <a:r>
              <a:rPr lang="en-US" sz="2400" dirty="0">
                <a:solidFill>
                  <a:srgbClr val="2C3249"/>
                </a:solidFill>
                <a:latin typeface="Kanit Light" pitchFamily="34" charset="0"/>
                <a:ea typeface="Kanit Light" pitchFamily="34" charset="-122"/>
                <a:cs typeface="Kanit Light" pitchFamily="34" charset="-120"/>
              </a:rPr>
              <a:t>Hyperparameter Tuning</a:t>
            </a:r>
            <a:endParaRPr lang="en-US" sz="2400" dirty="0"/>
          </a:p>
        </p:txBody>
      </p:sp>
      <p:sp>
        <p:nvSpPr>
          <p:cNvPr id="13" name="Text 11"/>
          <p:cNvSpPr/>
          <p:nvPr/>
        </p:nvSpPr>
        <p:spPr>
          <a:xfrm>
            <a:off x="4398050" y="6330553"/>
            <a:ext cx="5834182" cy="790099"/>
          </a:xfrm>
          <a:prstGeom prst="rect">
            <a:avLst/>
          </a:prstGeom>
          <a:noFill/>
          <a:ln/>
        </p:spPr>
        <p:txBody>
          <a:bodyPr wrap="square" lIns="0" tIns="0" rIns="0" bIns="0" rtlCol="0" anchor="t"/>
          <a:lstStyle/>
          <a:p>
            <a:pPr marL="0" indent="0" algn="ctr">
              <a:lnSpc>
                <a:spcPts val="3100"/>
              </a:lnSpc>
              <a:buNone/>
            </a:pPr>
            <a:r>
              <a:rPr lang="en-US" sz="1900" dirty="0">
                <a:solidFill>
                  <a:srgbClr val="2C3249"/>
                </a:solidFill>
                <a:latin typeface="Martel Sans" pitchFamily="34" charset="0"/>
                <a:ea typeface="Martel Sans" pitchFamily="34" charset="-122"/>
                <a:cs typeface="Martel Sans" pitchFamily="34" charset="-120"/>
              </a:rPr>
              <a:t>Used GridSearchCV to optimize model parameters.</a:t>
            </a:r>
            <a:endParaRPr lang="en-US" sz="1900" dirty="0"/>
          </a:p>
        </p:txBody>
      </p:sp>
      <p:sp>
        <p:nvSpPr>
          <p:cNvPr id="14" name="Shape 12"/>
          <p:cNvSpPr/>
          <p:nvPr/>
        </p:nvSpPr>
        <p:spPr>
          <a:xfrm>
            <a:off x="10587038" y="3821728"/>
            <a:ext cx="30480" cy="864037"/>
          </a:xfrm>
          <a:prstGeom prst="roundRect">
            <a:avLst>
              <a:gd name="adj" fmla="val 340200"/>
            </a:avLst>
          </a:prstGeom>
          <a:solidFill>
            <a:srgbClr val="C5D2CF"/>
          </a:solidFill>
          <a:ln/>
        </p:spPr>
      </p:sp>
      <p:sp>
        <p:nvSpPr>
          <p:cNvPr id="15" name="Shape 13"/>
          <p:cNvSpPr/>
          <p:nvPr/>
        </p:nvSpPr>
        <p:spPr>
          <a:xfrm>
            <a:off x="10324624" y="4407991"/>
            <a:ext cx="555427" cy="555427"/>
          </a:xfrm>
          <a:prstGeom prst="roundRect">
            <a:avLst>
              <a:gd name="adj" fmla="val 18669"/>
            </a:avLst>
          </a:prstGeom>
          <a:solidFill>
            <a:srgbClr val="DFECE9"/>
          </a:solidFill>
          <a:ln w="15240">
            <a:solidFill>
              <a:srgbClr val="C5D2CF"/>
            </a:solidFill>
            <a:prstDash val="solid"/>
          </a:ln>
        </p:spPr>
      </p:sp>
      <p:sp>
        <p:nvSpPr>
          <p:cNvPr id="16" name="Text 14"/>
          <p:cNvSpPr/>
          <p:nvPr/>
        </p:nvSpPr>
        <p:spPr>
          <a:xfrm>
            <a:off x="10507147" y="4500503"/>
            <a:ext cx="190381" cy="370284"/>
          </a:xfrm>
          <a:prstGeom prst="rect">
            <a:avLst/>
          </a:prstGeom>
          <a:noFill/>
          <a:ln/>
        </p:spPr>
        <p:txBody>
          <a:bodyPr wrap="none" lIns="0" tIns="0" rIns="0" bIns="0" rtlCol="0" anchor="t"/>
          <a:lstStyle/>
          <a:p>
            <a:pPr marL="0" indent="0" algn="ctr">
              <a:lnSpc>
                <a:spcPts val="2900"/>
              </a:lnSpc>
              <a:buNone/>
            </a:pPr>
            <a:r>
              <a:rPr lang="en-US" sz="2900" dirty="0">
                <a:solidFill>
                  <a:srgbClr val="2C3249"/>
                </a:solidFill>
                <a:latin typeface="Kanit Light" pitchFamily="34" charset="0"/>
                <a:ea typeface="Kanit Light" pitchFamily="34" charset="-122"/>
                <a:cs typeface="Kanit Light" pitchFamily="34" charset="-120"/>
              </a:rPr>
              <a:t>3</a:t>
            </a:r>
            <a:endParaRPr lang="en-US" sz="2900" dirty="0"/>
          </a:p>
        </p:txBody>
      </p:sp>
      <p:sp>
        <p:nvSpPr>
          <p:cNvPr id="17" name="Text 15"/>
          <p:cNvSpPr/>
          <p:nvPr/>
        </p:nvSpPr>
        <p:spPr>
          <a:xfrm>
            <a:off x="9059347" y="2250758"/>
            <a:ext cx="3086100" cy="385763"/>
          </a:xfrm>
          <a:prstGeom prst="rect">
            <a:avLst/>
          </a:prstGeom>
          <a:noFill/>
          <a:ln/>
        </p:spPr>
        <p:txBody>
          <a:bodyPr wrap="none" lIns="0" tIns="0" rIns="0" bIns="0" rtlCol="0" anchor="t"/>
          <a:lstStyle/>
          <a:p>
            <a:pPr marL="0" indent="0" algn="ctr">
              <a:lnSpc>
                <a:spcPts val="3000"/>
              </a:lnSpc>
              <a:buNone/>
            </a:pPr>
            <a:r>
              <a:rPr lang="en-US" sz="2400" dirty="0">
                <a:solidFill>
                  <a:srgbClr val="2C3249"/>
                </a:solidFill>
                <a:latin typeface="Kanit Light" pitchFamily="34" charset="0"/>
                <a:ea typeface="Kanit Light" pitchFamily="34" charset="-122"/>
                <a:cs typeface="Kanit Light" pitchFamily="34" charset="-120"/>
              </a:rPr>
              <a:t>Performance Metrics</a:t>
            </a:r>
            <a:endParaRPr lang="en-US" sz="2400" dirty="0"/>
          </a:p>
        </p:txBody>
      </p:sp>
      <p:sp>
        <p:nvSpPr>
          <p:cNvPr id="18" name="Text 16"/>
          <p:cNvSpPr/>
          <p:nvPr/>
        </p:nvSpPr>
        <p:spPr>
          <a:xfrm>
            <a:off x="7685365" y="2784634"/>
            <a:ext cx="5834182" cy="790099"/>
          </a:xfrm>
          <a:prstGeom prst="rect">
            <a:avLst/>
          </a:prstGeom>
          <a:noFill/>
          <a:ln/>
        </p:spPr>
        <p:txBody>
          <a:bodyPr wrap="square" lIns="0" tIns="0" rIns="0" bIns="0" rtlCol="0" anchor="t"/>
          <a:lstStyle/>
          <a:p>
            <a:pPr marL="0" indent="0" algn="ctr">
              <a:lnSpc>
                <a:spcPts val="3100"/>
              </a:lnSpc>
              <a:buNone/>
            </a:pPr>
            <a:r>
              <a:rPr lang="en-US" sz="1900" dirty="0">
                <a:solidFill>
                  <a:srgbClr val="2C3249"/>
                </a:solidFill>
                <a:latin typeface="Martel Sans" pitchFamily="34" charset="0"/>
                <a:ea typeface="Martel Sans" pitchFamily="34" charset="-122"/>
                <a:cs typeface="Martel Sans" pitchFamily="34" charset="-120"/>
              </a:rPr>
              <a:t>Evaluated models using F1- score, Recall -score, Precision , Accuracy Score ,confusion matrix and confusion matrix display.</a:t>
            </a:r>
            <a:endParaRPr lang="en-US" sz="1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4" name="Text 0"/>
          <p:cNvSpPr/>
          <p:nvPr/>
        </p:nvSpPr>
        <p:spPr>
          <a:xfrm>
            <a:off x="864037" y="3965377"/>
            <a:ext cx="8709065" cy="771525"/>
          </a:xfrm>
          <a:prstGeom prst="rect">
            <a:avLst/>
          </a:prstGeom>
          <a:noFill/>
          <a:ln/>
        </p:spPr>
        <p:txBody>
          <a:bodyPr wrap="none" lIns="0" tIns="0" rIns="0" bIns="0" rtlCol="0" anchor="t"/>
          <a:lstStyle/>
          <a:p>
            <a:pPr marL="0" indent="0">
              <a:lnSpc>
                <a:spcPts val="6050"/>
              </a:lnSpc>
              <a:buNone/>
            </a:pPr>
            <a:r>
              <a:rPr lang="en-US" sz="4850" dirty="0">
                <a:solidFill>
                  <a:srgbClr val="272D45"/>
                </a:solidFill>
                <a:latin typeface="Kanit Light" pitchFamily="34" charset="0"/>
                <a:ea typeface="Kanit Light" pitchFamily="34" charset="-122"/>
                <a:cs typeface="Kanit Light" pitchFamily="34" charset="-120"/>
              </a:rPr>
              <a:t>Model Performance Comparison</a:t>
            </a:r>
            <a:endParaRPr lang="en-US" sz="4850" dirty="0"/>
          </a:p>
        </p:txBody>
      </p:sp>
      <p:sp>
        <p:nvSpPr>
          <p:cNvPr id="5" name="Shape 1"/>
          <p:cNvSpPr/>
          <p:nvPr/>
        </p:nvSpPr>
        <p:spPr>
          <a:xfrm>
            <a:off x="864037" y="5107186"/>
            <a:ext cx="4136231" cy="2243138"/>
          </a:xfrm>
          <a:prstGeom prst="roundRect">
            <a:avLst>
              <a:gd name="adj" fmla="val 4623"/>
            </a:avLst>
          </a:prstGeom>
          <a:solidFill>
            <a:srgbClr val="DFECE9"/>
          </a:solidFill>
          <a:ln w="15240">
            <a:solidFill>
              <a:srgbClr val="C5D2CF"/>
            </a:solidFill>
            <a:prstDash val="solid"/>
          </a:ln>
        </p:spPr>
      </p:sp>
      <p:sp>
        <p:nvSpPr>
          <p:cNvPr id="6" name="Text 2"/>
          <p:cNvSpPr/>
          <p:nvPr/>
        </p:nvSpPr>
        <p:spPr>
          <a:xfrm>
            <a:off x="1126093" y="5369243"/>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C3249"/>
                </a:solidFill>
                <a:latin typeface="Kanit Light" pitchFamily="34" charset="0"/>
                <a:ea typeface="Kanit Light" pitchFamily="34" charset="-122"/>
                <a:cs typeface="Kanit Light" pitchFamily="34" charset="-120"/>
              </a:rPr>
              <a:t>Best Performer</a:t>
            </a:r>
            <a:endParaRPr lang="en-US" sz="2400" dirty="0"/>
          </a:p>
        </p:txBody>
      </p:sp>
      <p:sp>
        <p:nvSpPr>
          <p:cNvPr id="7" name="Text 3"/>
          <p:cNvSpPr/>
          <p:nvPr/>
        </p:nvSpPr>
        <p:spPr>
          <a:xfrm>
            <a:off x="1126093" y="5903119"/>
            <a:ext cx="3612118" cy="1185148"/>
          </a:xfrm>
          <a:prstGeom prst="rect">
            <a:avLst/>
          </a:prstGeom>
          <a:noFill/>
          <a:ln/>
        </p:spPr>
        <p:txBody>
          <a:bodyPr wrap="square" lIns="0" tIns="0" rIns="0" bIns="0" rtlCol="0" anchor="t"/>
          <a:lstStyle/>
          <a:p>
            <a:pPr marL="0" indent="0">
              <a:lnSpc>
                <a:spcPts val="3100"/>
              </a:lnSpc>
              <a:buNone/>
            </a:pPr>
            <a:r>
              <a:rPr lang="en-US" sz="1900" dirty="0">
                <a:solidFill>
                  <a:srgbClr val="2C3249"/>
                </a:solidFill>
                <a:latin typeface="Martel Sans" pitchFamily="34" charset="0"/>
                <a:ea typeface="Martel Sans" pitchFamily="34" charset="-122"/>
                <a:cs typeface="Martel Sans" pitchFamily="34" charset="-120"/>
              </a:rPr>
              <a:t>Random Forest Regressor achieved highest Accuracy score of 0.96.</a:t>
            </a:r>
            <a:endParaRPr lang="en-US" sz="1900" dirty="0"/>
          </a:p>
        </p:txBody>
      </p:sp>
      <p:sp>
        <p:nvSpPr>
          <p:cNvPr id="8" name="Shape 4"/>
          <p:cNvSpPr/>
          <p:nvPr/>
        </p:nvSpPr>
        <p:spPr>
          <a:xfrm>
            <a:off x="5247084" y="5107186"/>
            <a:ext cx="4136231" cy="2243138"/>
          </a:xfrm>
          <a:prstGeom prst="roundRect">
            <a:avLst>
              <a:gd name="adj" fmla="val 4623"/>
            </a:avLst>
          </a:prstGeom>
          <a:solidFill>
            <a:srgbClr val="DFECE9"/>
          </a:solidFill>
          <a:ln w="15240">
            <a:solidFill>
              <a:srgbClr val="C5D2CF"/>
            </a:solidFill>
            <a:prstDash val="solid"/>
          </a:ln>
        </p:spPr>
      </p:sp>
      <p:sp>
        <p:nvSpPr>
          <p:cNvPr id="9" name="Text 5"/>
          <p:cNvSpPr/>
          <p:nvPr/>
        </p:nvSpPr>
        <p:spPr>
          <a:xfrm>
            <a:off x="5509141" y="5369243"/>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C3249"/>
                </a:solidFill>
                <a:latin typeface="Kanit Light" pitchFamily="34" charset="0"/>
                <a:ea typeface="Kanit Light" pitchFamily="34" charset="-122"/>
                <a:cs typeface="Kanit Light" pitchFamily="34" charset="-120"/>
              </a:rPr>
              <a:t>Runner-up</a:t>
            </a:r>
            <a:endParaRPr lang="en-US" sz="2400" dirty="0"/>
          </a:p>
        </p:txBody>
      </p:sp>
      <p:sp>
        <p:nvSpPr>
          <p:cNvPr id="10" name="Text 6"/>
          <p:cNvSpPr/>
          <p:nvPr/>
        </p:nvSpPr>
        <p:spPr>
          <a:xfrm>
            <a:off x="5509141" y="5903119"/>
            <a:ext cx="3612118" cy="790099"/>
          </a:xfrm>
          <a:prstGeom prst="rect">
            <a:avLst/>
          </a:prstGeom>
          <a:noFill/>
          <a:ln/>
        </p:spPr>
        <p:txBody>
          <a:bodyPr wrap="square" lIns="0" tIns="0" rIns="0" bIns="0" rtlCol="0" anchor="t"/>
          <a:lstStyle/>
          <a:p>
            <a:pPr marL="0" indent="0">
              <a:lnSpc>
                <a:spcPts val="3100"/>
              </a:lnSpc>
              <a:buNone/>
            </a:pPr>
            <a:r>
              <a:rPr lang="en-US" sz="1900" dirty="0">
                <a:solidFill>
                  <a:srgbClr val="2C3249"/>
                </a:solidFill>
                <a:latin typeface="Martel Sans" pitchFamily="34" charset="0"/>
                <a:ea typeface="Martel Sans" pitchFamily="34" charset="-122"/>
                <a:cs typeface="Martel Sans" pitchFamily="34" charset="-120"/>
              </a:rPr>
              <a:t>SVM came second with Accuracy score of 0.94.</a:t>
            </a:r>
            <a:endParaRPr lang="en-US" sz="1900" dirty="0"/>
          </a:p>
        </p:txBody>
      </p:sp>
      <p:sp>
        <p:nvSpPr>
          <p:cNvPr id="11" name="Shape 7"/>
          <p:cNvSpPr/>
          <p:nvPr/>
        </p:nvSpPr>
        <p:spPr>
          <a:xfrm>
            <a:off x="9630132" y="5107186"/>
            <a:ext cx="4136231" cy="2243138"/>
          </a:xfrm>
          <a:prstGeom prst="roundRect">
            <a:avLst>
              <a:gd name="adj" fmla="val 4623"/>
            </a:avLst>
          </a:prstGeom>
          <a:solidFill>
            <a:srgbClr val="DFECE9"/>
          </a:solidFill>
          <a:ln w="15240">
            <a:solidFill>
              <a:srgbClr val="C5D2CF"/>
            </a:solidFill>
            <a:prstDash val="solid"/>
          </a:ln>
        </p:spPr>
      </p:sp>
      <p:sp>
        <p:nvSpPr>
          <p:cNvPr id="12" name="Text 8"/>
          <p:cNvSpPr/>
          <p:nvPr/>
        </p:nvSpPr>
        <p:spPr>
          <a:xfrm>
            <a:off x="9892189" y="5369243"/>
            <a:ext cx="3086100" cy="385763"/>
          </a:xfrm>
          <a:prstGeom prst="rect">
            <a:avLst/>
          </a:prstGeom>
          <a:noFill/>
          <a:ln/>
        </p:spPr>
        <p:txBody>
          <a:bodyPr wrap="none" lIns="0" tIns="0" rIns="0" bIns="0" rtlCol="0" anchor="t"/>
          <a:lstStyle/>
          <a:p>
            <a:pPr marL="0" indent="0">
              <a:lnSpc>
                <a:spcPts val="3000"/>
              </a:lnSpc>
              <a:buNone/>
            </a:pPr>
            <a:r>
              <a:rPr lang="en-US" sz="2400" dirty="0">
                <a:solidFill>
                  <a:srgbClr val="2C3249"/>
                </a:solidFill>
                <a:latin typeface="Kanit Light" pitchFamily="34" charset="0"/>
                <a:ea typeface="Kanit Light" pitchFamily="34" charset="-122"/>
                <a:cs typeface="Kanit Light" pitchFamily="34" charset="-120"/>
              </a:rPr>
              <a:t>Baseline</a:t>
            </a:r>
            <a:endParaRPr lang="en-US" sz="2400" dirty="0"/>
          </a:p>
        </p:txBody>
      </p:sp>
      <p:sp>
        <p:nvSpPr>
          <p:cNvPr id="13" name="Text 9"/>
          <p:cNvSpPr/>
          <p:nvPr/>
        </p:nvSpPr>
        <p:spPr>
          <a:xfrm>
            <a:off x="9892189" y="5903119"/>
            <a:ext cx="3612118" cy="1185148"/>
          </a:xfrm>
          <a:prstGeom prst="rect">
            <a:avLst/>
          </a:prstGeom>
          <a:noFill/>
          <a:ln/>
        </p:spPr>
        <p:txBody>
          <a:bodyPr wrap="square" lIns="0" tIns="0" rIns="0" bIns="0" rtlCol="0" anchor="t"/>
          <a:lstStyle/>
          <a:p>
            <a:pPr marL="0" indent="0">
              <a:lnSpc>
                <a:spcPts val="3100"/>
              </a:lnSpc>
              <a:buNone/>
            </a:pPr>
            <a:r>
              <a:rPr lang="en-US" sz="1900" dirty="0">
                <a:solidFill>
                  <a:srgbClr val="2C3249"/>
                </a:solidFill>
                <a:latin typeface="Martel Sans" pitchFamily="34" charset="0"/>
                <a:ea typeface="Martel Sans" pitchFamily="34" charset="-122"/>
                <a:cs typeface="Martel Sans" pitchFamily="34" charset="-120"/>
              </a:rPr>
              <a:t>Logistic Regression and Decision Tree performed similarly with Accuracy score around (0.86-0.87).</a:t>
            </a:r>
            <a:endParaRPr lang="en-US" sz="1900" dirty="0"/>
          </a:p>
        </p:txBody>
      </p:sp>
      <p:pic>
        <p:nvPicPr>
          <p:cNvPr id="5124" name="Picture 4">
            <a:extLst>
              <a:ext uri="{FF2B5EF4-FFF2-40B4-BE49-F238E27FC236}">
                <a16:creationId xmlns:a16="http://schemas.microsoft.com/office/drawing/2014/main" id="{70B133F5-83C9-177B-3F5A-6200155323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630400" cy="38474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415</TotalTime>
  <Words>948</Words>
  <Application>Microsoft Office PowerPoint</Application>
  <PresentationFormat>Custom</PresentationFormat>
  <Paragraphs>109</Paragraphs>
  <Slides>12</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Courier New</vt:lpstr>
      <vt:lpstr>Roboto</vt:lpstr>
      <vt:lpstr>Algerian</vt:lpstr>
      <vt:lpstr>Times New Roman</vt:lpstr>
      <vt:lpstr>Arial</vt:lpstr>
      <vt:lpstr>Martel Sans</vt:lpstr>
      <vt:lpstr>Kanit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alok d</cp:lastModifiedBy>
  <cp:revision>8</cp:revision>
  <cp:lastPrinted>2025-05-10T12:38:06Z</cp:lastPrinted>
  <dcterms:created xsi:type="dcterms:W3CDTF">2024-10-24T13:45:28Z</dcterms:created>
  <dcterms:modified xsi:type="dcterms:W3CDTF">2025-05-10T13:50:40Z</dcterms:modified>
</cp:coreProperties>
</file>