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4630400" cy="8229600"/>
  <p:notesSz cx="8229600" cy="14630400"/>
  <p:embeddedFontLst>
    <p:embeddedFont>
      <p:font typeface="Algerian" panose="04020705040A02060702" pitchFamily="82" charset="0"/>
      <p:regular r:id="rId12"/>
    </p:embeddedFont>
    <p:embeddedFont>
      <p:font typeface="Kanit Light" panose="020B0604020202020204" charset="-34"/>
      <p:regular r:id="rId13"/>
    </p:embeddedFont>
    <p:embeddedFont>
      <p:font typeface="Martel Sans" panose="020B060402020202020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0" d="100"/>
          <a:sy n="50" d="100"/>
        </p:scale>
        <p:origin x="5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437" y="1187768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Churn Prediction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6350437" y="4752022"/>
            <a:ext cx="7415927" cy="22712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2000" dirty="0"/>
              <a:t>Unlocking Customer Retention Insights.</a:t>
            </a:r>
            <a:br>
              <a:rPr lang="en-US" sz="2000" dirty="0"/>
            </a:br>
            <a:r>
              <a:rPr lang="en-US" sz="2000" dirty="0"/>
              <a:t>Utilizing machine learning to predict customer churn based on behavioral, demographic, and financial data.</a:t>
            </a:r>
            <a:br>
              <a:rPr lang="en-US" sz="2000" dirty="0"/>
            </a:br>
            <a:r>
              <a:rPr lang="en-US" sz="2000" dirty="0"/>
              <a:t>Empowering banks to take proactive steps to improve customer loyalty and reduce attrition.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63504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0058400" y="7056597"/>
            <a:ext cx="4504134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75C1E2-0168-5F73-36A1-E42E9577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9125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0" y="3056977"/>
            <a:ext cx="4671060" cy="280263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1289685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Overview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270914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085374" y="2801660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3"/>
          <p:cNvSpPr/>
          <p:nvPr/>
        </p:nvSpPr>
        <p:spPr>
          <a:xfrm>
            <a:off x="1666280" y="27091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Dataset Size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666280" y="324302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10,000 rows and 13 columns of bank churn data.</a:t>
            </a:r>
            <a:endParaRPr lang="en-US" sz="1900" dirty="0"/>
          </a:p>
        </p:txBody>
      </p:sp>
      <p:sp>
        <p:nvSpPr>
          <p:cNvPr id="9" name="Shape 5"/>
          <p:cNvSpPr/>
          <p:nvPr/>
        </p:nvSpPr>
        <p:spPr>
          <a:xfrm>
            <a:off x="8640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1047988" y="4255056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1419464" y="40838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Features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16662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/>
              <a:t>CreditScore,Geography,Gender,Age,Tenure,Balance,Numofproducts,HasCrCard,IsActiveMember,EstimatedSalary.</a:t>
            </a:r>
          </a:p>
        </p:txBody>
      </p:sp>
      <p:sp>
        <p:nvSpPr>
          <p:cNvPr id="13" name="Shape 9"/>
          <p:cNvSpPr/>
          <p:nvPr/>
        </p:nvSpPr>
        <p:spPr>
          <a:xfrm>
            <a:off x="8640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046559" y="6103501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5" name="Text 11"/>
          <p:cNvSpPr/>
          <p:nvPr/>
        </p:nvSpPr>
        <p:spPr>
          <a:xfrm>
            <a:off x="16662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Target Variable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666280" y="6648331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EXITED target variable(1=churned,0=stayed).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42248" y="661749"/>
            <a:ext cx="6016109" cy="751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00"/>
              </a:lnSpc>
              <a:buNone/>
            </a:pPr>
            <a:r>
              <a:rPr lang="en-US" sz="47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Preprocessing</a:t>
            </a:r>
            <a:endParaRPr lang="en-US" sz="4700" dirty="0"/>
          </a:p>
        </p:txBody>
      </p:sp>
      <p:sp>
        <p:nvSpPr>
          <p:cNvPr id="5" name="Shape 1"/>
          <p:cNvSpPr/>
          <p:nvPr/>
        </p:nvSpPr>
        <p:spPr>
          <a:xfrm>
            <a:off x="1187887" y="1774627"/>
            <a:ext cx="30480" cy="5795129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6" name="Shape 2"/>
          <p:cNvSpPr/>
          <p:nvPr/>
        </p:nvSpPr>
        <p:spPr>
          <a:xfrm>
            <a:off x="1443335" y="2300645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7" name="Shape 3"/>
          <p:cNvSpPr/>
          <p:nvPr/>
        </p:nvSpPr>
        <p:spPr>
          <a:xfrm>
            <a:off x="932438" y="2045256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48179" y="2135386"/>
            <a:ext cx="109776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2526625" y="2015252"/>
            <a:ext cx="3180159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Handling Missing Values</a:t>
            </a:r>
            <a:endParaRPr lang="en-US" sz="2350" dirty="0"/>
          </a:p>
        </p:txBody>
      </p:sp>
      <p:sp>
        <p:nvSpPr>
          <p:cNvPr id="10" name="Text 6"/>
          <p:cNvSpPr/>
          <p:nvPr/>
        </p:nvSpPr>
        <p:spPr>
          <a:xfrm>
            <a:off x="2526625" y="2535436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/>
              <a:t>Used is null().sum() to find any Missing value / any null value</a:t>
            </a:r>
          </a:p>
        </p:txBody>
      </p:sp>
      <p:sp>
        <p:nvSpPr>
          <p:cNvPr id="11" name="Shape 7"/>
          <p:cNvSpPr/>
          <p:nvPr/>
        </p:nvSpPr>
        <p:spPr>
          <a:xfrm>
            <a:off x="1443335" y="4312563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12" name="Shape 8"/>
          <p:cNvSpPr/>
          <p:nvPr/>
        </p:nvSpPr>
        <p:spPr>
          <a:xfrm>
            <a:off x="932438" y="4057174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1111746" y="4147304"/>
            <a:ext cx="182642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800" dirty="0"/>
          </a:p>
        </p:txBody>
      </p:sp>
      <p:sp>
        <p:nvSpPr>
          <p:cNvPr id="14" name="Text 10"/>
          <p:cNvSpPr/>
          <p:nvPr/>
        </p:nvSpPr>
        <p:spPr>
          <a:xfrm>
            <a:off x="2526625" y="4027170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Outlier Treatment</a:t>
            </a:r>
            <a:endParaRPr lang="en-US" sz="2350" dirty="0"/>
          </a:p>
        </p:txBody>
      </p:sp>
      <p:sp>
        <p:nvSpPr>
          <p:cNvPr id="15" name="Text 11"/>
          <p:cNvSpPr/>
          <p:nvPr/>
        </p:nvSpPr>
        <p:spPr>
          <a:xfrm>
            <a:off x="2526625" y="4547354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Applied boxplot to find any Outlier in bank churn  </a:t>
            </a:r>
            <a:r>
              <a:rPr lang="en-US" sz="185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Xtrain.boxplot</a:t>
            </a:r>
            <a:r>
              <a:rPr lang="en-US" sz="18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 data set</a:t>
            </a:r>
            <a:endParaRPr lang="en-US" sz="1850" dirty="0"/>
          </a:p>
        </p:txBody>
      </p:sp>
      <p:sp>
        <p:nvSpPr>
          <p:cNvPr id="16" name="Shape 12"/>
          <p:cNvSpPr/>
          <p:nvPr/>
        </p:nvSpPr>
        <p:spPr>
          <a:xfrm>
            <a:off x="1443335" y="6324481"/>
            <a:ext cx="842248" cy="30480"/>
          </a:xfrm>
          <a:prstGeom prst="roundRect">
            <a:avLst>
              <a:gd name="adj" fmla="val 331602"/>
            </a:avLst>
          </a:prstGeom>
          <a:solidFill>
            <a:srgbClr val="C5D2CF"/>
          </a:solidFill>
          <a:ln/>
        </p:spPr>
      </p:sp>
      <p:sp>
        <p:nvSpPr>
          <p:cNvPr id="17" name="Shape 13"/>
          <p:cNvSpPr/>
          <p:nvPr/>
        </p:nvSpPr>
        <p:spPr>
          <a:xfrm>
            <a:off x="932438" y="6069092"/>
            <a:ext cx="541377" cy="54137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1110317" y="6159222"/>
            <a:ext cx="185499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800" dirty="0"/>
          </a:p>
        </p:txBody>
      </p:sp>
      <p:sp>
        <p:nvSpPr>
          <p:cNvPr id="19" name="Text 15"/>
          <p:cNvSpPr/>
          <p:nvPr/>
        </p:nvSpPr>
        <p:spPr>
          <a:xfrm>
            <a:off x="2526625" y="6039088"/>
            <a:ext cx="3007995" cy="3758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sz="2400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Statistical Summary </a:t>
            </a:r>
            <a:endParaRPr lang="en-US" sz="2350" dirty="0"/>
          </a:p>
        </p:txBody>
      </p:sp>
      <p:sp>
        <p:nvSpPr>
          <p:cNvPr id="20" name="Text 16"/>
          <p:cNvSpPr/>
          <p:nvPr/>
        </p:nvSpPr>
        <p:spPr>
          <a:xfrm>
            <a:off x="2526625" y="6559272"/>
            <a:ext cx="5775127" cy="769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To find statistical summary of data for training set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dirty="0" err="1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Xtrain.describe</a:t>
            </a:r>
            <a:r>
              <a:rPr lang="en-US" sz="185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()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41A0C-8615-2587-29BC-99C02CB63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618" y="2178963"/>
            <a:ext cx="5830014" cy="539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15628"/>
            <a:ext cx="6999327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Exploratory Data Analysis</a:t>
            </a:r>
            <a:endParaRPr lang="en-US" sz="4850" dirty="0"/>
          </a:p>
        </p:txBody>
      </p:sp>
      <p:sp>
        <p:nvSpPr>
          <p:cNvPr id="4" name="Text 1"/>
          <p:cNvSpPr/>
          <p:nvPr/>
        </p:nvSpPr>
        <p:spPr>
          <a:xfrm>
            <a:off x="864037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Correlation Analysis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864037" y="5828824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Heatmap revealed relationships between variables, guiding feature selection.</a:t>
            </a:r>
            <a:endParaRPr lang="en-US" sz="1900" dirty="0"/>
          </a:p>
        </p:txBody>
      </p:sp>
      <p:sp>
        <p:nvSpPr>
          <p:cNvPr id="7" name="Text 3"/>
          <p:cNvSpPr/>
          <p:nvPr/>
        </p:nvSpPr>
        <p:spPr>
          <a:xfrm>
            <a:off x="5280422" y="5294947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IN" sz="2400" b="0" dirty="0">
                <a:solidFill>
                  <a:srgbClr val="000000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Confusion Matrix Display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5288161" y="5828824"/>
            <a:ext cx="405395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confusion matrix shows the number of correct and incorrect predictions made by the model compared to the actual classifications in the data</a:t>
            </a: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dirty="0"/>
          </a:p>
        </p:txBody>
      </p:sp>
      <p:sp>
        <p:nvSpPr>
          <p:cNvPr id="10" name="Text 5"/>
          <p:cNvSpPr/>
          <p:nvPr/>
        </p:nvSpPr>
        <p:spPr>
          <a:xfrm>
            <a:off x="9712404" y="529494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b="1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Roc-curve(Area under the curve</a:t>
            </a:r>
            <a:r>
              <a:rPr lang="en-US" sz="2400" b="1" dirty="0">
                <a:solidFill>
                  <a:srgbClr val="2C3249"/>
                </a:solidFill>
                <a:latin typeface="Kanit Light" pitchFamily="34" charset="0"/>
                <a:cs typeface="Kanit Light" pitchFamily="34" charset="-120"/>
              </a:rPr>
              <a:t>)</a:t>
            </a:r>
            <a:endParaRPr lang="en-US" sz="2400" b="1" dirty="0"/>
          </a:p>
        </p:txBody>
      </p:sp>
      <p:sp>
        <p:nvSpPr>
          <p:cNvPr id="11" name="Text 6"/>
          <p:cNvSpPr/>
          <p:nvPr/>
        </p:nvSpPr>
        <p:spPr>
          <a:xfrm>
            <a:off x="9712404" y="5828824"/>
            <a:ext cx="4053840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Area Under the curve(AUC) IS measure of overall performance of binary classification model and represents the area under the ROC curve.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C0B2F1-BB28-41E3-C0E0-F67EB7E2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987153"/>
            <a:ext cx="4774644" cy="330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512959F-FB8A-8942-D77E-EEB298592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61" y="2057401"/>
            <a:ext cx="4053959" cy="323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8768E04-050F-453D-F9C8-28F7D0A38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987" y="1987153"/>
            <a:ext cx="4153256" cy="315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0538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Selection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000"/>
              </a:lnSpc>
            </a:pPr>
            <a:r>
              <a:rPr lang="en-IN" sz="2400" b="0" dirty="0">
                <a:solidFill>
                  <a:srgbClr val="000000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Logistic Regression Model</a:t>
            </a:r>
          </a:p>
          <a:p>
            <a:pPr marL="0" indent="0">
              <a:lnSpc>
                <a:spcPts val="3000"/>
              </a:lnSpc>
              <a:buNone/>
            </a:pP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421742"/>
            <a:ext cx="3898821" cy="3198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Logistic regression is a supervised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Machine learning algorithm –for binary classification problem where the outcome is a probability bounded between 0 and 1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We used this in this data set to find where the target variable (1=churned,0=stayed)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Tree-based Models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4421742"/>
            <a:ext cx="3898821" cy="3541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Decision Tree (criterion=‘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gini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’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and’entropy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’) in this algorithm entropy is given best result then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gini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but both Accuracy score is low compared to Random Forest algorithm.</a:t>
            </a:r>
          </a:p>
          <a:p>
            <a:pPr>
              <a:lnSpc>
                <a:spcPts val="3100"/>
              </a:lnSpc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Random forest algorithm is best algorithm with Accuracy score 86%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78916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Advanced Models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9881354" y="4421742"/>
            <a:ext cx="3898821" cy="3674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Support Vector Machine(SVC)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Tested with hyperparameters like class-weight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etc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 but low Accuracy score and f1_score=0,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XGBoost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 Classifier() is the best compared to SVM .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xgboost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 accuracy score is 86.32%, ROC-AUC =0.73.</a:t>
            </a:r>
          </a:p>
          <a:p>
            <a:pPr marL="0" indent="0">
              <a:lnSpc>
                <a:spcPts val="3100"/>
              </a:lnSpc>
              <a:buNone/>
            </a:pPr>
            <a:endParaRPr lang="en-US" sz="1900" dirty="0">
              <a:solidFill>
                <a:srgbClr val="2C3249"/>
              </a:solidFill>
              <a:latin typeface="Martel Sans" pitchFamily="34" charset="0"/>
              <a:cs typeface="Martel Sans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08948"/>
            <a:ext cx="815971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Training and Evaluation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4685705"/>
            <a:ext cx="12902327" cy="30480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4" name="Shape 2"/>
          <p:cNvSpPr/>
          <p:nvPr/>
        </p:nvSpPr>
        <p:spPr>
          <a:xfrm>
            <a:off x="4012525" y="3821728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5" name="Shape 3"/>
          <p:cNvSpPr/>
          <p:nvPr/>
        </p:nvSpPr>
        <p:spPr>
          <a:xfrm>
            <a:off x="3750112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971449" y="4500503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5"/>
          <p:cNvSpPr/>
          <p:nvPr/>
        </p:nvSpPr>
        <p:spPr>
          <a:xfrm>
            <a:off x="2484834" y="2250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Splitting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1110853" y="2784634"/>
            <a:ext cx="583406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80% training, 20% testing split for model evaluation.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7299722" y="4685645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7037308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21260" y="4500503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2" name="Text 10"/>
          <p:cNvSpPr/>
          <p:nvPr/>
        </p:nvSpPr>
        <p:spPr>
          <a:xfrm>
            <a:off x="5701546" y="5796677"/>
            <a:ext cx="32271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Hyperparameter Tuning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4398050" y="6330553"/>
            <a:ext cx="5834182" cy="14380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/>
              <a:t>Class-weight ,</a:t>
            </a:r>
            <a:r>
              <a:rPr lang="en-US" sz="1900" dirty="0" err="1"/>
              <a:t>max_iter</a:t>
            </a:r>
            <a:r>
              <a:rPr lang="en-US" sz="1900" dirty="0"/>
              <a:t>  ,</a:t>
            </a:r>
            <a:r>
              <a:rPr lang="en-US" sz="1900" dirty="0" err="1"/>
              <a:t>random_state</a:t>
            </a:r>
            <a:r>
              <a:rPr lang="en-US" sz="1900" dirty="0"/>
              <a:t>, </a:t>
            </a:r>
            <a:r>
              <a:rPr lang="en-US" sz="1900" dirty="0" err="1"/>
              <a:t>max_depth</a:t>
            </a:r>
            <a:r>
              <a:rPr lang="en-US" sz="1900" dirty="0"/>
              <a:t>, criterion, c, degree                                       </a:t>
            </a:r>
          </a:p>
        </p:txBody>
      </p:sp>
      <p:sp>
        <p:nvSpPr>
          <p:cNvPr id="14" name="Shape 12"/>
          <p:cNvSpPr/>
          <p:nvPr/>
        </p:nvSpPr>
        <p:spPr>
          <a:xfrm>
            <a:off x="10587038" y="3821728"/>
            <a:ext cx="30480" cy="864037"/>
          </a:xfrm>
          <a:prstGeom prst="roundRect">
            <a:avLst>
              <a:gd name="adj" fmla="val 340200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10324624" y="440799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507147" y="4500503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7" name="Text 15"/>
          <p:cNvSpPr/>
          <p:nvPr/>
        </p:nvSpPr>
        <p:spPr>
          <a:xfrm>
            <a:off x="9059347" y="225075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Performance Metrics</a:t>
            </a:r>
            <a:endParaRPr lang="en-US" sz="2400" dirty="0"/>
          </a:p>
        </p:txBody>
      </p:sp>
      <p:sp>
        <p:nvSpPr>
          <p:cNvPr id="18" name="Text 16"/>
          <p:cNvSpPr/>
          <p:nvPr/>
        </p:nvSpPr>
        <p:spPr>
          <a:xfrm>
            <a:off x="7685365" y="278463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Evaluated models using  f1-score,accuracy-score,precision ,recall, </a:t>
            </a:r>
            <a:r>
              <a:rPr lang="en-US" sz="1900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auc,roc</a:t>
            </a: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and </a:t>
            </a:r>
          </a:p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confusion-matrix-display.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864037" y="3965377"/>
            <a:ext cx="870906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Performance Comparison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864037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1126093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Best Performer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126093" y="5903119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 Regressor achieved highest Accuracy score of 0.866.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5247084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5509141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Runner-up</a:t>
            </a:r>
            <a:endParaRPr lang="en-US" sz="2400" dirty="0"/>
          </a:p>
        </p:txBody>
      </p:sp>
      <p:sp>
        <p:nvSpPr>
          <p:cNvPr id="10" name="Text 6"/>
          <p:cNvSpPr/>
          <p:nvPr/>
        </p:nvSpPr>
        <p:spPr>
          <a:xfrm>
            <a:off x="5509141" y="5903119"/>
            <a:ext cx="36121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XGBoost Regressor came second with Accuracy score of 0.86.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9630132" y="5107186"/>
            <a:ext cx="4136231" cy="2243138"/>
          </a:xfrm>
          <a:prstGeom prst="roundRect">
            <a:avLst>
              <a:gd name="adj" fmla="val 4623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892189" y="5369243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Baseline</a:t>
            </a:r>
            <a:endParaRPr lang="en-US" sz="2400" dirty="0"/>
          </a:p>
        </p:txBody>
      </p:sp>
      <p:sp>
        <p:nvSpPr>
          <p:cNvPr id="13" name="Text 9"/>
          <p:cNvSpPr/>
          <p:nvPr/>
        </p:nvSpPr>
        <p:spPr>
          <a:xfrm>
            <a:off x="9892189" y="5903119"/>
            <a:ext cx="361211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Logistic Regression, Decision Tree and SVM performed similarly less  Accuracy score around 0.79-0.85.</a:t>
            </a:r>
            <a:endParaRPr lang="en-US" sz="19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94390-1CEC-C8E9-F859-DE506F0D5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49" y="59531"/>
            <a:ext cx="10039351" cy="375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894636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Findings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6350437" y="231409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71774" y="2406610"/>
            <a:ext cx="112633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7152680" y="231409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Best Model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7152680" y="2847975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Random Forest Regressor outperformed other models in predicting  Bank Churn.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50437" y="4162544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534388" y="4255056"/>
            <a:ext cx="187404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7152680" y="4162544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Important Factors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7152680" y="4696420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cs typeface="Martel Sans" pitchFamily="34" charset="-120"/>
              </a:rPr>
              <a:t>Age,</a:t>
            </a:r>
            <a:r>
              <a:rPr lang="en-IN" sz="1600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1600" i="0" dirty="0">
                <a:solidFill>
                  <a:srgbClr val="1F1F1F"/>
                </a:solidFill>
                <a:effectLst/>
                <a:latin typeface="Martel Sans" panose="020B0604020202020204" charset="0"/>
                <a:cs typeface="Martel Sans" panose="020B0604020202020204" charset="0"/>
              </a:rPr>
              <a:t>Estimated Salary</a:t>
            </a:r>
            <a:r>
              <a:rPr lang="en-US" sz="1600" b="1" i="0" dirty="0">
                <a:solidFill>
                  <a:srgbClr val="2C3249"/>
                </a:solidFill>
                <a:effectLst/>
                <a:latin typeface="Martel Sans" pitchFamily="34" charset="0"/>
                <a:cs typeface="Martel Sans" pitchFamily="34" charset="-120"/>
              </a:rPr>
              <a:t>, </a:t>
            </a:r>
            <a:r>
              <a:rPr lang="en-US" sz="1600" i="0" dirty="0">
                <a:solidFill>
                  <a:srgbClr val="2C3249"/>
                </a:solidFill>
                <a:effectLst/>
                <a:latin typeface="Martel Sans" pitchFamily="34" charset="0"/>
                <a:cs typeface="Martel Sans" pitchFamily="34" charset="-120"/>
              </a:rPr>
              <a:t>Credit Score and Balance plays every important role in customer attrition. probability of stay is more based </a:t>
            </a:r>
            <a:r>
              <a:rPr lang="en-US" sz="1600" dirty="0">
                <a:latin typeface="Martel Sans" panose="020B0604020202020204" charset="0"/>
                <a:cs typeface="Martel Sans" panose="020B0604020202020204" charset="0"/>
              </a:rPr>
              <a:t>on their demographic, financial, and account activity data</a:t>
            </a:r>
            <a:r>
              <a:rPr lang="en-US" sz="1900" i="0" dirty="0">
                <a:solidFill>
                  <a:srgbClr val="2C3249"/>
                </a:solidFill>
                <a:effectLst/>
                <a:latin typeface="Martel Sans" panose="020B0604020202020204" charset="0"/>
                <a:cs typeface="Martel Sans" panose="020B0604020202020204" charset="0"/>
              </a:rPr>
              <a:t>.</a:t>
            </a:r>
            <a:endParaRPr lang="en-US" sz="1900" dirty="0">
              <a:latin typeface="Martel Sans" panose="020B0604020202020204" charset="0"/>
              <a:cs typeface="Martel Sans" panose="020B060402020202020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50437" y="601098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DFECE9"/>
          </a:solidFill>
          <a:ln w="1524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532959" y="6103501"/>
            <a:ext cx="190381" cy="3702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7152680" y="6010989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Model Accuracy</a:t>
            </a:r>
            <a:endParaRPr lang="en-US" sz="2400" dirty="0"/>
          </a:p>
        </p:txBody>
      </p:sp>
      <p:sp>
        <p:nvSpPr>
          <p:cNvPr id="15" name="Text 12"/>
          <p:cNvSpPr/>
          <p:nvPr/>
        </p:nvSpPr>
        <p:spPr>
          <a:xfrm>
            <a:off x="7152680" y="6544866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Achieved 86% accuracy in predicting  Bank Churn.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79ED5-B673-4608-A083-E9176D65D1A8}"/>
              </a:ext>
            </a:extLst>
          </p:cNvPr>
          <p:cNvSpPr txBox="1"/>
          <p:nvPr/>
        </p:nvSpPr>
        <p:spPr>
          <a:xfrm>
            <a:off x="3854767" y="3329970"/>
            <a:ext cx="692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3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540</Words>
  <Application>Microsoft Office PowerPoint</Application>
  <PresentationFormat>Custom</PresentationFormat>
  <Paragraphs>79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Martel Sans</vt:lpstr>
      <vt:lpstr>Algerian</vt:lpstr>
      <vt:lpstr>Roboto</vt:lpstr>
      <vt:lpstr>Times New Roman</vt:lpstr>
      <vt:lpstr>Arial</vt:lpstr>
      <vt:lpstr>Kanit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alok d</cp:lastModifiedBy>
  <cp:revision>9</cp:revision>
  <dcterms:created xsi:type="dcterms:W3CDTF">2024-10-24T13:45:28Z</dcterms:created>
  <dcterms:modified xsi:type="dcterms:W3CDTF">2025-06-30T07:10:44Z</dcterms:modified>
</cp:coreProperties>
</file>