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8" r:id="rId2"/>
    <p:sldId id="256" r:id="rId3"/>
    <p:sldId id="270" r:id="rId4"/>
    <p:sldId id="258" r:id="rId5"/>
    <p:sldId id="259" r:id="rId6"/>
    <p:sldId id="260" r:id="rId7"/>
    <p:sldId id="261" r:id="rId8"/>
    <p:sldId id="278" r:id="rId9"/>
    <p:sldId id="279" r:id="rId10"/>
    <p:sldId id="263" r:id="rId11"/>
    <p:sldId id="283" r:id="rId12"/>
    <p:sldId id="265" r:id="rId13"/>
    <p:sldId id="281" r:id="rId14"/>
    <p:sldId id="282" r:id="rId15"/>
    <p:sldId id="284" r:id="rId16"/>
    <p:sldId id="280" r:id="rId17"/>
    <p:sldId id="285" r:id="rId18"/>
    <p:sldId id="266" r:id="rId19"/>
    <p:sldId id="26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2A37A-ABAB-4823-9F50-9E7CD11C3CA2}" v="47" dt="2024-04-08T11:39:20.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1404" autoAdjust="0"/>
  </p:normalViewPr>
  <p:slideViewPr>
    <p:cSldViewPr snapToGrid="0">
      <p:cViewPr varScale="1">
        <p:scale>
          <a:sx n="101" d="100"/>
          <a:sy n="101" d="100"/>
        </p:scale>
        <p:origin x="9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64DB1-726A-4187-9409-23016C43DF8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AF8B5-078F-4E37-92EC-5B3BBE05C5AD}" type="slidenum">
              <a:rPr lang="en-IN" smtClean="0"/>
              <a:t>‹#›</a:t>
            </a:fld>
            <a:endParaRPr lang="en-IN"/>
          </a:p>
        </p:txBody>
      </p:sp>
    </p:spTree>
    <p:extLst>
      <p:ext uri="{BB962C8B-B14F-4D97-AF65-F5344CB8AC3E}">
        <p14:creationId xmlns:p14="http://schemas.microsoft.com/office/powerpoint/2010/main" val="125356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311AE-0A1A-4284-ADDD-4DBCFC1B5298}" type="datetimeFigureOut">
              <a:rPr lang="en-IN" smtClean="0"/>
              <a:t>08-04-2024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1E41E20-35B3-4C72-9CF0-349C46164EC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82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1AE-0A1A-4284-ADDD-4DBCFC1B5298}"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41E20-35B3-4C72-9CF0-349C46164EC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18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1AE-0A1A-4284-ADDD-4DBCFC1B5298}"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41E20-35B3-4C72-9CF0-349C46164EC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78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1AE-0A1A-4284-ADDD-4DBCFC1B5298}"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41E20-35B3-4C72-9CF0-349C46164EC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4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311AE-0A1A-4284-ADDD-4DBCFC1B5298}"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41E20-35B3-4C72-9CF0-349C46164EC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51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311AE-0A1A-4284-ADDD-4DBCFC1B5298}"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41E20-35B3-4C72-9CF0-349C46164EC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68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311AE-0A1A-4284-ADDD-4DBCFC1B5298}"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E41E20-35B3-4C72-9CF0-349C46164EC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7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311AE-0A1A-4284-ADDD-4DBCFC1B5298}"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E41E20-35B3-4C72-9CF0-349C46164EC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9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311AE-0A1A-4284-ADDD-4DBCFC1B5298}"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E41E20-35B3-4C72-9CF0-349C46164EC8}" type="slidenum">
              <a:rPr lang="en-IN" smtClean="0"/>
              <a:t>‹#›</a:t>
            </a:fld>
            <a:endParaRPr lang="en-IN"/>
          </a:p>
        </p:txBody>
      </p:sp>
    </p:spTree>
    <p:extLst>
      <p:ext uri="{BB962C8B-B14F-4D97-AF65-F5344CB8AC3E}">
        <p14:creationId xmlns:p14="http://schemas.microsoft.com/office/powerpoint/2010/main" val="77808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2311AE-0A1A-4284-ADDD-4DBCFC1B5298}"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41E20-35B3-4C72-9CF0-349C46164EC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47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F2311AE-0A1A-4284-ADDD-4DBCFC1B5298}" type="datetimeFigureOut">
              <a:rPr lang="en-IN" smtClean="0"/>
              <a:t>08-04-2024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1E41E20-35B3-4C72-9CF0-349C46164EC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53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F2311AE-0A1A-4284-ADDD-4DBCFC1B5298}" type="datetimeFigureOut">
              <a:rPr lang="en-IN" smtClean="0"/>
              <a:t>08-04-2024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E41E20-35B3-4C72-9CF0-349C46164EC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70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E5A0-0D9F-B805-6E1E-0C1F7F71D714}"/>
              </a:ext>
            </a:extLst>
          </p:cNvPr>
          <p:cNvSpPr>
            <a:spLocks noGrp="1"/>
          </p:cNvSpPr>
          <p:nvPr>
            <p:ph type="title"/>
          </p:nvPr>
        </p:nvSpPr>
        <p:spPr>
          <a:xfrm>
            <a:off x="0" y="48126"/>
            <a:ext cx="12865768" cy="1109007"/>
          </a:xfrm>
        </p:spPr>
        <p:txBody>
          <a:bodyPr>
            <a:normAutofit/>
          </a:bodyPr>
          <a:lstStyle/>
          <a:p>
            <a:r>
              <a:rPr lang="en-US" sz="4800" dirty="0">
                <a:solidFill>
                  <a:schemeClr val="accent2"/>
                </a:solidFill>
              </a:rPr>
              <a:t>TABLE OF CONTENT</a:t>
            </a:r>
            <a:endParaRPr lang="en-IN" sz="4800" dirty="0">
              <a:solidFill>
                <a:schemeClr val="accent2"/>
              </a:solidFill>
            </a:endParaRPr>
          </a:p>
        </p:txBody>
      </p:sp>
      <p:graphicFrame>
        <p:nvGraphicFramePr>
          <p:cNvPr id="4" name="Content Placeholder 3">
            <a:extLst>
              <a:ext uri="{FF2B5EF4-FFF2-40B4-BE49-F238E27FC236}">
                <a16:creationId xmlns:a16="http://schemas.microsoft.com/office/drawing/2014/main" id="{DCCE90FB-904F-06E5-0C24-20625C673BAD}"/>
              </a:ext>
            </a:extLst>
          </p:cNvPr>
          <p:cNvGraphicFramePr>
            <a:graphicFrameLocks noGrp="1"/>
          </p:cNvGraphicFramePr>
          <p:nvPr>
            <p:ph idx="1"/>
            <p:extLst>
              <p:ext uri="{D42A27DB-BD31-4B8C-83A1-F6EECF244321}">
                <p14:modId xmlns:p14="http://schemas.microsoft.com/office/powerpoint/2010/main" val="2046495502"/>
              </p:ext>
            </p:extLst>
          </p:nvPr>
        </p:nvGraphicFramePr>
        <p:xfrm>
          <a:off x="6416841" y="1495442"/>
          <a:ext cx="5547338" cy="4792609"/>
        </p:xfrm>
        <a:graphic>
          <a:graphicData uri="http://schemas.openxmlformats.org/drawingml/2006/table">
            <a:tbl>
              <a:tblPr firstCol="1">
                <a:tableStyleId>{5C22544A-7EE6-4342-B048-85BDC9FD1C3A}</a:tableStyleId>
              </a:tblPr>
              <a:tblGrid>
                <a:gridCol w="5547338">
                  <a:extLst>
                    <a:ext uri="{9D8B030D-6E8A-4147-A177-3AD203B41FA5}">
                      <a16:colId xmlns:a16="http://schemas.microsoft.com/office/drawing/2014/main" val="347351023"/>
                    </a:ext>
                  </a:extLst>
                </a:gridCol>
              </a:tblGrid>
              <a:tr h="385096">
                <a:tc>
                  <a:txBody>
                    <a:bodyPr/>
                    <a:lstStyle/>
                    <a:p>
                      <a:r>
                        <a:rPr lang="en-US" dirty="0"/>
                        <a:t>PROJECT OVERVIEW</a:t>
                      </a:r>
                      <a:endParaRPr lang="en-IN" dirty="0"/>
                    </a:p>
                  </a:txBody>
                  <a:tcPr>
                    <a:lnL w="12700" cap="flat" cmpd="sng" algn="ctr">
                      <a:solidFill>
                        <a:schemeClr val="tx1"/>
                      </a:solidFill>
                      <a:prstDash val="sysDash"/>
                      <a:round/>
                      <a:headEnd type="none" w="med" len="med"/>
                      <a:tailEnd type="none" w="med" len="med"/>
                    </a:lnL>
                    <a:lnT w="12700" cap="flat" cmpd="sng" algn="ctr">
                      <a:solidFill>
                        <a:schemeClr val="tx1"/>
                      </a:solidFill>
                      <a:prstDash val="sysDash"/>
                      <a:round/>
                      <a:headEnd type="none" w="med" len="med"/>
                      <a:tailEnd type="none" w="med" len="med"/>
                    </a:lnT>
                    <a:solidFill>
                      <a:schemeClr val="accent2"/>
                    </a:solidFill>
                  </a:tcPr>
                </a:tc>
                <a:extLst>
                  <a:ext uri="{0D108BD9-81ED-4DB2-BD59-A6C34878D82A}">
                    <a16:rowId xmlns:a16="http://schemas.microsoft.com/office/drawing/2014/main" val="1306244865"/>
                  </a:ext>
                </a:extLst>
              </a:tr>
              <a:tr h="405979">
                <a:tc>
                  <a:txBody>
                    <a:bodyPr/>
                    <a:lstStyle/>
                    <a:p>
                      <a:r>
                        <a:rPr lang="en-US" dirty="0"/>
                        <a:t>INTRODUCTION</a:t>
                      </a:r>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1669218038"/>
                  </a:ext>
                </a:extLst>
              </a:tr>
              <a:tr h="599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OBJECTIVES</a:t>
                      </a:r>
                      <a:endParaRPr lang="en-IN" dirty="0"/>
                    </a:p>
                    <a:p>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2915217228"/>
                  </a:ext>
                </a:extLst>
              </a:tr>
              <a:tr h="599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SET</a:t>
                      </a:r>
                      <a:endParaRPr lang="en-IN" dirty="0"/>
                    </a:p>
                    <a:p>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1337982626"/>
                  </a:ext>
                </a:extLst>
              </a:tr>
              <a:tr h="599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TOOLS</a:t>
                      </a:r>
                      <a:endParaRPr lang="en-IN" dirty="0"/>
                    </a:p>
                    <a:p>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2526735207"/>
                  </a:ext>
                </a:extLst>
              </a:tr>
              <a:tr h="599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MAINEPULATION PROCESS</a:t>
                      </a:r>
                      <a:endParaRPr lang="en-IN" dirty="0"/>
                    </a:p>
                    <a:p>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4134070628"/>
                  </a:ext>
                </a:extLst>
              </a:tr>
              <a:tr h="599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INSIGNTS</a:t>
                      </a:r>
                      <a:endParaRPr lang="en-IN" dirty="0"/>
                    </a:p>
                    <a:p>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406992613"/>
                  </a:ext>
                </a:extLst>
              </a:tr>
              <a:tr h="380409">
                <a:tc>
                  <a:txBody>
                    <a:bodyPr/>
                    <a:lstStyle/>
                    <a:p>
                      <a:r>
                        <a:rPr lang="en-US" dirty="0"/>
                        <a:t>RECOMMENDED ANALYSIS </a:t>
                      </a:r>
                      <a:endParaRPr lang="en-IN" dirty="0"/>
                    </a:p>
                  </a:txBody>
                  <a:tcPr>
                    <a:lnL w="12700" cap="flat" cmpd="sng" algn="ctr">
                      <a:solidFill>
                        <a:schemeClr val="tx1"/>
                      </a:solidFill>
                      <a:prstDash val="sysDash"/>
                      <a:round/>
                      <a:headEnd type="none" w="med" len="med"/>
                      <a:tailEnd type="none" w="med" len="med"/>
                    </a:lnL>
                    <a:solidFill>
                      <a:schemeClr val="accent2"/>
                    </a:solidFill>
                  </a:tcPr>
                </a:tc>
                <a:extLst>
                  <a:ext uri="{0D108BD9-81ED-4DB2-BD59-A6C34878D82A}">
                    <a16:rowId xmlns:a16="http://schemas.microsoft.com/office/drawing/2014/main" val="3075223566"/>
                  </a:ext>
                </a:extLst>
              </a:tr>
              <a:tr h="420725">
                <a:tc>
                  <a:txBody>
                    <a:bodyPr/>
                    <a:lstStyle/>
                    <a:p>
                      <a:r>
                        <a:rPr lang="en-US" sz="1800" dirty="0"/>
                        <a:t>ANALYSIS REPORT</a:t>
                      </a:r>
                      <a:endParaRPr lang="en-IN" sz="1800" dirty="0"/>
                    </a:p>
                  </a:txBody>
                  <a:tcPr>
                    <a:lnL w="12700" cap="flat" cmpd="sng" algn="ctr">
                      <a:solidFill>
                        <a:schemeClr val="tx1"/>
                      </a:solidFill>
                      <a:prstDash val="sysDash"/>
                      <a:round/>
                      <a:headEnd type="none" w="med" len="med"/>
                      <a:tailEnd type="none" w="med" len="med"/>
                    </a:lnL>
                    <a:lnB w="12700" cap="flat" cmpd="sng" algn="ctr">
                      <a:solidFill>
                        <a:schemeClr val="tx1"/>
                      </a:solidFill>
                      <a:prstDash val="sysDash"/>
                      <a:round/>
                      <a:headEnd type="none" w="med" len="med"/>
                      <a:tailEnd type="none" w="med" len="med"/>
                    </a:lnB>
                    <a:solidFill>
                      <a:schemeClr val="accent2"/>
                    </a:solidFill>
                  </a:tcPr>
                </a:tc>
                <a:extLst>
                  <a:ext uri="{0D108BD9-81ED-4DB2-BD59-A6C34878D82A}">
                    <a16:rowId xmlns:a16="http://schemas.microsoft.com/office/drawing/2014/main" val="1208853445"/>
                  </a:ext>
                </a:extLst>
              </a:tr>
            </a:tbl>
          </a:graphicData>
        </a:graphic>
      </p:graphicFrame>
    </p:spTree>
    <p:extLst>
      <p:ext uri="{BB962C8B-B14F-4D97-AF65-F5344CB8AC3E}">
        <p14:creationId xmlns:p14="http://schemas.microsoft.com/office/powerpoint/2010/main" val="376270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A94D-CBE9-BA3F-F03E-90851C4D2694}"/>
              </a:ext>
            </a:extLst>
          </p:cNvPr>
          <p:cNvSpPr>
            <a:spLocks noGrp="1"/>
          </p:cNvSpPr>
          <p:nvPr>
            <p:ph type="title"/>
          </p:nvPr>
        </p:nvSpPr>
        <p:spPr/>
        <p:txBody>
          <a:bodyPr/>
          <a:lstStyle/>
          <a:p>
            <a:r>
              <a:rPr lang="en-US" dirty="0"/>
              <a:t>KEY</a:t>
            </a:r>
            <a:br>
              <a:rPr lang="en-US" dirty="0"/>
            </a:br>
            <a:r>
              <a:rPr lang="en-US" dirty="0"/>
              <a:t>Metrics</a:t>
            </a:r>
            <a:endParaRPr lang="en-IN" dirty="0"/>
          </a:p>
        </p:txBody>
      </p:sp>
      <p:sp>
        <p:nvSpPr>
          <p:cNvPr id="3" name="Content Placeholder 2">
            <a:extLst>
              <a:ext uri="{FF2B5EF4-FFF2-40B4-BE49-F238E27FC236}">
                <a16:creationId xmlns:a16="http://schemas.microsoft.com/office/drawing/2014/main" id="{F8B4E3A4-EA30-4D91-B6B5-0383B17136E7}"/>
              </a:ext>
            </a:extLst>
          </p:cNvPr>
          <p:cNvSpPr>
            <a:spLocks noGrp="1"/>
          </p:cNvSpPr>
          <p:nvPr>
            <p:ph idx="1"/>
          </p:nvPr>
        </p:nvSpPr>
        <p:spPr>
          <a:xfrm>
            <a:off x="1451579" y="2015732"/>
            <a:ext cx="10740421" cy="4138180"/>
          </a:xfrm>
        </p:spPr>
        <p:txBody>
          <a:bodyPr>
            <a:normAutofit lnSpcReduction="10000"/>
          </a:bodyPr>
          <a:lstStyle/>
          <a:p>
            <a:pPr>
              <a:lnSpc>
                <a:spcPct val="50000"/>
              </a:lnSpc>
            </a:pPr>
            <a:r>
              <a:rPr lang="en-US" sz="1400" dirty="0"/>
              <a:t>To find oldest model and latest model we use this calculation</a:t>
            </a:r>
            <a:r>
              <a:rPr lang="en-US" dirty="0"/>
              <a:t>. </a:t>
            </a:r>
            <a:endParaRPr lang="en-US" sz="1400" dirty="0"/>
          </a:p>
          <a:p>
            <a:pPr>
              <a:lnSpc>
                <a:spcPct val="50000"/>
              </a:lnSpc>
            </a:pPr>
            <a:r>
              <a:rPr lang="en-US" sz="1200" dirty="0">
                <a:solidFill>
                  <a:srgbClr val="0000FF"/>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min</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model_year</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a:t>
            </a:r>
            <a:r>
              <a:rPr lang="en-US" sz="1200" dirty="0" err="1">
                <a:solidFill>
                  <a:srgbClr val="FF0000"/>
                </a:solidFill>
                <a:latin typeface="Consolas" panose="020B0609020204030204" pitchFamily="49" charset="0"/>
              </a:rPr>
              <a:t>oldest_model</a:t>
            </a:r>
            <a:r>
              <a:rPr lang="en-US" sz="1200" dirty="0">
                <a:solidFill>
                  <a:srgbClr val="FF000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max</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model_year</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latest_model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stolen_vehicles</a:t>
            </a:r>
            <a:endParaRPr lang="en-US" sz="1200" dirty="0">
              <a:solidFill>
                <a:srgbClr val="000000"/>
              </a:solidFill>
              <a:latin typeface="Consolas" panose="020B0609020204030204" pitchFamily="49" charset="0"/>
            </a:endParaRPr>
          </a:p>
          <a:p>
            <a:pPr>
              <a:lnSpc>
                <a:spcPct val="50000"/>
              </a:lnSpc>
            </a:pPr>
            <a:endParaRPr lang="en-US" sz="1200" dirty="0">
              <a:solidFill>
                <a:srgbClr val="000000"/>
              </a:solidFill>
              <a:latin typeface="Consolas" panose="020B0609020204030204" pitchFamily="49" charset="0"/>
            </a:endParaRPr>
          </a:p>
          <a:p>
            <a:pPr>
              <a:lnSpc>
                <a:spcPct val="50000"/>
              </a:lnSpc>
            </a:pPr>
            <a:endParaRPr lang="en-US" sz="1200" dirty="0">
              <a:solidFill>
                <a:srgbClr val="000000"/>
              </a:solidFill>
              <a:latin typeface="Consolas" panose="020B0609020204030204" pitchFamily="49" charset="0"/>
            </a:endParaRPr>
          </a:p>
          <a:p>
            <a:pPr>
              <a:lnSpc>
                <a:spcPct val="50000"/>
              </a:lnSpc>
            </a:pPr>
            <a:r>
              <a:rPr lang="en-US" sz="1400" dirty="0">
                <a:solidFill>
                  <a:srgbClr val="000000"/>
                </a:solidFill>
                <a:latin typeface="Consolas" panose="020B0609020204030204" pitchFamily="49" charset="0"/>
              </a:rPr>
              <a:t>We use this query for extracting count of stolen month and stolen count.</a:t>
            </a:r>
          </a:p>
          <a:p>
            <a:pPr>
              <a:lnSpc>
                <a:spcPct val="50000"/>
              </a:lnSpc>
            </a:pPr>
            <a:r>
              <a:rPr lang="en-US" sz="1200" dirty="0">
                <a:solidFill>
                  <a:srgbClr val="0000FF"/>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year</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date_stolen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stolen_year</a:t>
            </a:r>
            <a:endParaRPr lang="en-US" sz="1200" dirty="0">
              <a:solidFill>
                <a:srgbClr val="000000"/>
              </a:solidFill>
              <a:latin typeface="Consolas" panose="020B0609020204030204" pitchFamily="49" charset="0"/>
            </a:endParaRPr>
          </a:p>
          <a:p>
            <a:pPr marL="0" indent="0">
              <a:lnSpc>
                <a:spcPct val="50000"/>
              </a:lnSpc>
              <a:buNone/>
            </a:pPr>
            <a:r>
              <a:rPr lang="en-US" sz="1200" dirty="0">
                <a:solidFill>
                  <a:srgbClr val="80808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month</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date_stolen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stolen_month</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pPr marL="0" indent="0">
              <a:lnSpc>
                <a:spcPct val="50000"/>
              </a:lnSpc>
              <a:buNone/>
            </a:pPr>
            <a:r>
              <a:rPr lang="en-IN" sz="1200" dirty="0">
                <a:solidFill>
                  <a:srgbClr val="FF00FF"/>
                </a:solidFill>
                <a:latin typeface="Consolas" panose="020B0609020204030204" pitchFamily="49" charset="0"/>
              </a:rPr>
              <a:t> count</a:t>
            </a:r>
            <a:r>
              <a:rPr lang="en-IN" sz="1200" dirty="0">
                <a:solidFill>
                  <a:srgbClr val="808080"/>
                </a:solidFill>
                <a:latin typeface="Consolas" panose="020B0609020204030204" pitchFamily="49" charset="0"/>
              </a:rPr>
              <a:t>(*)</a:t>
            </a:r>
            <a:r>
              <a:rPr lang="en-IN" sz="1200" dirty="0">
                <a:solidFill>
                  <a:srgbClr val="000000"/>
                </a:solidFill>
                <a:latin typeface="Consolas" panose="020B0609020204030204" pitchFamily="49" charset="0"/>
              </a:rPr>
              <a:t>  </a:t>
            </a:r>
            <a:r>
              <a:rPr lang="en-IN" sz="1200" dirty="0">
                <a:solidFill>
                  <a:srgbClr val="0000FF"/>
                </a:solidFill>
                <a:latin typeface="Consolas" panose="020B0609020204030204" pitchFamily="49" charset="0"/>
              </a:rPr>
              <a:t>as</a:t>
            </a:r>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stolen_count</a:t>
            </a:r>
            <a:endParaRPr lang="en-IN" sz="1200" dirty="0">
              <a:solidFill>
                <a:srgbClr val="000000"/>
              </a:solidFill>
              <a:latin typeface="Consolas" panose="020B0609020204030204" pitchFamily="49" charset="0"/>
            </a:endParaRPr>
          </a:p>
          <a:p>
            <a:pPr marL="0" indent="0">
              <a:lnSpc>
                <a:spcPct val="50000"/>
              </a:lnSpc>
              <a:buNone/>
            </a:pPr>
            <a:r>
              <a:rPr lang="en-IN" sz="1200" dirty="0">
                <a:solidFill>
                  <a:srgbClr val="0000FF"/>
                </a:solidFill>
                <a:latin typeface="Consolas" panose="020B0609020204030204" pitchFamily="49" charset="0"/>
              </a:rPr>
              <a:t> from</a:t>
            </a:r>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stolen_vehicles</a:t>
            </a:r>
            <a:endParaRPr lang="en-IN" sz="1200" dirty="0">
              <a:solidFill>
                <a:srgbClr val="000000"/>
              </a:solidFill>
              <a:latin typeface="Consolas" panose="020B0609020204030204" pitchFamily="49" charset="0"/>
            </a:endParaRPr>
          </a:p>
          <a:p>
            <a:pPr marL="0" indent="0">
              <a:lnSpc>
                <a:spcPct val="50000"/>
              </a:lnSpc>
              <a:buNone/>
            </a:pPr>
            <a:r>
              <a:rPr lang="en-US" sz="1200" dirty="0">
                <a:solidFill>
                  <a:srgbClr val="0000FF"/>
                </a:solidFill>
                <a:latin typeface="Consolas" panose="020B0609020204030204" pitchFamily="49" charset="0"/>
              </a:rPr>
              <a:t> group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year</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date_stolen</a:t>
            </a:r>
            <a:r>
              <a:rPr lang="en-US" sz="1200" dirty="0">
                <a:solidFill>
                  <a:srgbClr val="808080"/>
                </a:solidFill>
                <a:latin typeface="Consolas" panose="020B0609020204030204" pitchFamily="49" charset="0"/>
              </a:rPr>
              <a:t>),</a:t>
            </a:r>
            <a:r>
              <a:rPr lang="en-US" sz="1200" dirty="0">
                <a:solidFill>
                  <a:srgbClr val="FF00FF"/>
                </a:solidFill>
                <a:latin typeface="Consolas" panose="020B0609020204030204" pitchFamily="49" charset="0"/>
              </a:rPr>
              <a:t>month</a:t>
            </a:r>
            <a:r>
              <a:rPr lang="en-US" sz="1200" dirty="0">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date_stolen</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pPr marL="0" indent="0">
              <a:lnSpc>
                <a:spcPct val="50000"/>
              </a:lnSpc>
              <a:buNone/>
            </a:pPr>
            <a:r>
              <a:rPr lang="en-US" sz="1200" dirty="0">
                <a:solidFill>
                  <a:srgbClr val="0000FF"/>
                </a:solidFill>
                <a:latin typeface="Consolas" panose="020B0609020204030204" pitchFamily="49" charset="0"/>
              </a:rPr>
              <a:t> order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stolen_year</a:t>
            </a:r>
            <a:r>
              <a:rPr lang="en-US" sz="1200" dirty="0" err="1">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stolen_month</a:t>
            </a:r>
            <a:endParaRPr lang="en-US" sz="1200" dirty="0">
              <a:solidFill>
                <a:srgbClr val="000000"/>
              </a:solidFill>
              <a:latin typeface="Consolas" panose="020B0609020204030204" pitchFamily="49" charset="0"/>
            </a:endParaRPr>
          </a:p>
          <a:p>
            <a:pPr>
              <a:lnSpc>
                <a:spcPct val="50000"/>
              </a:lnSpc>
            </a:pPr>
            <a:r>
              <a:rPr lang="en-US" sz="1200" dirty="0">
                <a:solidFill>
                  <a:srgbClr val="000000"/>
                </a:solidFill>
                <a:latin typeface="Consolas" panose="020B0609020204030204" pitchFamily="49" charset="0"/>
              </a:rPr>
              <a:t>To find total theft in particular region and stolen vehicle rate per population </a:t>
            </a:r>
          </a:p>
          <a:p>
            <a:pPr marL="0" indent="0">
              <a:lnSpc>
                <a:spcPct val="50000"/>
              </a:lnSpc>
              <a:buNone/>
            </a:pPr>
            <a:r>
              <a:rPr lang="en-US" sz="1200" dirty="0">
                <a:solidFill>
                  <a:srgbClr val="000000"/>
                </a:solidFill>
                <a:latin typeface="Consolas" panose="020B0609020204030204" pitchFamily="49" charset="0"/>
              </a:rPr>
              <a:t>we use this query.</a:t>
            </a:r>
          </a:p>
          <a:p>
            <a:pPr>
              <a:lnSpc>
                <a:spcPct val="60000"/>
              </a:lnSpc>
            </a:pPr>
            <a:r>
              <a:rPr lang="en-US" sz="1000" dirty="0">
                <a:solidFill>
                  <a:srgbClr val="0000FF"/>
                </a:solidFill>
                <a:latin typeface="Consolas" panose="020B0609020204030204" pitchFamily="49" charset="0"/>
              </a:rPr>
              <a:t>select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region</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count</a:t>
            </a:r>
            <a:r>
              <a:rPr lang="en-US" sz="1000" dirty="0">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sv</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vehicle_id</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Total_theft</a:t>
            </a:r>
            <a:r>
              <a:rPr lang="en-US" sz="1000" dirty="0">
                <a:solidFill>
                  <a:srgbClr val="FF0000"/>
                </a:solidFill>
                <a:latin typeface="Consolas" panose="020B0609020204030204" pitchFamily="49" charset="0"/>
              </a:rPr>
              <a:t>'</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pPr marL="0" indent="0">
              <a:lnSpc>
                <a:spcPct val="60000"/>
              </a:lnSpc>
              <a:buNone/>
            </a:pPr>
            <a:r>
              <a:rPr lang="en-US" sz="1000" dirty="0">
                <a:solidFill>
                  <a:srgbClr val="FF00FF"/>
                </a:solidFill>
                <a:latin typeface="Consolas" panose="020B0609020204030204" pitchFamily="49" charset="0"/>
              </a:rPr>
              <a:t>round</a:t>
            </a:r>
            <a:r>
              <a:rPr lang="en-US" sz="1000" dirty="0">
                <a:solidFill>
                  <a:srgbClr val="808080"/>
                </a:solidFill>
                <a:latin typeface="Consolas" panose="020B0609020204030204" pitchFamily="49" charset="0"/>
              </a:rPr>
              <a:t>(</a:t>
            </a:r>
            <a:r>
              <a:rPr lang="en-US" sz="1000" dirty="0">
                <a:solidFill>
                  <a:srgbClr val="FF00FF"/>
                </a:solidFill>
                <a:latin typeface="Consolas" panose="020B0609020204030204" pitchFamily="49" charset="0"/>
              </a:rPr>
              <a:t>cast</a:t>
            </a:r>
            <a:r>
              <a:rPr lang="en-US" sz="1000" dirty="0">
                <a:solidFill>
                  <a:srgbClr val="808080"/>
                </a:solidFill>
                <a:latin typeface="Consolas" panose="020B0609020204030204" pitchFamily="49" charset="0"/>
              </a:rPr>
              <a:t>(</a:t>
            </a:r>
            <a:r>
              <a:rPr lang="en-US" sz="1000" dirty="0">
                <a:solidFill>
                  <a:srgbClr val="FF00FF"/>
                </a:solidFill>
                <a:latin typeface="Consolas" panose="020B0609020204030204" pitchFamily="49" charset="0"/>
              </a:rPr>
              <a:t>count</a:t>
            </a:r>
            <a:r>
              <a:rPr lang="en-US" sz="1000" dirty="0">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sv</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vehicle_id</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float</a:t>
            </a:r>
            <a:r>
              <a:rPr lang="en-US" sz="1000" dirty="0">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l</a:t>
            </a:r>
            <a:r>
              <a:rPr lang="en-US" sz="1000" dirty="0" err="1">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population</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2</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svrateper_pop</a:t>
            </a:r>
            <a:endParaRPr lang="en-US" sz="1000" dirty="0">
              <a:solidFill>
                <a:srgbClr val="000000"/>
              </a:solidFill>
              <a:latin typeface="Consolas" panose="020B0609020204030204" pitchFamily="49" charset="0"/>
            </a:endParaRPr>
          </a:p>
          <a:p>
            <a:pPr marL="0" indent="0">
              <a:lnSpc>
                <a:spcPct val="60000"/>
              </a:lnSpc>
              <a:buNone/>
            </a:pPr>
            <a:r>
              <a:rPr lang="en-IN" sz="1000" dirty="0">
                <a:solidFill>
                  <a:srgbClr val="0000FF"/>
                </a:solidFill>
                <a:latin typeface="Consolas" panose="020B0609020204030204" pitchFamily="49" charset="0"/>
              </a:rPr>
              <a:t>from</a:t>
            </a:r>
            <a:r>
              <a:rPr lang="en-IN" sz="1000" dirty="0">
                <a:solidFill>
                  <a:srgbClr val="000000"/>
                </a:solidFill>
                <a:latin typeface="Consolas" panose="020B0609020204030204" pitchFamily="49" charset="0"/>
              </a:rPr>
              <a:t> </a:t>
            </a:r>
            <a:r>
              <a:rPr lang="en-IN" sz="1000" dirty="0" err="1">
                <a:solidFill>
                  <a:srgbClr val="000000"/>
                </a:solidFill>
                <a:latin typeface="Consolas" panose="020B0609020204030204" pitchFamily="49" charset="0"/>
              </a:rPr>
              <a:t>stolen_vehicles</a:t>
            </a:r>
            <a:r>
              <a:rPr lang="en-IN" sz="1000" dirty="0">
                <a:solidFill>
                  <a:srgbClr val="000000"/>
                </a:solidFill>
                <a:latin typeface="Consolas" panose="020B0609020204030204" pitchFamily="49" charset="0"/>
              </a:rPr>
              <a:t> </a:t>
            </a:r>
            <a:r>
              <a:rPr lang="en-IN" sz="1000" dirty="0" err="1">
                <a:solidFill>
                  <a:srgbClr val="000000"/>
                </a:solidFill>
                <a:latin typeface="Consolas" panose="020B0609020204030204" pitchFamily="49" charset="0"/>
              </a:rPr>
              <a:t>sv</a:t>
            </a:r>
            <a:endParaRPr lang="en-IN" sz="1000" dirty="0">
              <a:solidFill>
                <a:srgbClr val="000000"/>
              </a:solidFill>
              <a:latin typeface="Consolas" panose="020B0609020204030204" pitchFamily="49" charset="0"/>
            </a:endParaRPr>
          </a:p>
          <a:p>
            <a:pPr marL="0" indent="0">
              <a:lnSpc>
                <a:spcPct val="60000"/>
              </a:lnSpc>
              <a:buNone/>
            </a:pPr>
            <a:r>
              <a:rPr lang="en-IN" sz="1000" dirty="0">
                <a:solidFill>
                  <a:srgbClr val="808080"/>
                </a:solidFill>
                <a:latin typeface="Consolas" panose="020B0609020204030204" pitchFamily="49" charset="0"/>
              </a:rPr>
              <a:t>join</a:t>
            </a:r>
            <a:r>
              <a:rPr lang="en-IN" sz="1000" dirty="0">
                <a:solidFill>
                  <a:srgbClr val="000000"/>
                </a:solidFill>
                <a:latin typeface="Consolas" panose="020B0609020204030204" pitchFamily="49" charset="0"/>
              </a:rPr>
              <a:t> locations l</a:t>
            </a:r>
          </a:p>
          <a:p>
            <a:pPr marL="0" indent="0">
              <a:lnSpc>
                <a:spcPct val="60000"/>
              </a:lnSpc>
              <a:buNone/>
            </a:pPr>
            <a:r>
              <a:rPr lang="en-IN" sz="1000" dirty="0">
                <a:solidFill>
                  <a:srgbClr val="0000FF"/>
                </a:solidFill>
                <a:latin typeface="Consolas" panose="020B0609020204030204" pitchFamily="49" charset="0"/>
              </a:rPr>
              <a:t>on</a:t>
            </a:r>
            <a:r>
              <a:rPr lang="en-IN" sz="1000" dirty="0">
                <a:solidFill>
                  <a:srgbClr val="000000"/>
                </a:solidFill>
                <a:latin typeface="Consolas" panose="020B0609020204030204" pitchFamily="49" charset="0"/>
              </a:rPr>
              <a:t> </a:t>
            </a:r>
            <a:r>
              <a:rPr lang="en-IN" sz="1000" dirty="0" err="1">
                <a:solidFill>
                  <a:srgbClr val="000000"/>
                </a:solidFill>
                <a:latin typeface="Consolas" panose="020B0609020204030204" pitchFamily="49" charset="0"/>
              </a:rPr>
              <a:t>sv</a:t>
            </a:r>
            <a:r>
              <a:rPr lang="en-IN" sz="1000" dirty="0" err="1">
                <a:solidFill>
                  <a:srgbClr val="808080"/>
                </a:solidFill>
                <a:latin typeface="Consolas" panose="020B0609020204030204" pitchFamily="49" charset="0"/>
              </a:rPr>
              <a:t>.</a:t>
            </a:r>
            <a:r>
              <a:rPr lang="en-IN" sz="1000" dirty="0" err="1">
                <a:solidFill>
                  <a:srgbClr val="000000"/>
                </a:solidFill>
                <a:latin typeface="Consolas" panose="020B0609020204030204" pitchFamily="49" charset="0"/>
              </a:rPr>
              <a:t>location_id</a:t>
            </a:r>
            <a:r>
              <a:rPr lang="en-IN" sz="1000" dirty="0">
                <a:solidFill>
                  <a:srgbClr val="808080"/>
                </a:solidFill>
                <a:latin typeface="Consolas" panose="020B0609020204030204" pitchFamily="49" charset="0"/>
              </a:rPr>
              <a:t>=</a:t>
            </a:r>
            <a:r>
              <a:rPr lang="en-IN" sz="1000" dirty="0" err="1">
                <a:solidFill>
                  <a:srgbClr val="000000"/>
                </a:solidFill>
                <a:latin typeface="Consolas" panose="020B0609020204030204" pitchFamily="49" charset="0"/>
              </a:rPr>
              <a:t>l</a:t>
            </a:r>
            <a:r>
              <a:rPr lang="en-IN" sz="1000" dirty="0" err="1">
                <a:solidFill>
                  <a:srgbClr val="808080"/>
                </a:solidFill>
                <a:latin typeface="Consolas" panose="020B0609020204030204" pitchFamily="49" charset="0"/>
              </a:rPr>
              <a:t>.</a:t>
            </a:r>
            <a:r>
              <a:rPr lang="en-IN" sz="1000" dirty="0" err="1">
                <a:solidFill>
                  <a:srgbClr val="000000"/>
                </a:solidFill>
                <a:latin typeface="Consolas" panose="020B0609020204030204" pitchFamily="49" charset="0"/>
              </a:rPr>
              <a:t>location_id</a:t>
            </a:r>
            <a:endParaRPr lang="en-IN" sz="1000" dirty="0">
              <a:solidFill>
                <a:srgbClr val="000000"/>
              </a:solidFill>
              <a:latin typeface="Consolas" panose="020B0609020204030204" pitchFamily="49" charset="0"/>
            </a:endParaRPr>
          </a:p>
          <a:p>
            <a:pPr marL="0" indent="0">
              <a:lnSpc>
                <a:spcPct val="60000"/>
              </a:lnSpc>
              <a:buNone/>
            </a:pPr>
            <a:r>
              <a:rPr lang="en-US" sz="1000" dirty="0">
                <a:solidFill>
                  <a:srgbClr val="0000FF"/>
                </a:solidFill>
                <a:latin typeface="Consolas" panose="020B0609020204030204" pitchFamily="49" charset="0"/>
              </a:rPr>
              <a:t>group</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by</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region</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a:t>
            </a:r>
            <a:r>
              <a:rPr lang="en-US" sz="1000" dirty="0" err="1">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population</a:t>
            </a:r>
            <a:endParaRPr lang="en-US" sz="1000" dirty="0">
              <a:solidFill>
                <a:srgbClr val="000000"/>
              </a:solidFill>
              <a:latin typeface="Consolas" panose="020B0609020204030204" pitchFamily="49" charset="0"/>
            </a:endParaRPr>
          </a:p>
          <a:p>
            <a:pPr marL="0" indent="0">
              <a:lnSpc>
                <a:spcPct val="60000"/>
              </a:lnSpc>
              <a:buNone/>
            </a:pPr>
            <a:r>
              <a:rPr lang="en-US" sz="1000" dirty="0">
                <a:solidFill>
                  <a:srgbClr val="0000FF"/>
                </a:solidFill>
                <a:latin typeface="Consolas" panose="020B0609020204030204" pitchFamily="49" charset="0"/>
              </a:rPr>
              <a:t>order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by</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svrateper_pop</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total_theft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desc</a:t>
            </a:r>
            <a:endParaRPr lang="en-US" sz="1000" dirty="0">
              <a:solidFill>
                <a:srgbClr val="000000"/>
              </a:solidFill>
              <a:latin typeface="Consolas" panose="020B0609020204030204" pitchFamily="49" charset="0"/>
            </a:endParaRPr>
          </a:p>
          <a:p>
            <a:pPr marL="0" indent="0">
              <a:lnSpc>
                <a:spcPct val="50000"/>
              </a:lnSpc>
              <a:buNone/>
            </a:pPr>
            <a:endParaRPr lang="en-IN" sz="1200" dirty="0"/>
          </a:p>
        </p:txBody>
      </p:sp>
      <p:pic>
        <p:nvPicPr>
          <p:cNvPr id="5" name="Picture 4">
            <a:extLst>
              <a:ext uri="{FF2B5EF4-FFF2-40B4-BE49-F238E27FC236}">
                <a16:creationId xmlns:a16="http://schemas.microsoft.com/office/drawing/2014/main" id="{B3A545FC-01FD-FD3C-D584-332E2452C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379" y="2990087"/>
            <a:ext cx="2676899" cy="1214385"/>
          </a:xfrm>
          <a:prstGeom prst="rect">
            <a:avLst/>
          </a:prstGeom>
        </p:spPr>
      </p:pic>
      <p:pic>
        <p:nvPicPr>
          <p:cNvPr id="7" name="Picture 6">
            <a:extLst>
              <a:ext uri="{FF2B5EF4-FFF2-40B4-BE49-F238E27FC236}">
                <a16:creationId xmlns:a16="http://schemas.microsoft.com/office/drawing/2014/main" id="{8E95C5AD-9D0A-DC27-927A-4D11AAE9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59" y="2414016"/>
            <a:ext cx="1933153" cy="429328"/>
          </a:xfrm>
          <a:prstGeom prst="rect">
            <a:avLst/>
          </a:prstGeom>
        </p:spPr>
      </p:pic>
      <p:pic>
        <p:nvPicPr>
          <p:cNvPr id="9" name="Picture 8">
            <a:extLst>
              <a:ext uri="{FF2B5EF4-FFF2-40B4-BE49-F238E27FC236}">
                <a16:creationId xmlns:a16="http://schemas.microsoft.com/office/drawing/2014/main" id="{DA88F9E9-8AB2-B74D-931A-C1D4CF74D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8263" y="4240902"/>
            <a:ext cx="2805722" cy="1857266"/>
          </a:xfrm>
          <a:prstGeom prst="rect">
            <a:avLst/>
          </a:prstGeom>
        </p:spPr>
      </p:pic>
    </p:spTree>
    <p:extLst>
      <p:ext uri="{BB962C8B-B14F-4D97-AF65-F5344CB8AC3E}">
        <p14:creationId xmlns:p14="http://schemas.microsoft.com/office/powerpoint/2010/main" val="287092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311E-63D8-563F-58C0-6000D361B7C4}"/>
              </a:ext>
            </a:extLst>
          </p:cNvPr>
          <p:cNvSpPr>
            <a:spLocks noGrp="1"/>
          </p:cNvSpPr>
          <p:nvPr>
            <p:ph type="title"/>
          </p:nvPr>
        </p:nvSpPr>
        <p:spPr/>
        <p:txBody>
          <a:bodyPr/>
          <a:lstStyle/>
          <a:p>
            <a:r>
              <a:rPr lang="en-US" dirty="0"/>
              <a:t>KEY</a:t>
            </a:r>
            <a:br>
              <a:rPr lang="en-US" dirty="0"/>
            </a:br>
            <a:r>
              <a:rPr lang="en-US" dirty="0"/>
              <a:t>Metrics</a:t>
            </a:r>
            <a:endParaRPr lang="en-IN" dirty="0"/>
          </a:p>
        </p:txBody>
      </p:sp>
      <p:sp>
        <p:nvSpPr>
          <p:cNvPr id="3" name="Content Placeholder 2">
            <a:extLst>
              <a:ext uri="{FF2B5EF4-FFF2-40B4-BE49-F238E27FC236}">
                <a16:creationId xmlns:a16="http://schemas.microsoft.com/office/drawing/2014/main" id="{95C742F6-6752-E53D-E0B0-A8D9725D92A6}"/>
              </a:ext>
            </a:extLst>
          </p:cNvPr>
          <p:cNvSpPr>
            <a:spLocks noGrp="1"/>
          </p:cNvSpPr>
          <p:nvPr>
            <p:ph idx="1"/>
          </p:nvPr>
        </p:nvSpPr>
        <p:spPr/>
        <p:txBody>
          <a:bodyPr/>
          <a:lstStyle/>
          <a:p>
            <a:r>
              <a:rPr lang="en-US" sz="900" dirty="0">
                <a:solidFill>
                  <a:srgbClr val="0000FF"/>
                </a:solidFill>
                <a:latin typeface="Consolas" panose="020B0609020204030204" pitchFamily="49" charset="0"/>
              </a:rPr>
              <a:t>What is the count of luxury car stolen and standard car </a:t>
            </a:r>
            <a:r>
              <a:rPr lang="en-US" sz="900" dirty="0" err="1">
                <a:solidFill>
                  <a:srgbClr val="0000FF"/>
                </a:solidFill>
                <a:latin typeface="Consolas" panose="020B0609020204030204" pitchFamily="49" charset="0"/>
              </a:rPr>
              <a:t>stolen?which</a:t>
            </a:r>
            <a:r>
              <a:rPr lang="en-US" sz="900" dirty="0">
                <a:solidFill>
                  <a:srgbClr val="0000FF"/>
                </a:solidFill>
                <a:latin typeface="Consolas" panose="020B0609020204030204" pitchFamily="49" charset="0"/>
              </a:rPr>
              <a:t> make type vehicle is stolen more?</a:t>
            </a: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luxury_stv_count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stolen_vehicles</a:t>
            </a:r>
            <a:endParaRPr lang="en-US" sz="900" dirty="0">
              <a:solidFill>
                <a:srgbClr val="000000"/>
              </a:solidFill>
              <a:latin typeface="Consolas" panose="020B0609020204030204" pitchFamily="49" charset="0"/>
            </a:endParaRPr>
          </a:p>
          <a:p>
            <a:pPr marL="0" indent="0">
              <a:buNone/>
            </a:pP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in</a:t>
            </a:r>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make_id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make_details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make_type</a:t>
            </a:r>
            <a:r>
              <a:rPr lang="en-US" sz="900" dirty="0">
                <a:solidFill>
                  <a:srgbClr val="808080"/>
                </a:solidFill>
                <a:latin typeface="Consolas" panose="020B0609020204030204" pitchFamily="49" charset="0"/>
              </a:rPr>
              <a:t>=</a:t>
            </a:r>
            <a:r>
              <a:rPr lang="en-US" sz="900" dirty="0">
                <a:solidFill>
                  <a:srgbClr val="FF0000"/>
                </a:solidFill>
                <a:latin typeface="Consolas" panose="020B0609020204030204" pitchFamily="49" charset="0"/>
              </a:rPr>
              <a:t>'luxury'</a:t>
            </a:r>
            <a:r>
              <a:rPr lang="en-US" sz="900" dirty="0">
                <a:solidFill>
                  <a:srgbClr val="808080"/>
                </a:solidFill>
                <a:latin typeface="Consolas" panose="020B0609020204030204" pitchFamily="49" charset="0"/>
              </a:rPr>
              <a:t>)</a:t>
            </a:r>
            <a:endParaRPr lang="en-IN"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standard_stv_count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stolen_vehicles</a:t>
            </a:r>
            <a:endParaRPr lang="en-US" sz="900" dirty="0">
              <a:solidFill>
                <a:srgbClr val="000000"/>
              </a:solidFill>
              <a:latin typeface="Consolas" panose="020B0609020204030204" pitchFamily="49" charset="0"/>
            </a:endParaRPr>
          </a:p>
          <a:p>
            <a:pPr marL="0" indent="0">
              <a:buNone/>
            </a:pP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in</a:t>
            </a:r>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make_id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make_details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make_type</a:t>
            </a:r>
            <a:r>
              <a:rPr lang="en-US" sz="900" dirty="0">
                <a:solidFill>
                  <a:srgbClr val="808080"/>
                </a:solidFill>
                <a:latin typeface="Consolas" panose="020B0609020204030204" pitchFamily="49" charset="0"/>
              </a:rPr>
              <a:t>=</a:t>
            </a:r>
            <a:r>
              <a:rPr lang="en-US" sz="900" dirty="0">
                <a:solidFill>
                  <a:srgbClr val="FF0000"/>
                </a:solidFill>
                <a:latin typeface="Consolas" panose="020B0609020204030204" pitchFamily="49" charset="0"/>
              </a:rPr>
              <a:t>'standard'</a:t>
            </a:r>
            <a:r>
              <a:rPr lang="en-US" sz="900" dirty="0">
                <a:solidFill>
                  <a:srgbClr val="808080"/>
                </a:solidFill>
                <a:latin typeface="Consolas" panose="020B0609020204030204" pitchFamily="49" charset="0"/>
              </a:rPr>
              <a:t>)</a:t>
            </a:r>
            <a:endParaRPr lang="en-IN" sz="900" dirty="0"/>
          </a:p>
          <a:p>
            <a:endParaRPr lang="en-IN" dirty="0"/>
          </a:p>
        </p:txBody>
      </p:sp>
      <p:pic>
        <p:nvPicPr>
          <p:cNvPr id="5" name="Picture 4">
            <a:extLst>
              <a:ext uri="{FF2B5EF4-FFF2-40B4-BE49-F238E27FC236}">
                <a16:creationId xmlns:a16="http://schemas.microsoft.com/office/drawing/2014/main" id="{34F2DA43-C763-0BD8-4A4D-061FB6151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695" y="2083457"/>
            <a:ext cx="1543265" cy="1657581"/>
          </a:xfrm>
          <a:prstGeom prst="rect">
            <a:avLst/>
          </a:prstGeom>
        </p:spPr>
      </p:pic>
    </p:spTree>
    <p:extLst>
      <p:ext uri="{BB962C8B-B14F-4D97-AF65-F5344CB8AC3E}">
        <p14:creationId xmlns:p14="http://schemas.microsoft.com/office/powerpoint/2010/main" val="279062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63D6-D021-D4D8-5CE9-379FEB6BE33B}"/>
              </a:ext>
            </a:extLst>
          </p:cNvPr>
          <p:cNvSpPr>
            <a:spLocks noGrp="1"/>
          </p:cNvSpPr>
          <p:nvPr>
            <p:ph type="title"/>
          </p:nvPr>
        </p:nvSpPr>
        <p:spPr/>
        <p:txBody>
          <a:bodyPr/>
          <a:lstStyle/>
          <a:p>
            <a:r>
              <a:rPr lang="en-US" dirty="0"/>
              <a:t>Recommended analysis</a:t>
            </a:r>
            <a:endParaRPr lang="en-IN" dirty="0"/>
          </a:p>
        </p:txBody>
      </p:sp>
      <p:sp>
        <p:nvSpPr>
          <p:cNvPr id="3" name="Content Placeholder 2">
            <a:extLst>
              <a:ext uri="{FF2B5EF4-FFF2-40B4-BE49-F238E27FC236}">
                <a16:creationId xmlns:a16="http://schemas.microsoft.com/office/drawing/2014/main" id="{AC15D87E-E159-0A26-C7C3-5350C725B989}"/>
              </a:ext>
            </a:extLst>
          </p:cNvPr>
          <p:cNvSpPr>
            <a:spLocks noGrp="1"/>
          </p:cNvSpPr>
          <p:nvPr>
            <p:ph idx="1"/>
          </p:nvPr>
        </p:nvSpPr>
        <p:spPr>
          <a:xfrm>
            <a:off x="0" y="1853754"/>
            <a:ext cx="12191999" cy="4281870"/>
          </a:xfrm>
        </p:spPr>
        <p:txBody>
          <a:bodyPr>
            <a:normAutofit/>
          </a:bodyPr>
          <a:lstStyle/>
          <a:p>
            <a:r>
              <a:rPr lang="en-US" sz="1400" dirty="0"/>
              <a:t>We can also say that were population is less there is noticeable count of theft by density.</a:t>
            </a:r>
          </a:p>
          <a:p>
            <a:pPr>
              <a:lnSpc>
                <a:spcPct val="50000"/>
              </a:lnSpc>
            </a:pPr>
            <a:r>
              <a:rPr lang="en-US" sz="900" dirty="0">
                <a:solidFill>
                  <a:srgbClr val="0000FF"/>
                </a:solidFill>
                <a:latin typeface="Consolas" panose="020B0609020204030204" pitchFamily="49" charset="0"/>
              </a:rPr>
              <a:t> select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l</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region</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density</a:t>
            </a:r>
            <a:r>
              <a:rPr lang="en-US" sz="900" dirty="0" err="1">
                <a:solidFill>
                  <a:srgbClr val="808080"/>
                </a:solidFill>
                <a:latin typeface="Consolas" panose="020B0609020204030204" pitchFamily="49" charset="0"/>
              </a:rPr>
              <a:t>,</a:t>
            </a:r>
            <a:r>
              <a:rPr lang="en-US" sz="900" dirty="0" err="1">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sv</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Total_theft</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sv</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float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l</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population</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100</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svrateper_pop</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from</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stolen_vehicles</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808080"/>
                </a:solidFill>
                <a:latin typeface="Consolas" panose="020B0609020204030204" pitchFamily="49" charset="0"/>
              </a:rPr>
              <a:t>    join</a:t>
            </a:r>
            <a:r>
              <a:rPr lang="en-IN" sz="900" dirty="0">
                <a:solidFill>
                  <a:srgbClr val="000000"/>
                </a:solidFill>
                <a:latin typeface="Consolas" panose="020B0609020204030204" pitchFamily="49" charset="0"/>
              </a:rPr>
              <a:t> locations l</a:t>
            </a:r>
          </a:p>
          <a:p>
            <a:pPr marL="0" indent="0">
              <a:lnSpc>
                <a:spcPct val="50000"/>
              </a:lnSpc>
              <a:buNone/>
            </a:pP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on</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location_id</a:t>
            </a:r>
            <a:r>
              <a:rPr lang="en-IN" sz="900" dirty="0">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location_id</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group</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l</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region</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l</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population</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density</a:t>
            </a:r>
            <a:endParaRPr lang="en-US"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    order</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density </a:t>
            </a:r>
            <a:r>
              <a:rPr lang="en-IN" sz="900" dirty="0" err="1">
                <a:solidFill>
                  <a:srgbClr val="0000FF"/>
                </a:solidFill>
                <a:latin typeface="Consolas" panose="020B0609020204030204" pitchFamily="49" charset="0"/>
              </a:rPr>
              <a:t>desc</a:t>
            </a:r>
            <a:r>
              <a:rPr lang="en-IN" sz="900" dirty="0">
                <a:solidFill>
                  <a:srgbClr val="000000"/>
                </a:solidFill>
                <a:latin typeface="Consolas" panose="020B0609020204030204" pitchFamily="49" charset="0"/>
              </a:rPr>
              <a:t> </a:t>
            </a:r>
          </a:p>
          <a:p>
            <a:r>
              <a:rPr lang="en-US" sz="1400" dirty="0">
                <a:latin typeface="Consolas" panose="020B0609020204030204" pitchFamily="49" charset="0"/>
              </a:rPr>
              <a:t>we will find the regions with the similar stolen vehicle profiles and to do so we need to create the stolen vehicle profile by make type = standard</a:t>
            </a:r>
          </a:p>
          <a:p>
            <a:pPr>
              <a:lnSpc>
                <a:spcPct val="50000"/>
              </a:lnSpc>
            </a:pPr>
            <a:r>
              <a:rPr lang="en-IN" sz="1100" dirty="0">
                <a:solidFill>
                  <a:srgbClr val="0000FF"/>
                </a:solidFill>
                <a:latin typeface="Consolas" panose="020B0609020204030204" pitchFamily="49" charset="0"/>
              </a:rPr>
              <a:t>with</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sv_profile</a:t>
            </a:r>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as </a:t>
            </a:r>
            <a:r>
              <a:rPr lang="en-IN" sz="1100" dirty="0">
                <a:solidFill>
                  <a:srgbClr val="808080"/>
                </a:solidFill>
                <a:latin typeface="Consolas" panose="020B0609020204030204" pitchFamily="49" charset="0"/>
              </a:rPr>
              <a:t>(</a:t>
            </a:r>
            <a:r>
              <a:rPr lang="en-IN" sz="1100" dirty="0">
                <a:solidFill>
                  <a:srgbClr val="0000FF"/>
                </a:solidFill>
                <a:latin typeface="Consolas" panose="020B0609020204030204" pitchFamily="49" charset="0"/>
              </a:rPr>
              <a:t>select</a:t>
            </a:r>
            <a:r>
              <a:rPr lang="en-IN" sz="1100" dirty="0">
                <a:solidFill>
                  <a:srgbClr val="000000"/>
                </a:solidFill>
                <a:latin typeface="Consolas" panose="020B0609020204030204" pitchFamily="49" charset="0"/>
              </a:rPr>
              <a:t> sv</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vehicle_id</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make_name</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make_type</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sv</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make_id</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sv</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model_year</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vehicle_type</a:t>
            </a:r>
            <a:r>
              <a:rPr lang="en-IN" sz="1100" dirty="0">
                <a:solidFill>
                  <a:srgbClr val="808080"/>
                </a:solidFill>
                <a:latin typeface="Consolas" panose="020B0609020204030204" pitchFamily="49" charset="0"/>
              </a:rPr>
              <a:t>,</a:t>
            </a:r>
            <a:r>
              <a:rPr lang="en-IN" sz="1100" dirty="0">
                <a:solidFill>
                  <a:srgbClr val="000000"/>
                </a:solidFill>
                <a:latin typeface="Consolas" panose="020B0609020204030204" pitchFamily="49" charset="0"/>
              </a:rPr>
              <a:t>color</a:t>
            </a:r>
            <a:r>
              <a:rPr lang="en-IN" sz="1100" dirty="0">
                <a:solidFill>
                  <a:srgbClr val="808080"/>
                </a:solidFill>
                <a:latin typeface="Consolas" panose="020B0609020204030204" pitchFamily="49" charset="0"/>
              </a:rPr>
              <a:t>,</a:t>
            </a:r>
          </a:p>
          <a:p>
            <a:pPr marL="0" indent="0">
              <a:lnSpc>
                <a:spcPct val="50000"/>
              </a:lnSpc>
              <a:buNone/>
            </a:pPr>
            <a:r>
              <a:rPr lang="en-IN" sz="1100" dirty="0">
                <a:solidFill>
                  <a:srgbClr val="808080"/>
                </a:solidFill>
                <a:latin typeface="Consolas" panose="020B0609020204030204" pitchFamily="49" charset="0"/>
              </a:rPr>
              <a:t>  </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date_stolen</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sv</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location_id</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region</a:t>
            </a:r>
            <a:r>
              <a:rPr lang="en-IN" sz="1100" dirty="0" err="1">
                <a:solidFill>
                  <a:srgbClr val="808080"/>
                </a:solidFill>
                <a:latin typeface="Consolas" panose="020B0609020204030204" pitchFamily="49" charset="0"/>
              </a:rPr>
              <a:t>,</a:t>
            </a:r>
            <a:r>
              <a:rPr lang="en-IN" sz="1100" dirty="0" err="1">
                <a:solidFill>
                  <a:srgbClr val="0000FF"/>
                </a:solidFill>
                <a:latin typeface="Consolas" panose="020B0609020204030204" pitchFamily="49" charset="0"/>
              </a:rPr>
              <a:t>population</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density</a:t>
            </a:r>
            <a:endParaRPr lang="en-IN" sz="1100" dirty="0">
              <a:solidFill>
                <a:srgbClr val="000000"/>
              </a:solidFill>
              <a:latin typeface="Consolas" panose="020B0609020204030204" pitchFamily="49" charset="0"/>
            </a:endParaRPr>
          </a:p>
          <a:p>
            <a:pPr marL="0" indent="0">
              <a:lnSpc>
                <a:spcPct val="50000"/>
              </a:lnSpc>
              <a:buNone/>
            </a:pPr>
            <a:r>
              <a:rPr lang="en-IN" sz="1100" dirty="0">
                <a:solidFill>
                  <a:srgbClr val="0000FF"/>
                </a:solidFill>
                <a:latin typeface="Consolas" panose="020B0609020204030204" pitchFamily="49" charset="0"/>
              </a:rPr>
              <a:t>   from</a:t>
            </a:r>
            <a:r>
              <a:rPr lang="en-IN" sz="1100" dirty="0">
                <a:solidFill>
                  <a:srgbClr val="000000"/>
                </a:solidFill>
                <a:latin typeface="Consolas" panose="020B0609020204030204" pitchFamily="49" charset="0"/>
              </a:rPr>
              <a:t> locations l</a:t>
            </a:r>
          </a:p>
          <a:p>
            <a:pPr marL="0" indent="0">
              <a:lnSpc>
                <a:spcPct val="50000"/>
              </a:lnSpc>
              <a:buNone/>
            </a:pPr>
            <a:r>
              <a:rPr lang="en-IN" sz="1100" dirty="0">
                <a:solidFill>
                  <a:srgbClr val="808080"/>
                </a:solidFill>
                <a:latin typeface="Consolas" panose="020B0609020204030204" pitchFamily="49" charset="0"/>
              </a:rPr>
              <a:t>   join</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stolen_vehicles</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sv</a:t>
            </a:r>
            <a:endParaRPr lang="en-IN" sz="1100" dirty="0">
              <a:solidFill>
                <a:srgbClr val="000000"/>
              </a:solidFill>
              <a:latin typeface="Consolas" panose="020B0609020204030204" pitchFamily="49" charset="0"/>
            </a:endParaRPr>
          </a:p>
          <a:p>
            <a:pPr marL="0" indent="0">
              <a:lnSpc>
                <a:spcPct val="50000"/>
              </a:lnSpc>
              <a:buNone/>
            </a:pPr>
            <a:r>
              <a:rPr lang="en-IN" sz="1100" dirty="0">
                <a:solidFill>
                  <a:srgbClr val="0000FF"/>
                </a:solidFill>
                <a:latin typeface="Consolas" panose="020B0609020204030204" pitchFamily="49" charset="0"/>
              </a:rPr>
              <a:t>   on</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l</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location_id</a:t>
            </a:r>
            <a:r>
              <a:rPr lang="en-IN" sz="1100" dirty="0">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sv</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location_id</a:t>
            </a:r>
            <a:endParaRPr lang="en-IN" sz="1100" dirty="0">
              <a:solidFill>
                <a:srgbClr val="000000"/>
              </a:solidFill>
              <a:latin typeface="Consolas" panose="020B0609020204030204" pitchFamily="49" charset="0"/>
            </a:endParaRPr>
          </a:p>
          <a:p>
            <a:pPr marL="0" indent="0">
              <a:lnSpc>
                <a:spcPct val="50000"/>
              </a:lnSpc>
              <a:buNone/>
            </a:pPr>
            <a:r>
              <a:rPr lang="en-IN" sz="1100" dirty="0">
                <a:solidFill>
                  <a:srgbClr val="808080"/>
                </a:solidFill>
                <a:latin typeface="Consolas" panose="020B0609020204030204" pitchFamily="49" charset="0"/>
              </a:rPr>
              <a:t>   join</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make_details</a:t>
            </a:r>
            <a:r>
              <a:rPr lang="en-IN" sz="1100" dirty="0">
                <a:solidFill>
                  <a:srgbClr val="000000"/>
                </a:solidFill>
                <a:latin typeface="Consolas" panose="020B0609020204030204" pitchFamily="49" charset="0"/>
              </a:rPr>
              <a:t> m</a:t>
            </a:r>
          </a:p>
          <a:p>
            <a:pPr marL="0" indent="0">
              <a:lnSpc>
                <a:spcPct val="50000"/>
              </a:lnSpc>
              <a:buNone/>
            </a:pPr>
            <a:r>
              <a:rPr lang="en-IN" sz="1100" dirty="0">
                <a:solidFill>
                  <a:srgbClr val="0000FF"/>
                </a:solidFill>
                <a:latin typeface="Consolas" panose="020B0609020204030204" pitchFamily="49" charset="0"/>
              </a:rPr>
              <a:t>   on</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m</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make_id</a:t>
            </a:r>
            <a:r>
              <a:rPr lang="en-IN" sz="1100" dirty="0">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sv</a:t>
            </a:r>
            <a:r>
              <a:rPr lang="en-IN" sz="1100" dirty="0" err="1">
                <a:solidFill>
                  <a:srgbClr val="808080"/>
                </a:solidFill>
                <a:latin typeface="Consolas" panose="020B0609020204030204" pitchFamily="49" charset="0"/>
              </a:rPr>
              <a:t>.</a:t>
            </a:r>
            <a:r>
              <a:rPr lang="en-IN" sz="1100" dirty="0" err="1">
                <a:solidFill>
                  <a:srgbClr val="000000"/>
                </a:solidFill>
                <a:latin typeface="Consolas" panose="020B0609020204030204" pitchFamily="49" charset="0"/>
              </a:rPr>
              <a:t>make_id</a:t>
            </a:r>
            <a:r>
              <a:rPr lang="en-IN" sz="1100" dirty="0">
                <a:solidFill>
                  <a:srgbClr val="808080"/>
                </a:solidFill>
                <a:latin typeface="Consolas" panose="020B0609020204030204" pitchFamily="49" charset="0"/>
              </a:rPr>
              <a:t>)</a:t>
            </a:r>
            <a:endParaRPr lang="en-IN" sz="1100" dirty="0"/>
          </a:p>
        </p:txBody>
      </p:sp>
    </p:spTree>
    <p:extLst>
      <p:ext uri="{BB962C8B-B14F-4D97-AF65-F5344CB8AC3E}">
        <p14:creationId xmlns:p14="http://schemas.microsoft.com/office/powerpoint/2010/main" val="1126757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6DA8-0DC0-8DFF-2B33-8B79CE3E4150}"/>
              </a:ext>
            </a:extLst>
          </p:cNvPr>
          <p:cNvSpPr>
            <a:spLocks noGrp="1"/>
          </p:cNvSpPr>
          <p:nvPr>
            <p:ph type="title"/>
          </p:nvPr>
        </p:nvSpPr>
        <p:spPr/>
        <p:txBody>
          <a:bodyPr/>
          <a:lstStyle/>
          <a:p>
            <a:r>
              <a:rPr lang="en-US" dirty="0"/>
              <a:t>Recommended analysis</a:t>
            </a:r>
            <a:endParaRPr lang="en-IN" dirty="0"/>
          </a:p>
        </p:txBody>
      </p:sp>
      <p:sp>
        <p:nvSpPr>
          <p:cNvPr id="3" name="Content Placeholder 2">
            <a:extLst>
              <a:ext uri="{FF2B5EF4-FFF2-40B4-BE49-F238E27FC236}">
                <a16:creationId xmlns:a16="http://schemas.microsoft.com/office/drawing/2014/main" id="{D7184B05-4239-870A-E659-FFD47C842911}"/>
              </a:ext>
            </a:extLst>
          </p:cNvPr>
          <p:cNvSpPr>
            <a:spLocks noGrp="1"/>
          </p:cNvSpPr>
          <p:nvPr>
            <p:ph idx="1"/>
          </p:nvPr>
        </p:nvSpPr>
        <p:spPr>
          <a:xfrm>
            <a:off x="82296" y="1853754"/>
            <a:ext cx="12191999" cy="4281870"/>
          </a:xfrm>
        </p:spPr>
        <p:txBody>
          <a:bodyPr>
            <a:normAutofit/>
          </a:bodyPr>
          <a:lstStyle/>
          <a:p>
            <a:pPr>
              <a:lnSpc>
                <a:spcPct val="50000"/>
              </a:lnSpc>
            </a:pP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region</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stolen_count</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make_name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un_make_name</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80808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color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uni_color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model_year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uni_year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population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float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scaled_value_pop</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density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float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scaled_val_of_density</a:t>
            </a:r>
            <a:r>
              <a:rPr lang="en-US" sz="900" dirty="0">
                <a:solidFill>
                  <a:srgbClr val="FF0000"/>
                </a:solidFill>
                <a:latin typeface="Consolas" panose="020B0609020204030204" pitchFamily="49" charset="0"/>
              </a:rPr>
              <a:t>’</a:t>
            </a:r>
          </a:p>
          <a:p>
            <a:pPr>
              <a:lnSpc>
                <a:spcPct val="50000"/>
              </a:lnSpc>
            </a:pPr>
            <a:r>
              <a:rPr lang="en-IN" sz="900" dirty="0">
                <a:solidFill>
                  <a:srgbClr val="0000FF"/>
                </a:solidFill>
                <a:latin typeface="Consolas" panose="020B0609020204030204" pitchFamily="49" charset="0"/>
              </a:rPr>
              <a:t>from</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sv_profile</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where</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make_type</a:t>
            </a:r>
            <a:r>
              <a:rPr lang="en-IN" sz="900" dirty="0">
                <a:solidFill>
                  <a:srgbClr val="808080"/>
                </a:solidFill>
                <a:latin typeface="Consolas" panose="020B0609020204030204" pitchFamily="49" charset="0"/>
              </a:rPr>
              <a:t>=</a:t>
            </a:r>
            <a:r>
              <a:rPr lang="en-IN" sz="900" dirty="0">
                <a:solidFill>
                  <a:srgbClr val="FF0000"/>
                </a:solidFill>
                <a:latin typeface="Consolas" panose="020B0609020204030204" pitchFamily="49" charset="0"/>
              </a:rPr>
              <a:t>'standard'</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group</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region</a:t>
            </a:r>
          </a:p>
          <a:p>
            <a:pPr marL="0" indent="0">
              <a:lnSpc>
                <a:spcPct val="50000"/>
              </a:lnSpc>
              <a:buNone/>
            </a:pPr>
            <a:r>
              <a:rPr lang="en-IN" sz="900" dirty="0">
                <a:solidFill>
                  <a:srgbClr val="0000FF"/>
                </a:solidFill>
                <a:latin typeface="Consolas" panose="020B0609020204030204" pitchFamily="49" charset="0"/>
              </a:rPr>
              <a:t>order</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region</a:t>
            </a:r>
          </a:p>
          <a:p>
            <a:pPr marL="0" indent="0">
              <a:lnSpc>
                <a:spcPct val="50000"/>
              </a:lnSpc>
              <a:buNone/>
            </a:pPr>
            <a:endParaRPr lang="en-IN" sz="900" dirty="0">
              <a:solidFill>
                <a:srgbClr val="000000"/>
              </a:solidFill>
              <a:latin typeface="Consolas" panose="020B0609020204030204" pitchFamily="49" charset="0"/>
            </a:endParaRPr>
          </a:p>
          <a:p>
            <a:pPr>
              <a:lnSpc>
                <a:spcPct val="50000"/>
              </a:lnSpc>
            </a:pPr>
            <a:r>
              <a:rPr lang="en-US" sz="1400" dirty="0">
                <a:latin typeface="Consolas" panose="020B0609020204030204" pitchFamily="49" charset="0"/>
              </a:rPr>
              <a:t>We will find the regions with the similar stolen vehicle profiles and to do so we need to create the stolen vehicle</a:t>
            </a:r>
          </a:p>
          <a:p>
            <a:pPr marL="0" indent="0">
              <a:lnSpc>
                <a:spcPct val="50000"/>
              </a:lnSpc>
              <a:buNone/>
            </a:pPr>
            <a:r>
              <a:rPr lang="en-US" sz="1400" dirty="0">
                <a:latin typeface="Consolas" panose="020B0609020204030204" pitchFamily="49" charset="0"/>
              </a:rPr>
              <a:t> profile by make type = luxury Cars.</a:t>
            </a:r>
          </a:p>
          <a:p>
            <a:pPr marL="0" indent="0">
              <a:lnSpc>
                <a:spcPct val="50000"/>
              </a:lnSpc>
              <a:buNone/>
            </a:pPr>
            <a:endParaRPr lang="en-IN" sz="900" dirty="0">
              <a:solidFill>
                <a:srgbClr val="000000"/>
              </a:solidFill>
              <a:latin typeface="Consolas" panose="020B0609020204030204" pitchFamily="49" charset="0"/>
            </a:endParaRPr>
          </a:p>
          <a:p>
            <a:pPr>
              <a:lnSpc>
                <a:spcPct val="50000"/>
              </a:lnSpc>
            </a:pPr>
            <a:r>
              <a:rPr lang="en-IN" sz="900" dirty="0">
                <a:solidFill>
                  <a:srgbClr val="0000FF"/>
                </a:solidFill>
                <a:latin typeface="Consolas" panose="020B0609020204030204" pitchFamily="49" charset="0"/>
              </a:rPr>
              <a:t>with</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sv_profile</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srgbClr val="808080"/>
                </a:solidFill>
                <a:latin typeface="Consolas" panose="020B0609020204030204" pitchFamily="49" charset="0"/>
              </a:rPr>
              <a:t>(</a:t>
            </a:r>
            <a:r>
              <a:rPr lang="en-IN" sz="900" dirty="0">
                <a:solidFill>
                  <a:srgbClr val="0000FF"/>
                </a:solidFill>
                <a:latin typeface="Consolas" panose="020B0609020204030204" pitchFamily="49" charset="0"/>
              </a:rPr>
              <a:t>select</a:t>
            </a:r>
            <a:r>
              <a:rPr lang="en-IN" sz="900" dirty="0">
                <a:solidFill>
                  <a:srgbClr val="000000"/>
                </a:solidFill>
                <a:latin typeface="Consolas" panose="020B0609020204030204" pitchFamily="49" charset="0"/>
              </a:rPr>
              <a:t> sv</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vehicle_id</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make_name</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make_type</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sv</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make_id</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sv</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model_year</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vehicle_type</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color</a:t>
            </a:r>
            <a:r>
              <a:rPr lang="en-IN" sz="900" dirty="0">
                <a:solidFill>
                  <a:srgbClr val="808080"/>
                </a:solidFill>
                <a:latin typeface="Consolas" panose="020B0609020204030204" pitchFamily="49" charset="0"/>
              </a:rPr>
              <a:t>,</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date_stolen</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sv</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location_id</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region</a:t>
            </a:r>
            <a:r>
              <a:rPr lang="en-IN" sz="900" dirty="0" err="1">
                <a:solidFill>
                  <a:srgbClr val="808080"/>
                </a:solidFill>
                <a:latin typeface="Consolas" panose="020B0609020204030204" pitchFamily="49" charset="0"/>
              </a:rPr>
              <a:t>,</a:t>
            </a:r>
            <a:r>
              <a:rPr lang="en-IN" sz="900" dirty="0" err="1">
                <a:solidFill>
                  <a:srgbClr val="0000FF"/>
                </a:solidFill>
                <a:latin typeface="Consolas" panose="020B0609020204030204" pitchFamily="49" charset="0"/>
              </a:rPr>
              <a:t>population</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density</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      from</a:t>
            </a:r>
            <a:r>
              <a:rPr lang="en-IN" sz="900" dirty="0">
                <a:solidFill>
                  <a:srgbClr val="000000"/>
                </a:solidFill>
                <a:latin typeface="Consolas" panose="020B0609020204030204" pitchFamily="49" charset="0"/>
              </a:rPr>
              <a:t> locations l</a:t>
            </a:r>
          </a:p>
          <a:p>
            <a:pPr marL="0" indent="0">
              <a:lnSpc>
                <a:spcPct val="50000"/>
              </a:lnSpc>
              <a:buNone/>
            </a:pPr>
            <a:r>
              <a:rPr lang="en-IN" sz="900" dirty="0">
                <a:solidFill>
                  <a:srgbClr val="808080"/>
                </a:solidFill>
                <a:latin typeface="Consolas" panose="020B0609020204030204" pitchFamily="49" charset="0"/>
              </a:rPr>
              <a:t>      join</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stolen_vehicles</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      on</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l</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location_id</a:t>
            </a:r>
            <a:r>
              <a:rPr lang="en-IN" sz="900" dirty="0">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sv</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location_id</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808080"/>
                </a:solidFill>
                <a:latin typeface="Consolas" panose="020B0609020204030204" pitchFamily="49" charset="0"/>
              </a:rPr>
              <a:t>     join</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make_details</a:t>
            </a:r>
            <a:r>
              <a:rPr lang="en-IN" sz="900" dirty="0">
                <a:solidFill>
                  <a:srgbClr val="000000"/>
                </a:solidFill>
                <a:latin typeface="Consolas" panose="020B0609020204030204" pitchFamily="49" charset="0"/>
              </a:rPr>
              <a:t> m</a:t>
            </a:r>
          </a:p>
          <a:p>
            <a:pPr marL="0" indent="0">
              <a:lnSpc>
                <a:spcPct val="50000"/>
              </a:lnSpc>
              <a:buNone/>
            </a:pPr>
            <a:r>
              <a:rPr lang="en-IN" sz="900" dirty="0">
                <a:solidFill>
                  <a:srgbClr val="0000FF"/>
                </a:solidFill>
                <a:latin typeface="Consolas" panose="020B0609020204030204" pitchFamily="49" charset="0"/>
              </a:rPr>
              <a:t>     on</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m</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make_id</a:t>
            </a:r>
            <a:r>
              <a:rPr lang="en-IN" sz="900" dirty="0">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sv</a:t>
            </a:r>
            <a:r>
              <a:rPr lang="en-IN" sz="900" dirty="0" err="1">
                <a:solidFill>
                  <a:srgbClr val="808080"/>
                </a:solidFill>
                <a:latin typeface="Consolas" panose="020B0609020204030204" pitchFamily="49" charset="0"/>
              </a:rPr>
              <a:t>.</a:t>
            </a:r>
            <a:r>
              <a:rPr lang="en-IN" sz="900" dirty="0" err="1">
                <a:solidFill>
                  <a:srgbClr val="000000"/>
                </a:solidFill>
                <a:latin typeface="Consolas" panose="020B0609020204030204" pitchFamily="49" charset="0"/>
              </a:rPr>
              <a:t>make_id</a:t>
            </a:r>
            <a:r>
              <a:rPr lang="en-IN" sz="900" dirty="0">
                <a:solidFill>
                  <a:srgbClr val="808080"/>
                </a:solidFill>
                <a:latin typeface="Consolas" panose="020B0609020204030204" pitchFamily="49" charset="0"/>
              </a:rPr>
              <a:t>)</a:t>
            </a:r>
            <a:endParaRPr lang="en-IN" sz="9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5420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B0AD-CEDF-7D53-0226-584244C7D366}"/>
              </a:ext>
            </a:extLst>
          </p:cNvPr>
          <p:cNvSpPr>
            <a:spLocks noGrp="1"/>
          </p:cNvSpPr>
          <p:nvPr>
            <p:ph type="title"/>
          </p:nvPr>
        </p:nvSpPr>
        <p:spPr/>
        <p:txBody>
          <a:bodyPr/>
          <a:lstStyle/>
          <a:p>
            <a:r>
              <a:rPr lang="en-US" dirty="0"/>
              <a:t>Recommended analysis</a:t>
            </a:r>
            <a:endParaRPr lang="en-IN" dirty="0"/>
          </a:p>
        </p:txBody>
      </p:sp>
      <p:sp>
        <p:nvSpPr>
          <p:cNvPr id="3" name="Content Placeholder 2">
            <a:extLst>
              <a:ext uri="{FF2B5EF4-FFF2-40B4-BE49-F238E27FC236}">
                <a16:creationId xmlns:a16="http://schemas.microsoft.com/office/drawing/2014/main" id="{280D0C2B-F36F-D65A-648B-7DBB1BB73798}"/>
              </a:ext>
            </a:extLst>
          </p:cNvPr>
          <p:cNvSpPr>
            <a:spLocks noGrp="1"/>
          </p:cNvSpPr>
          <p:nvPr>
            <p:ph idx="1"/>
          </p:nvPr>
        </p:nvSpPr>
        <p:spPr>
          <a:xfrm>
            <a:off x="34259" y="1951724"/>
            <a:ext cx="12157741" cy="4183900"/>
          </a:xfrm>
        </p:spPr>
        <p:txBody>
          <a:bodyPr>
            <a:normAutofit/>
          </a:bodyPr>
          <a:lstStyle/>
          <a:p>
            <a:pPr>
              <a:lnSpc>
                <a:spcPct val="50000"/>
              </a:lnSpc>
            </a:pP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region</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stolen_count</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make_name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un_make_name</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80808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color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uni_color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count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distinct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model_year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uni_year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population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float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scaled_value_pop</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pPr marL="0" indent="0">
              <a:lnSpc>
                <a:spcPct val="50000"/>
              </a:lnSpc>
              <a:buNone/>
            </a:pPr>
            <a:r>
              <a:rPr lang="en-US" sz="900" dirty="0">
                <a:solidFill>
                  <a:srgbClr val="FF00FF"/>
                </a:solidFill>
                <a:latin typeface="Consolas" panose="020B0609020204030204" pitchFamily="49" charset="0"/>
              </a:rPr>
              <a:t>         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density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float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scaled_val_of_density</a:t>
            </a:r>
            <a:r>
              <a:rPr lang="en-US" sz="900" dirty="0">
                <a:solidFill>
                  <a:srgbClr val="FF0000"/>
                </a:solidFill>
                <a:latin typeface="Consolas" panose="020B0609020204030204" pitchFamily="49" charset="0"/>
              </a:rPr>
              <a:t>’</a:t>
            </a:r>
          </a:p>
          <a:p>
            <a:pPr>
              <a:lnSpc>
                <a:spcPct val="50000"/>
              </a:lnSpc>
            </a:pPr>
            <a:r>
              <a:rPr lang="en-IN" sz="900" dirty="0">
                <a:solidFill>
                  <a:srgbClr val="0000FF"/>
                </a:solidFill>
                <a:latin typeface="Consolas" panose="020B0609020204030204" pitchFamily="49" charset="0"/>
              </a:rPr>
              <a:t>from</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sv_profile</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where</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make_type</a:t>
            </a:r>
            <a:r>
              <a:rPr lang="en-IN" sz="900" dirty="0">
                <a:solidFill>
                  <a:srgbClr val="808080"/>
                </a:solidFill>
                <a:latin typeface="Consolas" panose="020B0609020204030204" pitchFamily="49" charset="0"/>
              </a:rPr>
              <a:t>=</a:t>
            </a:r>
            <a:r>
              <a:rPr lang="en-IN" sz="900" dirty="0">
                <a:solidFill>
                  <a:srgbClr val="FF0000"/>
                </a:solidFill>
                <a:latin typeface="Consolas" panose="020B0609020204030204" pitchFamily="49" charset="0"/>
              </a:rPr>
              <a:t>'luxury'</a:t>
            </a:r>
            <a:endParaRPr lang="en-IN"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group</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region</a:t>
            </a:r>
          </a:p>
          <a:p>
            <a:pPr marL="0" indent="0">
              <a:lnSpc>
                <a:spcPct val="50000"/>
              </a:lnSpc>
              <a:buNone/>
            </a:pPr>
            <a:r>
              <a:rPr lang="en-IN" sz="900" dirty="0">
                <a:solidFill>
                  <a:srgbClr val="0000FF"/>
                </a:solidFill>
                <a:latin typeface="Consolas" panose="020B0609020204030204" pitchFamily="49" charset="0"/>
              </a:rPr>
              <a:t>order</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region</a:t>
            </a:r>
          </a:p>
          <a:p>
            <a:r>
              <a:rPr lang="en-IN" sz="1400" dirty="0">
                <a:solidFill>
                  <a:srgbClr val="000000"/>
                </a:solidFill>
                <a:latin typeface="Consolas" panose="020B0609020204030204" pitchFamily="49" charset="0"/>
              </a:rPr>
              <a:t>To find count of vehicle type this query helps as.</a:t>
            </a:r>
            <a:r>
              <a:rPr lang="en-US" sz="1400" dirty="0">
                <a:solidFill>
                  <a:srgbClr val="0000FF"/>
                </a:solidFill>
                <a:latin typeface="Consolas" panose="020B0609020204030204" pitchFamily="49" charset="0"/>
              </a:rPr>
              <a:t> </a:t>
            </a:r>
          </a:p>
          <a:p>
            <a:pPr>
              <a:lnSpc>
                <a:spcPct val="50000"/>
              </a:lnSpc>
            </a:pP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vehicle_type</a:t>
            </a:r>
            <a:r>
              <a:rPr lang="en-US" sz="900" dirty="0" err="1">
                <a:solidFill>
                  <a:srgbClr val="808080"/>
                </a:solidFill>
                <a:latin typeface="Consolas" panose="020B0609020204030204" pitchFamily="49" charset="0"/>
              </a:rPr>
              <a:t>,</a:t>
            </a:r>
            <a:r>
              <a:rPr lang="en-US" sz="900" dirty="0" err="1">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stolen_vehicles</a:t>
            </a:r>
            <a:endParaRPr lang="en-US" sz="900" dirty="0">
              <a:solidFill>
                <a:srgbClr val="000000"/>
              </a:solidFill>
              <a:latin typeface="Consolas" panose="020B0609020204030204" pitchFamily="49" charset="0"/>
            </a:endParaRPr>
          </a:p>
          <a:p>
            <a:pPr marL="0" indent="0">
              <a:lnSpc>
                <a:spcPct val="50000"/>
              </a:lnSpc>
              <a:buNone/>
            </a:pPr>
            <a:r>
              <a:rPr lang="en-IN" sz="900" dirty="0">
                <a:solidFill>
                  <a:srgbClr val="0000FF"/>
                </a:solidFill>
                <a:latin typeface="Consolas" panose="020B0609020204030204" pitchFamily="49" charset="0"/>
              </a:rPr>
              <a:t>group</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vehicle_type</a:t>
            </a:r>
            <a:endParaRPr lang="en-IN" sz="900" dirty="0">
              <a:solidFill>
                <a:srgbClr val="000000"/>
              </a:solidFill>
              <a:latin typeface="Consolas" panose="020B0609020204030204" pitchFamily="49" charset="0"/>
            </a:endParaRPr>
          </a:p>
          <a:p>
            <a:pPr marL="0" indent="0">
              <a:lnSpc>
                <a:spcPct val="50000"/>
              </a:lnSpc>
              <a:buNone/>
            </a:pPr>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desc</a:t>
            </a:r>
          </a:p>
          <a:p>
            <a:pPr>
              <a:lnSpc>
                <a:spcPct val="50000"/>
              </a:lnSpc>
            </a:pPr>
            <a:r>
              <a:rPr lang="en-US" sz="1400" dirty="0">
                <a:latin typeface="Consolas" panose="020B0609020204030204" pitchFamily="49" charset="0"/>
              </a:rPr>
              <a:t>When was the vehicle stolen during which day ?day name like it was stolen on </a:t>
            </a:r>
            <a:r>
              <a:rPr lang="en-IN" sz="1400" dirty="0">
                <a:latin typeface="Consolas" panose="020B0609020204030204" pitchFamily="49" charset="0"/>
              </a:rPr>
              <a:t>weekdays and weekend.</a:t>
            </a:r>
          </a:p>
          <a:p>
            <a:pPr>
              <a:lnSpc>
                <a:spcPct val="50000"/>
              </a:lnSpc>
            </a:pPr>
            <a:r>
              <a:rPr lang="en-US" sz="1000" dirty="0">
                <a:solidFill>
                  <a:srgbClr val="0000FF"/>
                </a:solidFill>
                <a:latin typeface="Consolas" panose="020B0609020204030204" pitchFamily="49" charset="0"/>
              </a:rPr>
              <a:t>select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FF00FF"/>
                </a:solidFill>
                <a:latin typeface="Consolas" panose="020B0609020204030204" pitchFamily="49" charset="0"/>
              </a:rPr>
              <a:t>datename</a:t>
            </a:r>
            <a:r>
              <a:rPr lang="en-US" sz="1000" dirty="0">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weekday</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date_stolen</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Day_name</a:t>
            </a:r>
            <a:r>
              <a:rPr lang="en-US" sz="1000" dirty="0">
                <a:solidFill>
                  <a:srgbClr val="FF0000"/>
                </a:solidFill>
                <a:latin typeface="Consolas" panose="020B0609020204030204" pitchFamily="49" charset="0"/>
              </a:rPr>
              <a:t>'</a:t>
            </a:r>
            <a:endParaRPr lang="en-US" sz="1000" dirty="0">
              <a:solidFill>
                <a:srgbClr val="000000"/>
              </a:solidFill>
              <a:latin typeface="Consolas" panose="020B0609020204030204" pitchFamily="49" charset="0"/>
            </a:endParaRPr>
          </a:p>
          <a:p>
            <a:pPr marL="0" indent="0">
              <a:lnSpc>
                <a:spcPct val="50000"/>
              </a:lnSpc>
              <a:buNone/>
            </a:pPr>
            <a:r>
              <a:rPr lang="en-IN" sz="1000" dirty="0">
                <a:solidFill>
                  <a:srgbClr val="0000FF"/>
                </a:solidFill>
                <a:latin typeface="Consolas" panose="020B0609020204030204" pitchFamily="49" charset="0"/>
              </a:rPr>
              <a:t>from</a:t>
            </a:r>
            <a:r>
              <a:rPr lang="en-IN" sz="1000" dirty="0">
                <a:solidFill>
                  <a:srgbClr val="000000"/>
                </a:solidFill>
                <a:latin typeface="Consolas" panose="020B0609020204030204" pitchFamily="49" charset="0"/>
              </a:rPr>
              <a:t> </a:t>
            </a:r>
            <a:r>
              <a:rPr lang="en-IN" sz="1000" dirty="0" err="1">
                <a:solidFill>
                  <a:srgbClr val="000000"/>
                </a:solidFill>
                <a:latin typeface="Consolas" panose="020B0609020204030204" pitchFamily="49" charset="0"/>
              </a:rPr>
              <a:t>stolen_vehicles</a:t>
            </a:r>
            <a:endParaRPr lang="en-IN" sz="1000" dirty="0">
              <a:solidFill>
                <a:srgbClr val="000000"/>
              </a:solidFill>
              <a:latin typeface="Consolas" panose="020B0609020204030204" pitchFamily="49" charset="0"/>
            </a:endParaRPr>
          </a:p>
          <a:p>
            <a:pPr marL="0" indent="0">
              <a:lnSpc>
                <a:spcPct val="50000"/>
              </a:lnSpc>
              <a:buNone/>
            </a:pPr>
            <a:r>
              <a:rPr lang="en-US" sz="1000" dirty="0">
                <a:solidFill>
                  <a:srgbClr val="0000FF"/>
                </a:solidFill>
                <a:latin typeface="Consolas" panose="020B0609020204030204" pitchFamily="49" charset="0"/>
              </a:rPr>
              <a:t>where</a:t>
            </a:r>
            <a:r>
              <a:rPr lang="en-US" sz="1000" dirty="0">
                <a:solidFill>
                  <a:srgbClr val="000000"/>
                </a:solidFill>
                <a:latin typeface="Consolas" panose="020B0609020204030204" pitchFamily="49" charset="0"/>
              </a:rPr>
              <a:t>  </a:t>
            </a:r>
            <a:r>
              <a:rPr lang="en-US" sz="1000" dirty="0" err="1">
                <a:solidFill>
                  <a:srgbClr val="FF00FF"/>
                </a:solidFill>
                <a:latin typeface="Consolas" panose="020B0609020204030204" pitchFamily="49" charset="0"/>
              </a:rPr>
              <a:t>datename</a:t>
            </a:r>
            <a:r>
              <a:rPr lang="en-US" sz="1000" dirty="0">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weekday</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date_stolen</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a:t>
            </a:r>
            <a:r>
              <a:rPr lang="en-US" sz="1000" dirty="0">
                <a:solidFill>
                  <a:srgbClr val="0000FF"/>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saturday</a:t>
            </a:r>
            <a:r>
              <a:rPr lang="en-US" sz="1000" dirty="0">
                <a:solidFill>
                  <a:srgbClr val="FF0000"/>
                </a:solidFill>
                <a:latin typeface="Consolas" panose="020B0609020204030204" pitchFamily="49" charset="0"/>
              </a:rPr>
              <a:t>'</a:t>
            </a:r>
            <a:r>
              <a:rPr lang="en-US" sz="1000" dirty="0">
                <a:solidFill>
                  <a:srgbClr val="808080"/>
                </a:solidFill>
                <a:latin typeface="Consolas" panose="020B0609020204030204" pitchFamily="49" charset="0"/>
              </a:rPr>
              <a:t>,</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sunday</a:t>
            </a:r>
            <a:r>
              <a:rPr lang="en-US" sz="1000" dirty="0">
                <a:solidFill>
                  <a:srgbClr val="FF0000"/>
                </a:solidFill>
                <a:latin typeface="Consolas" panose="020B0609020204030204" pitchFamily="49" charset="0"/>
              </a:rPr>
              <a:t>'</a:t>
            </a:r>
            <a:r>
              <a:rPr lang="en-US" sz="1000" dirty="0">
                <a:solidFill>
                  <a:srgbClr val="808080"/>
                </a:solidFill>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7417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76D-56C6-9A93-FAB1-D512D50A5736}"/>
              </a:ext>
            </a:extLst>
          </p:cNvPr>
          <p:cNvSpPr>
            <a:spLocks noGrp="1"/>
          </p:cNvSpPr>
          <p:nvPr>
            <p:ph type="title"/>
          </p:nvPr>
        </p:nvSpPr>
        <p:spPr/>
        <p:txBody>
          <a:bodyPr/>
          <a:lstStyle/>
          <a:p>
            <a:r>
              <a:rPr lang="en-US" dirty="0"/>
              <a:t>Recommended analysis</a:t>
            </a:r>
            <a:endParaRPr lang="en-IN" dirty="0"/>
          </a:p>
        </p:txBody>
      </p:sp>
      <p:sp>
        <p:nvSpPr>
          <p:cNvPr id="3" name="Content Placeholder 2">
            <a:extLst>
              <a:ext uri="{FF2B5EF4-FFF2-40B4-BE49-F238E27FC236}">
                <a16:creationId xmlns:a16="http://schemas.microsoft.com/office/drawing/2014/main" id="{527AFDF5-A45A-058A-B428-F42F36939679}"/>
              </a:ext>
            </a:extLst>
          </p:cNvPr>
          <p:cNvSpPr>
            <a:spLocks noGrp="1"/>
          </p:cNvSpPr>
          <p:nvPr>
            <p:ph idx="1"/>
          </p:nvPr>
        </p:nvSpPr>
        <p:spPr>
          <a:xfrm>
            <a:off x="0" y="2015732"/>
            <a:ext cx="12191999" cy="4138180"/>
          </a:xfrm>
        </p:spPr>
        <p:txBody>
          <a:bodyPr>
            <a:normAutofit/>
          </a:bodyPr>
          <a:lstStyle/>
          <a:p>
            <a:pPr>
              <a:lnSpc>
                <a:spcPct val="60000"/>
              </a:lnSpc>
            </a:pPr>
            <a:r>
              <a:rPr lang="en-US" sz="1000" dirty="0">
                <a:solidFill>
                  <a:srgbClr val="0000FF"/>
                </a:solidFill>
                <a:latin typeface="Consolas" panose="020B0609020204030204" pitchFamily="49" charset="0"/>
              </a:rPr>
              <a:t>select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FF00FF"/>
                </a:solidFill>
                <a:latin typeface="Consolas" panose="020B0609020204030204" pitchFamily="49" charset="0"/>
              </a:rPr>
              <a:t>datename</a:t>
            </a:r>
            <a:r>
              <a:rPr lang="en-US" sz="1000" dirty="0">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weekday</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date_stolen</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Day_name</a:t>
            </a:r>
            <a:r>
              <a:rPr lang="en-US" sz="1000" dirty="0">
                <a:solidFill>
                  <a:srgbClr val="FF0000"/>
                </a:solidFill>
                <a:latin typeface="Consolas" panose="020B0609020204030204" pitchFamily="49" charset="0"/>
              </a:rPr>
              <a:t>'</a:t>
            </a:r>
            <a:endParaRPr lang="en-US" sz="1000" dirty="0">
              <a:solidFill>
                <a:srgbClr val="000000"/>
              </a:solidFill>
              <a:latin typeface="Consolas" panose="020B0609020204030204" pitchFamily="49" charset="0"/>
            </a:endParaRPr>
          </a:p>
          <a:p>
            <a:pPr marL="0" indent="0">
              <a:lnSpc>
                <a:spcPct val="60000"/>
              </a:lnSpc>
              <a:buNone/>
            </a:pPr>
            <a:r>
              <a:rPr lang="en-IN" sz="1000" dirty="0">
                <a:solidFill>
                  <a:srgbClr val="0000FF"/>
                </a:solidFill>
                <a:latin typeface="Consolas" panose="020B0609020204030204" pitchFamily="49" charset="0"/>
              </a:rPr>
              <a:t>from</a:t>
            </a:r>
            <a:r>
              <a:rPr lang="en-IN" sz="1000" dirty="0">
                <a:solidFill>
                  <a:srgbClr val="000000"/>
                </a:solidFill>
                <a:latin typeface="Consolas" panose="020B0609020204030204" pitchFamily="49" charset="0"/>
              </a:rPr>
              <a:t> </a:t>
            </a:r>
            <a:r>
              <a:rPr lang="en-IN" sz="1000" dirty="0" err="1">
                <a:solidFill>
                  <a:srgbClr val="000000"/>
                </a:solidFill>
                <a:latin typeface="Consolas" panose="020B0609020204030204" pitchFamily="49" charset="0"/>
              </a:rPr>
              <a:t>stolen_vehicles</a:t>
            </a:r>
            <a:endParaRPr lang="en-IN" sz="1000" dirty="0">
              <a:solidFill>
                <a:srgbClr val="000000"/>
              </a:solidFill>
              <a:latin typeface="Consolas" panose="020B0609020204030204" pitchFamily="49" charset="0"/>
            </a:endParaRPr>
          </a:p>
          <a:p>
            <a:pPr marL="0" indent="0">
              <a:lnSpc>
                <a:spcPct val="60000"/>
              </a:lnSpc>
              <a:buNone/>
            </a:pPr>
            <a:r>
              <a:rPr lang="en-US" sz="1000" dirty="0">
                <a:solidFill>
                  <a:srgbClr val="0000FF"/>
                </a:solidFill>
                <a:latin typeface="Consolas" panose="020B0609020204030204" pitchFamily="49" charset="0"/>
              </a:rPr>
              <a:t>where</a:t>
            </a:r>
            <a:r>
              <a:rPr lang="en-US" sz="1000" dirty="0">
                <a:solidFill>
                  <a:srgbClr val="000000"/>
                </a:solidFill>
                <a:latin typeface="Consolas" panose="020B0609020204030204" pitchFamily="49" charset="0"/>
              </a:rPr>
              <a:t>  </a:t>
            </a:r>
            <a:r>
              <a:rPr lang="en-US" sz="1000" dirty="0" err="1">
                <a:solidFill>
                  <a:srgbClr val="FF00FF"/>
                </a:solidFill>
                <a:latin typeface="Consolas" panose="020B0609020204030204" pitchFamily="49" charset="0"/>
              </a:rPr>
              <a:t>datename</a:t>
            </a:r>
            <a:r>
              <a:rPr lang="en-US" sz="1000" dirty="0">
                <a:solidFill>
                  <a:srgbClr val="808080"/>
                </a:solidFill>
                <a:latin typeface="Consolas" panose="020B0609020204030204" pitchFamily="49" charset="0"/>
              </a:rPr>
              <a:t>(</a:t>
            </a:r>
            <a:r>
              <a:rPr lang="en-US" sz="1000" dirty="0" err="1">
                <a:solidFill>
                  <a:srgbClr val="0000FF"/>
                </a:solidFill>
                <a:latin typeface="Consolas" panose="020B0609020204030204" pitchFamily="49" charset="0"/>
              </a:rPr>
              <a:t>weekday</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date_stolen</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a:t>
            </a:r>
            <a:r>
              <a:rPr lang="en-US" sz="1000" dirty="0">
                <a:solidFill>
                  <a:srgbClr val="0000FF"/>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saturday</a:t>
            </a:r>
            <a:r>
              <a:rPr lang="en-US" sz="1000" dirty="0">
                <a:solidFill>
                  <a:srgbClr val="FF0000"/>
                </a:solidFill>
                <a:latin typeface="Consolas" panose="020B0609020204030204" pitchFamily="49" charset="0"/>
              </a:rPr>
              <a:t>'</a:t>
            </a:r>
            <a:r>
              <a:rPr lang="en-US" sz="1000" dirty="0">
                <a:solidFill>
                  <a:srgbClr val="808080"/>
                </a:solidFill>
                <a:latin typeface="Consolas" panose="020B0609020204030204" pitchFamily="49" charset="0"/>
              </a:rPr>
              <a:t>,</a:t>
            </a:r>
            <a:r>
              <a:rPr lang="en-US" sz="1000" dirty="0">
                <a:solidFill>
                  <a:srgbClr val="FF0000"/>
                </a:solidFill>
                <a:latin typeface="Consolas" panose="020B0609020204030204" pitchFamily="49" charset="0"/>
              </a:rPr>
              <a:t>'</a:t>
            </a:r>
            <a:r>
              <a:rPr lang="en-US" sz="1000" dirty="0" err="1">
                <a:solidFill>
                  <a:srgbClr val="FF0000"/>
                </a:solidFill>
                <a:latin typeface="Consolas" panose="020B0609020204030204" pitchFamily="49" charset="0"/>
              </a:rPr>
              <a:t>sunday</a:t>
            </a:r>
            <a:r>
              <a:rPr lang="en-US" sz="1000" dirty="0">
                <a:solidFill>
                  <a:srgbClr val="FF0000"/>
                </a:solidFill>
                <a:latin typeface="Consolas" panose="020B0609020204030204" pitchFamily="49" charset="0"/>
              </a:rPr>
              <a:t>’</a:t>
            </a:r>
            <a:r>
              <a:rPr lang="en-US" sz="1000" dirty="0">
                <a:solidFill>
                  <a:srgbClr val="808080"/>
                </a:solidFill>
                <a:latin typeface="Consolas" panose="020B0609020204030204" pitchFamily="49" charset="0"/>
              </a:rPr>
              <a:t>)</a:t>
            </a:r>
          </a:p>
          <a:p>
            <a:pPr>
              <a:lnSpc>
                <a:spcPct val="100000"/>
              </a:lnSpc>
            </a:pPr>
            <a:r>
              <a:rPr lang="en-IN" sz="1500" dirty="0">
                <a:solidFill>
                  <a:srgbClr val="000000"/>
                </a:solidFill>
                <a:latin typeface="Consolas" panose="020B0609020204030204" pitchFamily="49" charset="0"/>
              </a:rPr>
              <a:t>We calculate the count ,rate per population , density ,scaled value per population ,scaled value of density ,</a:t>
            </a:r>
            <a:r>
              <a:rPr lang="en-IN" sz="1500" dirty="0" err="1">
                <a:solidFill>
                  <a:srgbClr val="000000"/>
                </a:solidFill>
                <a:latin typeface="Consolas" panose="020B0609020204030204" pitchFamily="49" charset="0"/>
              </a:rPr>
              <a:t>colour,years</a:t>
            </a:r>
            <a:r>
              <a:rPr lang="en-IN" sz="1500" dirty="0">
                <a:solidFill>
                  <a:srgbClr val="000000"/>
                </a:solidFill>
                <a:latin typeface="Consolas" panose="020B0609020204030204" pitchFamily="49" charset="0"/>
              </a:rPr>
              <a:t> etc and considering every possible way we determine that most of the stolen vehicle was standard model, we found that most stolen vehicle type was Station wagon the family car was targeted.</a:t>
            </a:r>
          </a:p>
          <a:p>
            <a:pPr marL="0" indent="0">
              <a:buNone/>
            </a:pPr>
            <a:endParaRPr lang="en-IN" sz="1500" dirty="0"/>
          </a:p>
          <a:p>
            <a:r>
              <a:rPr lang="en-US" sz="1500" dirty="0"/>
              <a:t>Now we can say that maximum theft occur after the weekend they are happening when people are not around as per the calculations we found that Mondays, Fridays and Tuesdays the theft occurring rate is high and most of the vehicle type is station wagon, where the car used by </a:t>
            </a:r>
            <a:r>
              <a:rPr lang="en-US" sz="1500" dirty="0" err="1"/>
              <a:t>familys</a:t>
            </a:r>
            <a:r>
              <a:rPr lang="en-US" sz="1500" dirty="0"/>
              <a:t> for most of the time.</a:t>
            </a:r>
            <a:endParaRPr lang="en-IN" sz="1500" dirty="0"/>
          </a:p>
          <a:p>
            <a:endParaRPr lang="en-IN" dirty="0"/>
          </a:p>
          <a:p>
            <a:endParaRPr lang="en-IN" dirty="0"/>
          </a:p>
          <a:p>
            <a:endParaRPr lang="en-IN" sz="1500" dirty="0"/>
          </a:p>
          <a:p>
            <a:endParaRPr lang="en-IN" dirty="0"/>
          </a:p>
        </p:txBody>
      </p:sp>
    </p:spTree>
    <p:extLst>
      <p:ext uri="{BB962C8B-B14F-4D97-AF65-F5344CB8AC3E}">
        <p14:creationId xmlns:p14="http://schemas.microsoft.com/office/powerpoint/2010/main" val="404695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130A80-45E9-4FDD-49C3-31072CCAF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0"/>
            <a:ext cx="3315163" cy="2632612"/>
          </a:xfrm>
          <a:prstGeom prst="rect">
            <a:avLst/>
          </a:prstGeom>
        </p:spPr>
      </p:pic>
      <p:pic>
        <p:nvPicPr>
          <p:cNvPr id="9" name="Picture 8">
            <a:extLst>
              <a:ext uri="{FF2B5EF4-FFF2-40B4-BE49-F238E27FC236}">
                <a16:creationId xmlns:a16="http://schemas.microsoft.com/office/drawing/2014/main" id="{3053BD5B-CEB6-5144-EC2A-A368D207F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3472"/>
            <a:ext cx="2505425" cy="3465576"/>
          </a:xfrm>
          <a:prstGeom prst="rect">
            <a:avLst/>
          </a:prstGeom>
        </p:spPr>
      </p:pic>
      <p:pic>
        <p:nvPicPr>
          <p:cNvPr id="15" name="Picture 14">
            <a:extLst>
              <a:ext uri="{FF2B5EF4-FFF2-40B4-BE49-F238E27FC236}">
                <a16:creationId xmlns:a16="http://schemas.microsoft.com/office/drawing/2014/main" id="{B5743FB9-28DB-EFC4-CBC4-CD43B33D2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842" y="2990088"/>
            <a:ext cx="8805158" cy="3108960"/>
          </a:xfrm>
          <a:prstGeom prst="rect">
            <a:avLst/>
          </a:prstGeom>
        </p:spPr>
      </p:pic>
      <p:pic>
        <p:nvPicPr>
          <p:cNvPr id="17" name="Picture 16">
            <a:extLst>
              <a:ext uri="{FF2B5EF4-FFF2-40B4-BE49-F238E27FC236}">
                <a16:creationId xmlns:a16="http://schemas.microsoft.com/office/drawing/2014/main" id="{E860F974-5046-88B6-B1C7-342F0DA5C9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842" y="0"/>
            <a:ext cx="8805158" cy="2990088"/>
          </a:xfrm>
          <a:prstGeom prst="rect">
            <a:avLst/>
          </a:prstGeom>
        </p:spPr>
      </p:pic>
    </p:spTree>
    <p:extLst>
      <p:ext uri="{BB962C8B-B14F-4D97-AF65-F5344CB8AC3E}">
        <p14:creationId xmlns:p14="http://schemas.microsoft.com/office/powerpoint/2010/main" val="393161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C3CFE-009F-42EB-0412-9C8B05E96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98464" cy="6089904"/>
          </a:xfrm>
          <a:prstGeom prst="rect">
            <a:avLst/>
          </a:prstGeom>
        </p:spPr>
      </p:pic>
      <p:pic>
        <p:nvPicPr>
          <p:cNvPr id="5" name="Picture 4">
            <a:extLst>
              <a:ext uri="{FF2B5EF4-FFF2-40B4-BE49-F238E27FC236}">
                <a16:creationId xmlns:a16="http://schemas.microsoft.com/office/drawing/2014/main" id="{A17E1837-D7AC-7FC5-6FFB-AA7F3F75A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465" y="0"/>
            <a:ext cx="6193536" cy="6089904"/>
          </a:xfrm>
          <a:prstGeom prst="rect">
            <a:avLst/>
          </a:prstGeom>
        </p:spPr>
      </p:pic>
    </p:spTree>
    <p:extLst>
      <p:ext uri="{BB962C8B-B14F-4D97-AF65-F5344CB8AC3E}">
        <p14:creationId xmlns:p14="http://schemas.microsoft.com/office/powerpoint/2010/main" val="429357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651A-990A-4BEC-F7FA-316FE6419298}"/>
              </a:ext>
            </a:extLst>
          </p:cNvPr>
          <p:cNvSpPr>
            <a:spLocks noGrp="1"/>
          </p:cNvSpPr>
          <p:nvPr>
            <p:ph type="title"/>
          </p:nvPr>
        </p:nvSpPr>
        <p:spPr/>
        <p:txBody>
          <a:bodyPr/>
          <a:lstStyle/>
          <a:p>
            <a:r>
              <a:rPr lang="en-US" dirty="0"/>
              <a:t>Are there any noticeable trends ?</a:t>
            </a:r>
            <a:endParaRPr lang="en-IN" dirty="0"/>
          </a:p>
        </p:txBody>
      </p:sp>
      <p:sp>
        <p:nvSpPr>
          <p:cNvPr id="3" name="Content Placeholder 2">
            <a:extLst>
              <a:ext uri="{FF2B5EF4-FFF2-40B4-BE49-F238E27FC236}">
                <a16:creationId xmlns:a16="http://schemas.microsoft.com/office/drawing/2014/main" id="{6B79C024-B227-49E7-BD49-0CE51CB357F9}"/>
              </a:ext>
            </a:extLst>
          </p:cNvPr>
          <p:cNvSpPr>
            <a:spLocks noGrp="1"/>
          </p:cNvSpPr>
          <p:nvPr>
            <p:ph idx="1"/>
          </p:nvPr>
        </p:nvSpPr>
        <p:spPr>
          <a:xfrm>
            <a:off x="1451579" y="1853754"/>
            <a:ext cx="9603275" cy="4309302"/>
          </a:xfrm>
        </p:spPr>
        <p:txBody>
          <a:bodyPr>
            <a:normAutofit/>
          </a:bodyPr>
          <a:lstStyle/>
          <a:p>
            <a:pPr marL="0" indent="0">
              <a:buNone/>
            </a:pPr>
            <a:endParaRPr lang="en-US" dirty="0"/>
          </a:p>
          <a:p>
            <a:r>
              <a:rPr lang="en-US" dirty="0"/>
              <a:t>Which days name most of cars were stolen?</a:t>
            </a:r>
          </a:p>
          <a:p>
            <a:r>
              <a:rPr lang="en-US" dirty="0"/>
              <a:t>What time vehicle got stolen is it day time , mid time and night time ? when was the owner saw the vehicle last time?</a:t>
            </a:r>
          </a:p>
          <a:p>
            <a:r>
              <a:rPr lang="en-US" dirty="0">
                <a:latin typeface="Consolas" panose="020B0609020204030204" pitchFamily="49" charset="0"/>
              </a:rPr>
              <a:t>Is there any similar stolen vehicle pattens all regions? What is the possibility that same person did this vehicle theft? </a:t>
            </a:r>
            <a:r>
              <a:rPr lang="en-US" dirty="0"/>
              <a:t>There are few missing data ?</a:t>
            </a:r>
          </a:p>
          <a:p>
            <a:r>
              <a:rPr lang="en-US" dirty="0"/>
              <a:t>Which is gender? How can we control the vehicle theft with minimum details?</a:t>
            </a:r>
          </a:p>
          <a:p>
            <a:pPr marL="0" indent="0">
              <a:buNone/>
            </a:pPr>
            <a:endParaRPr lang="en-IN" dirty="0"/>
          </a:p>
        </p:txBody>
      </p:sp>
    </p:spTree>
    <p:extLst>
      <p:ext uri="{BB962C8B-B14F-4D97-AF65-F5344CB8AC3E}">
        <p14:creationId xmlns:p14="http://schemas.microsoft.com/office/powerpoint/2010/main" val="11640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426A-9A93-D709-1D7A-532787A6C88B}"/>
              </a:ext>
            </a:extLst>
          </p:cNvPr>
          <p:cNvSpPr>
            <a:spLocks noGrp="1"/>
          </p:cNvSpPr>
          <p:nvPr>
            <p:ph type="title"/>
          </p:nvPr>
        </p:nvSpPr>
        <p:spPr/>
        <p:txBody>
          <a:bodyPr/>
          <a:lstStyle/>
          <a:p>
            <a:r>
              <a:rPr lang="en-US" dirty="0"/>
              <a:t>Analysis report</a:t>
            </a:r>
            <a:endParaRPr lang="en-IN" dirty="0"/>
          </a:p>
        </p:txBody>
      </p:sp>
      <p:sp>
        <p:nvSpPr>
          <p:cNvPr id="3" name="Content Placeholder 2">
            <a:extLst>
              <a:ext uri="{FF2B5EF4-FFF2-40B4-BE49-F238E27FC236}">
                <a16:creationId xmlns:a16="http://schemas.microsoft.com/office/drawing/2014/main" id="{B2870D1C-86EC-2FAC-CA57-693FD424C3BD}"/>
              </a:ext>
            </a:extLst>
          </p:cNvPr>
          <p:cNvSpPr>
            <a:spLocks noGrp="1"/>
          </p:cNvSpPr>
          <p:nvPr>
            <p:ph idx="1"/>
          </p:nvPr>
        </p:nvSpPr>
        <p:spPr>
          <a:xfrm>
            <a:off x="0" y="1853754"/>
            <a:ext cx="12191999" cy="4300158"/>
          </a:xfrm>
        </p:spPr>
        <p:txBody>
          <a:bodyPr>
            <a:normAutofit/>
          </a:bodyPr>
          <a:lstStyle/>
          <a:p>
            <a:r>
              <a:rPr lang="en-US" sz="1400" dirty="0">
                <a:latin typeface="Consolas" panose="020B0609020204030204" pitchFamily="49" charset="0"/>
              </a:rPr>
              <a:t>To find the pattern as per the days , create a report as per the stolen vehicle theft </a:t>
            </a:r>
            <a:r>
              <a:rPr lang="en-US" sz="1400" dirty="0" err="1">
                <a:latin typeface="Consolas" panose="020B0609020204030204" pitchFamily="49" charset="0"/>
              </a:rPr>
              <a:t>happend</a:t>
            </a:r>
            <a:r>
              <a:rPr lang="en-US" sz="1400" dirty="0">
                <a:latin typeface="Consolas" panose="020B0609020204030204" pitchFamily="49" charset="0"/>
              </a:rPr>
              <a:t> with the top and bottom ranking. This is the query.</a:t>
            </a:r>
            <a:endParaRPr lang="en-IN" sz="1400" dirty="0"/>
          </a:p>
        </p:txBody>
      </p:sp>
      <p:sp>
        <p:nvSpPr>
          <p:cNvPr id="5" name="TextBox 4">
            <a:extLst>
              <a:ext uri="{FF2B5EF4-FFF2-40B4-BE49-F238E27FC236}">
                <a16:creationId xmlns:a16="http://schemas.microsoft.com/office/drawing/2014/main" id="{FDE09C99-26B8-7920-A518-816016BA8D8F}"/>
              </a:ext>
            </a:extLst>
          </p:cNvPr>
          <p:cNvSpPr txBox="1"/>
          <p:nvPr/>
        </p:nvSpPr>
        <p:spPr>
          <a:xfrm>
            <a:off x="118871" y="2386584"/>
            <a:ext cx="12073127" cy="1615827"/>
          </a:xfrm>
          <a:prstGeom prst="rect">
            <a:avLst/>
          </a:prstGeom>
          <a:noFill/>
        </p:spPr>
        <p:txBody>
          <a:bodyPr wrap="square">
            <a:spAutoFit/>
          </a:bodyPr>
          <a:lstStyle/>
          <a:p>
            <a:r>
              <a:rPr lang="en-US" sz="900" dirty="0">
                <a:solidFill>
                  <a:srgbClr val="0000FF"/>
                </a:solidFill>
                <a:latin typeface="Consolas" panose="020B0609020204030204" pitchFamily="49" charset="0"/>
              </a:rPr>
              <a:t>with</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ranked_veh_profile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err="1">
                <a:solidFill>
                  <a:srgbClr val="FF00FF"/>
                </a:solidFill>
                <a:latin typeface="Consolas" panose="020B0609020204030204" pitchFamily="49" charset="0"/>
              </a:rPr>
              <a:t>datename</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weekday</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date_stolen</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Day_name</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st_veh_count</a:t>
            </a:r>
            <a:r>
              <a:rPr lang="en-US" sz="900" dirty="0">
                <a:solidFill>
                  <a:srgbClr val="FF000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rank</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over</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desc</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Top_rank</a:t>
            </a:r>
            <a:r>
              <a:rPr lang="en-US" sz="900" dirty="0">
                <a:solidFill>
                  <a:srgbClr val="FF000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rank</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over</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vehicle_id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err="1">
                <a:solidFill>
                  <a:srgbClr val="FF0000"/>
                </a:solidFill>
                <a:latin typeface="Consolas" panose="020B0609020204030204" pitchFamily="49" charset="0"/>
              </a:rPr>
              <a:t>Bottom_rank</a:t>
            </a:r>
            <a:r>
              <a:rPr lang="en-US" sz="900" dirty="0">
                <a:solidFill>
                  <a:srgbClr val="FF0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stolen_vehicles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group</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err="1">
                <a:solidFill>
                  <a:srgbClr val="FF00FF"/>
                </a:solidFill>
                <a:latin typeface="Consolas" panose="020B0609020204030204" pitchFamily="49" charset="0"/>
              </a:rPr>
              <a:t>datename</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weekday</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date_stolen</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endParaRPr lang="en-IN"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day_name</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st_veh_count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case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top_rank</a:t>
            </a:r>
            <a:r>
              <a:rPr lang="en-US" sz="900" dirty="0">
                <a:solidFill>
                  <a:srgbClr val="808080"/>
                </a:solidFill>
                <a:latin typeface="Consolas" panose="020B0609020204030204" pitchFamily="49" charset="0"/>
              </a:rPr>
              <a:t>&lt;=</a:t>
            </a:r>
            <a:r>
              <a:rPr lang="en-US" sz="900" dirty="0">
                <a:solidFill>
                  <a:srgbClr val="000000"/>
                </a:solidFill>
                <a:latin typeface="Consolas" panose="020B0609020204030204" pitchFamily="49" charset="0"/>
              </a:rPr>
              <a:t>3 </a:t>
            </a:r>
            <a:r>
              <a:rPr lang="en-US" sz="900" dirty="0">
                <a:solidFill>
                  <a:srgbClr val="0000FF"/>
                </a:solidFill>
                <a:latin typeface="Consolas" panose="020B0609020204030204" pitchFamily="49" charset="0"/>
              </a:rPr>
              <a:t>then</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'Top'</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top_rank</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varchar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bottom_rank</a:t>
            </a:r>
            <a:r>
              <a:rPr lang="en-US" sz="900" dirty="0">
                <a:solidFill>
                  <a:srgbClr val="808080"/>
                </a:solidFill>
                <a:latin typeface="Consolas" panose="020B0609020204030204" pitchFamily="49" charset="0"/>
              </a:rPr>
              <a:t>&lt;=</a:t>
            </a:r>
            <a:r>
              <a:rPr lang="en-US" sz="900" dirty="0">
                <a:solidFill>
                  <a:srgbClr val="000000"/>
                </a:solidFill>
                <a:latin typeface="Consolas" panose="020B0609020204030204" pitchFamily="49" charset="0"/>
              </a:rPr>
              <a:t>3 </a:t>
            </a:r>
            <a:r>
              <a:rPr lang="en-US" sz="900" dirty="0">
                <a:solidFill>
                  <a:srgbClr val="0000FF"/>
                </a:solidFill>
                <a:latin typeface="Consolas" panose="020B0609020204030204" pitchFamily="49" charset="0"/>
              </a:rPr>
              <a:t>then</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'Bottom'</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top_rank</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4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varchar</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else</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'NA'</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end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'ranking'</a:t>
            </a:r>
            <a:endParaRPr lang="en-US"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from</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ranked_veh_profile</a:t>
            </a:r>
            <a:endParaRPr lang="en-IN"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st_veh_count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desc</a:t>
            </a:r>
            <a:endParaRPr lang="en-IN" sz="900" dirty="0"/>
          </a:p>
        </p:txBody>
      </p:sp>
      <p:pic>
        <p:nvPicPr>
          <p:cNvPr id="7" name="Picture 6">
            <a:extLst>
              <a:ext uri="{FF2B5EF4-FFF2-40B4-BE49-F238E27FC236}">
                <a16:creationId xmlns:a16="http://schemas.microsoft.com/office/drawing/2014/main" id="{E3D46414-8ABC-7C28-F348-35DF7616A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392" y="2221992"/>
            <a:ext cx="3097496" cy="1780419"/>
          </a:xfrm>
          <a:prstGeom prst="rect">
            <a:avLst/>
          </a:prstGeom>
        </p:spPr>
      </p:pic>
    </p:spTree>
    <p:extLst>
      <p:ext uri="{BB962C8B-B14F-4D97-AF65-F5344CB8AC3E}">
        <p14:creationId xmlns:p14="http://schemas.microsoft.com/office/powerpoint/2010/main" val="22672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C985B-0623-C276-7823-C7915B3EC155}"/>
              </a:ext>
            </a:extLst>
          </p:cNvPr>
          <p:cNvSpPr>
            <a:spLocks noGrp="1"/>
          </p:cNvSpPr>
          <p:nvPr>
            <p:ph type="ctrTitle"/>
          </p:nvPr>
        </p:nvSpPr>
        <p:spPr>
          <a:xfrm>
            <a:off x="1524000" y="0"/>
            <a:ext cx="9144000" cy="1655762"/>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INTRODUCTION</a:t>
            </a:r>
            <a:endParaRPr lang="en-IN" dirty="0">
              <a:solidFill>
                <a:schemeClr val="tx1"/>
              </a:solidFill>
            </a:endParaRPr>
          </a:p>
        </p:txBody>
      </p:sp>
      <p:sp>
        <p:nvSpPr>
          <p:cNvPr id="3" name="Subtitle 2">
            <a:extLst>
              <a:ext uri="{FF2B5EF4-FFF2-40B4-BE49-F238E27FC236}">
                <a16:creationId xmlns:a16="http://schemas.microsoft.com/office/drawing/2014/main" id="{CE3E2687-BF85-7536-D3C9-D0266AB458FB}"/>
              </a:ext>
            </a:extLst>
          </p:cNvPr>
          <p:cNvSpPr>
            <a:spLocks noGrp="1"/>
          </p:cNvSpPr>
          <p:nvPr>
            <p:ph type="subTitle" idx="1"/>
          </p:nvPr>
        </p:nvSpPr>
        <p:spPr>
          <a:xfrm>
            <a:off x="1524000" y="1812758"/>
            <a:ext cx="9144000" cy="786063"/>
          </a:xfrm>
        </p:spPr>
        <p:txBody>
          <a:bodyPr/>
          <a:lstStyle/>
          <a:p>
            <a:r>
              <a:rPr lang="en-US" u="sng" dirty="0">
                <a:latin typeface="Times New Roman" panose="02020603050405020304" pitchFamily="18" charset="0"/>
                <a:cs typeface="Times New Roman" panose="02020603050405020304" pitchFamily="18" charset="0"/>
              </a:rPr>
              <a:t>VEHICLE THEFT DATA BASE </a:t>
            </a:r>
            <a:r>
              <a:rPr lang="en-US" dirty="0">
                <a:latin typeface="Times New Roman" panose="02020603050405020304" pitchFamily="18" charset="0"/>
                <a:cs typeface="Times New Roman" panose="02020603050405020304" pitchFamily="18" charset="0"/>
              </a:rPr>
              <a:t>BY – NEW ZEALAND POLICE DEPARTMENT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CC91AD-AC53-298F-D037-6386660E7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60" y="3566160"/>
            <a:ext cx="4114800" cy="2505456"/>
          </a:xfrm>
          <a:prstGeom prst="rect">
            <a:avLst/>
          </a:prstGeom>
        </p:spPr>
      </p:pic>
    </p:spTree>
    <p:extLst>
      <p:ext uri="{BB962C8B-B14F-4D97-AF65-F5344CB8AC3E}">
        <p14:creationId xmlns:p14="http://schemas.microsoft.com/office/powerpoint/2010/main" val="1102751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344E-272E-4395-9C2D-23F03CEA5D25}"/>
              </a:ext>
            </a:extLst>
          </p:cNvPr>
          <p:cNvSpPr>
            <a:spLocks noGrp="1"/>
          </p:cNvSpPr>
          <p:nvPr>
            <p:ph type="title" idx="4294967295"/>
          </p:nvPr>
        </p:nvSpPr>
        <p:spPr>
          <a:xfrm>
            <a:off x="0" y="3429000"/>
            <a:ext cx="12192000" cy="2699084"/>
          </a:xfrm>
        </p:spPr>
        <p:txBody>
          <a:bodyPr>
            <a:normAutofit/>
          </a:bodyPr>
          <a:lstStyle/>
          <a:p>
            <a:pPr algn="ctr"/>
            <a:r>
              <a:rPr lang="en-US" sz="6000" dirty="0"/>
              <a:t>THANK</a:t>
            </a:r>
            <a:br>
              <a:rPr lang="en-US" sz="6000" dirty="0"/>
            </a:br>
            <a:r>
              <a:rPr lang="en-US" sz="6000" dirty="0"/>
              <a:t>YOU</a:t>
            </a:r>
            <a:endParaRPr lang="en-IN" sz="6000" dirty="0"/>
          </a:p>
        </p:txBody>
      </p:sp>
    </p:spTree>
    <p:extLst>
      <p:ext uri="{BB962C8B-B14F-4D97-AF65-F5344CB8AC3E}">
        <p14:creationId xmlns:p14="http://schemas.microsoft.com/office/powerpoint/2010/main" val="12607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B929D32-06A0-5406-8D00-F7AA1C097569}"/>
              </a:ext>
            </a:extLst>
          </p:cNvPr>
          <p:cNvSpPr/>
          <p:nvPr/>
        </p:nvSpPr>
        <p:spPr>
          <a:xfrm>
            <a:off x="0" y="1920240"/>
            <a:ext cx="12191999" cy="413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This database is provided by the New Zealand police department, where they are trying to find the insight and pattern of theft so that they can understand the theft patten and take the measure accordingly also the company who is taking care of their insurance policy are also interested in analysis to create their policies much more stronger and the company who are the makers can introduce some security features.</a:t>
            </a:r>
            <a:endParaRPr lang="en-IN"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1226CA0F-0DCC-622B-410D-2F85E5E485A8}"/>
              </a:ext>
            </a:extLst>
          </p:cNvPr>
          <p:cNvSpPr txBox="1">
            <a:spLocks noGrp="1"/>
          </p:cNvSpPr>
          <p:nvPr>
            <p:ph type="title"/>
          </p:nvPr>
        </p:nvSpPr>
        <p:spPr>
          <a:xfrm>
            <a:off x="1450975" y="804863"/>
            <a:ext cx="9604375" cy="646331"/>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45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03CE7-B7BB-34E6-D92B-DCF998821970}"/>
              </a:ext>
            </a:extLst>
          </p:cNvPr>
          <p:cNvSpPr>
            <a:spLocks noGrp="1"/>
          </p:cNvSpPr>
          <p:nvPr>
            <p:ph idx="1"/>
          </p:nvPr>
        </p:nvSpPr>
        <p:spPr>
          <a:xfrm>
            <a:off x="1451579" y="2015732"/>
            <a:ext cx="3697937" cy="3450613"/>
          </a:xfrm>
        </p:spPr>
        <p:txBody>
          <a:bodyPr numCol="1">
            <a:normAutofit fontScale="92500" lnSpcReduction="20000"/>
          </a:bodyPr>
          <a:lstStyle/>
          <a:p>
            <a:pPr marL="0" indent="0">
              <a:lnSpc>
                <a:spcPct val="100000"/>
              </a:lnSpc>
              <a:buNone/>
            </a:pPr>
            <a:r>
              <a:rPr lang="en-US" dirty="0"/>
              <a:t>PROJECT</a:t>
            </a:r>
          </a:p>
          <a:p>
            <a:pPr marL="0" indent="0">
              <a:lnSpc>
                <a:spcPct val="100000"/>
              </a:lnSpc>
              <a:buNone/>
            </a:pPr>
            <a:r>
              <a:rPr lang="en-US" dirty="0"/>
              <a:t>Project Name</a:t>
            </a:r>
          </a:p>
          <a:p>
            <a:pPr marL="0" indent="0">
              <a:lnSpc>
                <a:spcPct val="100000"/>
              </a:lnSpc>
              <a:buNone/>
            </a:pPr>
            <a:r>
              <a:rPr lang="en-US" dirty="0"/>
              <a:t>Vehicle Theft Data Base</a:t>
            </a:r>
          </a:p>
          <a:p>
            <a:pPr marL="0" indent="0">
              <a:lnSpc>
                <a:spcPct val="100000"/>
              </a:lnSpc>
              <a:buNone/>
            </a:pPr>
            <a:endParaRPr lang="en-US" dirty="0"/>
          </a:p>
          <a:p>
            <a:pPr marL="0" indent="0">
              <a:lnSpc>
                <a:spcPct val="100000"/>
              </a:lnSpc>
              <a:buNone/>
            </a:pPr>
            <a:r>
              <a:rPr lang="en-US" dirty="0"/>
              <a:t>Conducted By</a:t>
            </a:r>
          </a:p>
          <a:p>
            <a:pPr marL="0" indent="0">
              <a:lnSpc>
                <a:spcPct val="100000"/>
              </a:lnSpc>
              <a:buNone/>
            </a:pPr>
            <a:r>
              <a:rPr lang="en-US" dirty="0"/>
              <a:t>ALOK D</a:t>
            </a:r>
          </a:p>
          <a:p>
            <a:pPr marL="0" indent="0">
              <a:lnSpc>
                <a:spcPct val="100000"/>
              </a:lnSpc>
              <a:buNone/>
            </a:pPr>
            <a:endParaRPr lang="en-US" dirty="0"/>
          </a:p>
          <a:p>
            <a:pPr marL="0" indent="0">
              <a:lnSpc>
                <a:spcPct val="100000"/>
              </a:lnSpc>
              <a:buNone/>
            </a:pPr>
            <a:r>
              <a:rPr lang="en-US" dirty="0"/>
              <a:t>Data Source</a:t>
            </a:r>
          </a:p>
          <a:p>
            <a:pPr marL="0" indent="0">
              <a:lnSpc>
                <a:spcPct val="100000"/>
              </a:lnSpc>
              <a:buNone/>
            </a:pPr>
            <a:r>
              <a:rPr lang="en-US" dirty="0"/>
              <a:t>New Zealand Police Department</a:t>
            </a:r>
          </a:p>
          <a:p>
            <a:pPr marL="0" indent="0">
              <a:lnSpc>
                <a:spcPct val="100000"/>
              </a:lnSpc>
              <a:buNone/>
            </a:pPr>
            <a:endParaRPr lang="en-US" dirty="0"/>
          </a:p>
        </p:txBody>
      </p:sp>
      <p:sp>
        <p:nvSpPr>
          <p:cNvPr id="5" name="Title 1">
            <a:extLst>
              <a:ext uri="{FF2B5EF4-FFF2-40B4-BE49-F238E27FC236}">
                <a16:creationId xmlns:a16="http://schemas.microsoft.com/office/drawing/2014/main" id="{A07E6812-295A-09D6-5C9B-31F0A4E612B0}"/>
              </a:ext>
            </a:extLst>
          </p:cNvPr>
          <p:cNvSpPr>
            <a:spLocks noGrp="1"/>
          </p:cNvSpPr>
          <p:nvPr>
            <p:ph type="title"/>
          </p:nvPr>
        </p:nvSpPr>
        <p:spPr>
          <a:xfrm>
            <a:off x="1" y="542926"/>
            <a:ext cx="12191999" cy="1106904"/>
          </a:xfrm>
        </p:spPr>
        <p:txBody>
          <a:bodyPr>
            <a:normAutofit/>
          </a:bodyPr>
          <a:lstStyle/>
          <a:p>
            <a:pPr algn="ctr"/>
            <a:r>
              <a:rPr lang="en-US" sz="4000" dirty="0"/>
              <a:t>PROJECT</a:t>
            </a:r>
            <a:endParaRPr lang="en-IN" sz="4000" dirty="0"/>
          </a:p>
        </p:txBody>
      </p:sp>
      <p:sp>
        <p:nvSpPr>
          <p:cNvPr id="6" name="Rectangle: Rounded Corners 5">
            <a:extLst>
              <a:ext uri="{FF2B5EF4-FFF2-40B4-BE49-F238E27FC236}">
                <a16:creationId xmlns:a16="http://schemas.microsoft.com/office/drawing/2014/main" id="{31D16FCD-57EC-ECEB-880F-7969CACF6378}"/>
              </a:ext>
            </a:extLst>
          </p:cNvPr>
          <p:cNvSpPr/>
          <p:nvPr/>
        </p:nvSpPr>
        <p:spPr>
          <a:xfrm>
            <a:off x="6609347" y="2015732"/>
            <a:ext cx="5454316" cy="3450613"/>
          </a:xfrm>
          <a:prstGeom prst="roundRect">
            <a:avLst/>
          </a:prstGeom>
          <a:solidFill>
            <a:schemeClr val="accent5">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SQL PROJECT BASE ON THEFT OF VEHICLES IN COUNTRY BY POLICE DEPARTMENT TO FIND THE PATTEN ,SOURCE OF  VEHICLE THEFT OCCURRING TO MAKE AN END. ITS BEEN SUPORTED BY INSURANCE COMPANY AND VEHICAL MAKERS/MANUFACTURES,</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060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642-3BFF-D143-6EBF-5A3239B38261}"/>
              </a:ext>
            </a:extLst>
          </p:cNvPr>
          <p:cNvSpPr>
            <a:spLocks noGrp="1"/>
          </p:cNvSpPr>
          <p:nvPr>
            <p:ph type="title"/>
          </p:nvPr>
        </p:nvSpPr>
        <p:spPr>
          <a:xfrm>
            <a:off x="0" y="572717"/>
            <a:ext cx="12191999" cy="1049235"/>
          </a:xfrm>
        </p:spPr>
        <p:txBody>
          <a:bodyPr>
            <a:normAutofit/>
          </a:bodyPr>
          <a:lstStyle/>
          <a:p>
            <a:pPr algn="ctr"/>
            <a:r>
              <a:rPr lang="en-US" sz="4000" dirty="0"/>
              <a:t>DATA SET</a:t>
            </a:r>
            <a:endParaRPr lang="en-IN" sz="4000" dirty="0"/>
          </a:p>
        </p:txBody>
      </p:sp>
      <p:sp>
        <p:nvSpPr>
          <p:cNvPr id="3" name="Content Placeholder 2">
            <a:extLst>
              <a:ext uri="{FF2B5EF4-FFF2-40B4-BE49-F238E27FC236}">
                <a16:creationId xmlns:a16="http://schemas.microsoft.com/office/drawing/2014/main" id="{7030F571-5DC8-71E5-1C23-CE81EF980B97}"/>
              </a:ext>
            </a:extLst>
          </p:cNvPr>
          <p:cNvSpPr>
            <a:spLocks noGrp="1"/>
          </p:cNvSpPr>
          <p:nvPr>
            <p:ph idx="1"/>
          </p:nvPr>
        </p:nvSpPr>
        <p:spPr>
          <a:xfrm>
            <a:off x="1451579" y="2015732"/>
            <a:ext cx="9603275" cy="3450613"/>
          </a:xfrm>
        </p:spPr>
        <p:txBody>
          <a:bodyPr>
            <a:normAutofit fontScale="92500" lnSpcReduction="20000"/>
          </a:bodyPr>
          <a:lstStyle/>
          <a:p>
            <a:r>
              <a:rPr lang="en-US" dirty="0"/>
              <a:t>There Are Four Data Set Provided:-</a:t>
            </a:r>
          </a:p>
          <a:p>
            <a:r>
              <a:rPr lang="en-US" dirty="0" err="1"/>
              <a:t>stolen_vehicles.excel</a:t>
            </a:r>
            <a:endParaRPr lang="en-US" dirty="0"/>
          </a:p>
          <a:p>
            <a:endParaRPr lang="en-US" dirty="0"/>
          </a:p>
          <a:p>
            <a:r>
              <a:rPr lang="en-US" dirty="0" err="1"/>
              <a:t>Stolen_Vehicles_db_data_dictionary.excel</a:t>
            </a:r>
            <a:endParaRPr lang="en-US" dirty="0"/>
          </a:p>
          <a:p>
            <a:endParaRPr lang="en-US" dirty="0"/>
          </a:p>
          <a:p>
            <a:r>
              <a:rPr lang="en-US" dirty="0" err="1"/>
              <a:t>Make_details.excel</a:t>
            </a:r>
            <a:r>
              <a:rPr lang="en-US" dirty="0"/>
              <a:t> and </a:t>
            </a:r>
          </a:p>
          <a:p>
            <a:endParaRPr lang="en-US" dirty="0"/>
          </a:p>
          <a:p>
            <a:r>
              <a:rPr lang="en-US" dirty="0" err="1"/>
              <a:t>Locations.excel</a:t>
            </a:r>
            <a:endParaRPr lang="en-US" dirty="0"/>
          </a:p>
          <a:p>
            <a:endParaRPr lang="en-US" dirty="0"/>
          </a:p>
          <a:p>
            <a:endParaRPr lang="en-IN" dirty="0"/>
          </a:p>
        </p:txBody>
      </p:sp>
      <p:sp>
        <p:nvSpPr>
          <p:cNvPr id="4" name="Rectangle 3">
            <a:extLst>
              <a:ext uri="{FF2B5EF4-FFF2-40B4-BE49-F238E27FC236}">
                <a16:creationId xmlns:a16="http://schemas.microsoft.com/office/drawing/2014/main" id="{F826EC5D-D487-78BF-210B-032301E1EF34}"/>
              </a:ext>
            </a:extLst>
          </p:cNvPr>
          <p:cNvSpPr/>
          <p:nvPr/>
        </p:nvSpPr>
        <p:spPr>
          <a:xfrm>
            <a:off x="3855080" y="2434330"/>
            <a:ext cx="1907164"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No_rows</a:t>
            </a:r>
            <a:r>
              <a:rPr lang="en-US" dirty="0">
                <a:solidFill>
                  <a:schemeClr val="tx1"/>
                </a:solidFill>
                <a:latin typeface="Times New Roman" panose="02020603050405020304" pitchFamily="18" charset="0"/>
                <a:cs typeface="Times New Roman" panose="02020603050405020304" pitchFamily="18" charset="0"/>
              </a:rPr>
              <a:t>   = 4553</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9774B01-141B-1775-5995-983B5FB3EACE}"/>
              </a:ext>
            </a:extLst>
          </p:cNvPr>
          <p:cNvSpPr/>
          <p:nvPr/>
        </p:nvSpPr>
        <p:spPr>
          <a:xfrm>
            <a:off x="4235196" y="4037596"/>
            <a:ext cx="1812036"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No_rows</a:t>
            </a:r>
            <a:r>
              <a:rPr lang="en-US" dirty="0">
                <a:solidFill>
                  <a:schemeClr val="tx1"/>
                </a:solidFill>
                <a:latin typeface="Times New Roman" panose="02020603050405020304" pitchFamily="18" charset="0"/>
                <a:cs typeface="Times New Roman" panose="02020603050405020304" pitchFamily="18" charset="0"/>
              </a:rPr>
              <a:t>   = 138</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1751FA5-EC32-FA3F-FAC6-8225D98435AD}"/>
              </a:ext>
            </a:extLst>
          </p:cNvPr>
          <p:cNvSpPr/>
          <p:nvPr/>
        </p:nvSpPr>
        <p:spPr>
          <a:xfrm>
            <a:off x="4058412" y="4838216"/>
            <a:ext cx="1629156"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No_rows</a:t>
            </a:r>
            <a:r>
              <a:rPr lang="en-US" dirty="0">
                <a:solidFill>
                  <a:schemeClr val="tx1"/>
                </a:solidFill>
                <a:latin typeface="Times New Roman" panose="02020603050405020304" pitchFamily="18" charset="0"/>
                <a:cs typeface="Times New Roman" panose="02020603050405020304" pitchFamily="18" charset="0"/>
              </a:rPr>
              <a:t>   = 16</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A1216E0-7B26-972F-2C3F-5D7BA742664A}"/>
              </a:ext>
            </a:extLst>
          </p:cNvPr>
          <p:cNvSpPr/>
          <p:nvPr/>
        </p:nvSpPr>
        <p:spPr>
          <a:xfrm>
            <a:off x="6358891" y="2434330"/>
            <a:ext cx="2192152"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No_of_columns</a:t>
            </a:r>
            <a:r>
              <a:rPr lang="en-US" dirty="0">
                <a:solidFill>
                  <a:schemeClr val="tx1"/>
                </a:solidFill>
              </a:rPr>
              <a:t> =08</a:t>
            </a:r>
            <a:endParaRPr lang="en-IN" dirty="0">
              <a:solidFill>
                <a:schemeClr val="tx1"/>
              </a:solidFill>
            </a:endParaRPr>
          </a:p>
        </p:txBody>
      </p:sp>
      <p:sp>
        <p:nvSpPr>
          <p:cNvPr id="10" name="Rectangle 9">
            <a:extLst>
              <a:ext uri="{FF2B5EF4-FFF2-40B4-BE49-F238E27FC236}">
                <a16:creationId xmlns:a16="http://schemas.microsoft.com/office/drawing/2014/main" id="{26D03433-965D-9A50-0340-FF36D5F5B9B7}"/>
              </a:ext>
            </a:extLst>
          </p:cNvPr>
          <p:cNvSpPr/>
          <p:nvPr/>
        </p:nvSpPr>
        <p:spPr>
          <a:xfrm>
            <a:off x="6705844" y="4037596"/>
            <a:ext cx="2405420"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No_of_columns</a:t>
            </a:r>
            <a:r>
              <a:rPr lang="en-US" dirty="0">
                <a:solidFill>
                  <a:schemeClr val="tx1"/>
                </a:solidFill>
              </a:rPr>
              <a:t> =03</a:t>
            </a:r>
            <a:endParaRPr lang="en-IN" dirty="0">
              <a:solidFill>
                <a:schemeClr val="tx1"/>
              </a:solidFill>
            </a:endParaRPr>
          </a:p>
        </p:txBody>
      </p:sp>
      <p:sp>
        <p:nvSpPr>
          <p:cNvPr id="11" name="Rectangle 10">
            <a:extLst>
              <a:ext uri="{FF2B5EF4-FFF2-40B4-BE49-F238E27FC236}">
                <a16:creationId xmlns:a16="http://schemas.microsoft.com/office/drawing/2014/main" id="{4D41CD9C-7CEE-BC0A-BB0C-16D208758559}"/>
              </a:ext>
            </a:extLst>
          </p:cNvPr>
          <p:cNvSpPr/>
          <p:nvPr/>
        </p:nvSpPr>
        <p:spPr>
          <a:xfrm>
            <a:off x="6225539" y="4851569"/>
            <a:ext cx="2405419"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No_of_columns</a:t>
            </a:r>
            <a:r>
              <a:rPr lang="en-US" dirty="0">
                <a:solidFill>
                  <a:schemeClr val="tx1"/>
                </a:solidFill>
              </a:rPr>
              <a:t> =05</a:t>
            </a:r>
            <a:endParaRPr lang="en-IN" dirty="0">
              <a:solidFill>
                <a:schemeClr val="tx1"/>
              </a:solidFill>
            </a:endParaRPr>
          </a:p>
        </p:txBody>
      </p:sp>
      <p:sp>
        <p:nvSpPr>
          <p:cNvPr id="12" name="Arrow: Right 11">
            <a:extLst>
              <a:ext uri="{FF2B5EF4-FFF2-40B4-BE49-F238E27FC236}">
                <a16:creationId xmlns:a16="http://schemas.microsoft.com/office/drawing/2014/main" id="{2E7BCDC7-0EF0-C290-4111-393F679485E6}"/>
              </a:ext>
            </a:extLst>
          </p:cNvPr>
          <p:cNvSpPr/>
          <p:nvPr/>
        </p:nvSpPr>
        <p:spPr>
          <a:xfrm>
            <a:off x="5956554" y="2562346"/>
            <a:ext cx="167640" cy="128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8BD2B89-0F50-BC64-0728-A1A5B5B02C18}"/>
              </a:ext>
            </a:extLst>
          </p:cNvPr>
          <p:cNvSpPr/>
          <p:nvPr/>
        </p:nvSpPr>
        <p:spPr>
          <a:xfrm>
            <a:off x="6253216" y="4165612"/>
            <a:ext cx="167640" cy="128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1363A9D4-305D-C6F7-B7D9-8F8876657D1A}"/>
              </a:ext>
            </a:extLst>
          </p:cNvPr>
          <p:cNvSpPr/>
          <p:nvPr/>
        </p:nvSpPr>
        <p:spPr>
          <a:xfrm>
            <a:off x="5872734" y="4979585"/>
            <a:ext cx="167640" cy="128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51A7972-77DF-95FB-8CCC-5C6A6A1122D2}"/>
              </a:ext>
            </a:extLst>
          </p:cNvPr>
          <p:cNvSpPr/>
          <p:nvPr/>
        </p:nvSpPr>
        <p:spPr>
          <a:xfrm>
            <a:off x="6047232" y="3212158"/>
            <a:ext cx="1907164"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No_rows</a:t>
            </a:r>
            <a:r>
              <a:rPr lang="en-US" dirty="0">
                <a:solidFill>
                  <a:schemeClr val="tx1"/>
                </a:solidFill>
                <a:latin typeface="Times New Roman" panose="02020603050405020304" pitchFamily="18" charset="0"/>
                <a:cs typeface="Times New Roman" panose="02020603050405020304" pitchFamily="18" charset="0"/>
              </a:rPr>
              <a:t>   = 17</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6E81F19-1AE3-1EA6-1505-8428004D5C1D}"/>
              </a:ext>
            </a:extLst>
          </p:cNvPr>
          <p:cNvSpPr/>
          <p:nvPr/>
        </p:nvSpPr>
        <p:spPr>
          <a:xfrm>
            <a:off x="8630958" y="3212061"/>
            <a:ext cx="2192152" cy="384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No_of_columns</a:t>
            </a:r>
            <a:r>
              <a:rPr lang="en-US" dirty="0">
                <a:solidFill>
                  <a:schemeClr val="tx1"/>
                </a:solidFill>
              </a:rPr>
              <a:t> =03</a:t>
            </a:r>
            <a:endParaRPr lang="en-IN" dirty="0">
              <a:solidFill>
                <a:schemeClr val="tx1"/>
              </a:solidFill>
            </a:endParaRPr>
          </a:p>
        </p:txBody>
      </p:sp>
      <p:sp>
        <p:nvSpPr>
          <p:cNvPr id="18" name="Arrow: Right 17">
            <a:extLst>
              <a:ext uri="{FF2B5EF4-FFF2-40B4-BE49-F238E27FC236}">
                <a16:creationId xmlns:a16="http://schemas.microsoft.com/office/drawing/2014/main" id="{04747884-214F-1226-15DE-33C68C3FAD0B}"/>
              </a:ext>
            </a:extLst>
          </p:cNvPr>
          <p:cNvSpPr/>
          <p:nvPr/>
        </p:nvSpPr>
        <p:spPr>
          <a:xfrm>
            <a:off x="8208857" y="3358167"/>
            <a:ext cx="167640" cy="1375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004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8C10-9E22-310A-65FA-95F92B7A53E0}"/>
              </a:ext>
            </a:extLst>
          </p:cNvPr>
          <p:cNvSpPr>
            <a:spLocks noGrp="1"/>
          </p:cNvSpPr>
          <p:nvPr>
            <p:ph type="title"/>
          </p:nvPr>
        </p:nvSpPr>
        <p:spPr/>
        <p:txBody>
          <a:bodyPr>
            <a:normAutofit/>
          </a:bodyPr>
          <a:lstStyle/>
          <a:p>
            <a:pPr algn="ctr"/>
            <a:r>
              <a:rPr lang="en-US" sz="4000" dirty="0"/>
              <a:t>TOOLS</a:t>
            </a:r>
            <a:endParaRPr lang="en-IN" sz="4000" dirty="0"/>
          </a:p>
        </p:txBody>
      </p:sp>
      <p:sp>
        <p:nvSpPr>
          <p:cNvPr id="3" name="Content Placeholder 2">
            <a:extLst>
              <a:ext uri="{FF2B5EF4-FFF2-40B4-BE49-F238E27FC236}">
                <a16:creationId xmlns:a16="http://schemas.microsoft.com/office/drawing/2014/main" id="{CEFC7691-0A45-C88D-EB86-14581AC6E9E1}"/>
              </a:ext>
            </a:extLst>
          </p:cNvPr>
          <p:cNvSpPr>
            <a:spLocks noGrp="1"/>
          </p:cNvSpPr>
          <p:nvPr>
            <p:ph idx="1"/>
          </p:nvPr>
        </p:nvSpPr>
        <p:spPr/>
        <p:txBody>
          <a:bodyPr/>
          <a:lstStyle/>
          <a:p>
            <a:r>
              <a:rPr lang="en-US" dirty="0"/>
              <a:t>SQL</a:t>
            </a:r>
          </a:p>
          <a:p>
            <a:r>
              <a:rPr lang="en-IN" dirty="0"/>
              <a:t>SQL Server Management Studio Management Studio 19</a:t>
            </a:r>
            <a:endParaRPr lang="en-US" dirty="0"/>
          </a:p>
          <a:p>
            <a:r>
              <a:rPr lang="en-IN" dirty="0"/>
              <a:t>Microsoft Excel</a:t>
            </a:r>
          </a:p>
          <a:p>
            <a:r>
              <a:rPr lang="en-IN" dirty="0"/>
              <a:t>Microsoft </a:t>
            </a:r>
            <a:r>
              <a:rPr lang="en-IN" dirty="0" err="1"/>
              <a:t>Powerpoint</a:t>
            </a:r>
            <a:endParaRPr lang="en-IN" dirty="0"/>
          </a:p>
        </p:txBody>
      </p:sp>
    </p:spTree>
    <p:extLst>
      <p:ext uri="{BB962C8B-B14F-4D97-AF65-F5344CB8AC3E}">
        <p14:creationId xmlns:p14="http://schemas.microsoft.com/office/powerpoint/2010/main" val="382184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1714-3FAB-A2AD-FE0E-8E6A4D9059B4}"/>
              </a:ext>
            </a:extLst>
          </p:cNvPr>
          <p:cNvSpPr>
            <a:spLocks noGrp="1"/>
          </p:cNvSpPr>
          <p:nvPr>
            <p:ph type="title"/>
          </p:nvPr>
        </p:nvSpPr>
        <p:spPr/>
        <p:txBody>
          <a:bodyPr/>
          <a:lstStyle/>
          <a:p>
            <a:r>
              <a:rPr lang="en-US" dirty="0"/>
              <a:t>DATA MANIPULATION</a:t>
            </a:r>
            <a:br>
              <a:rPr lang="en-US" dirty="0"/>
            </a:br>
            <a:r>
              <a:rPr lang="en-US" dirty="0"/>
              <a:t>PROCESS</a:t>
            </a:r>
            <a:endParaRPr lang="en-IN" dirty="0"/>
          </a:p>
        </p:txBody>
      </p:sp>
      <p:sp>
        <p:nvSpPr>
          <p:cNvPr id="3" name="Content Placeholder 2">
            <a:extLst>
              <a:ext uri="{FF2B5EF4-FFF2-40B4-BE49-F238E27FC236}">
                <a16:creationId xmlns:a16="http://schemas.microsoft.com/office/drawing/2014/main" id="{1EA6D9CD-2A2E-2646-9D5C-F758F68B9FF3}"/>
              </a:ext>
            </a:extLst>
          </p:cNvPr>
          <p:cNvSpPr>
            <a:spLocks noGrp="1"/>
          </p:cNvSpPr>
          <p:nvPr>
            <p:ph idx="1"/>
          </p:nvPr>
        </p:nvSpPr>
        <p:spPr/>
        <p:txBody>
          <a:bodyPr>
            <a:normAutofit/>
          </a:bodyPr>
          <a:lstStyle/>
          <a:p>
            <a:endParaRPr lang="en-IN"/>
          </a:p>
          <a:p>
            <a:endParaRPr lang="en-IN"/>
          </a:p>
          <a:p>
            <a:endParaRPr lang="en-IN"/>
          </a:p>
          <a:p>
            <a:endParaRPr lang="en-IN" dirty="0"/>
          </a:p>
        </p:txBody>
      </p:sp>
      <p:sp>
        <p:nvSpPr>
          <p:cNvPr id="5" name="TextBox 4">
            <a:extLst>
              <a:ext uri="{FF2B5EF4-FFF2-40B4-BE49-F238E27FC236}">
                <a16:creationId xmlns:a16="http://schemas.microsoft.com/office/drawing/2014/main" id="{026C9C59-3EC5-08AE-E6EF-1EAFC33718B6}"/>
              </a:ext>
            </a:extLst>
          </p:cNvPr>
          <p:cNvSpPr txBox="1"/>
          <p:nvPr/>
        </p:nvSpPr>
        <p:spPr>
          <a:xfrm>
            <a:off x="0" y="2144892"/>
            <a:ext cx="12192000" cy="307777"/>
          </a:xfrm>
          <a:prstGeom prst="rect">
            <a:avLst/>
          </a:prstGeom>
          <a:noFill/>
        </p:spPr>
        <p:txBody>
          <a:bodyPr wrap="square">
            <a:spAutoFit/>
          </a:bodyPr>
          <a:lstStyle/>
          <a:p>
            <a:pPr marL="285750" indent="-285750">
              <a:buFont typeface="Arial" panose="020B0604020202020204" pitchFamily="34" charset="0"/>
              <a:buChar char="•"/>
            </a:pPr>
            <a:r>
              <a:rPr lang="en-IN" sz="1400" dirty="0" err="1">
                <a:solidFill>
                  <a:srgbClr val="000000"/>
                </a:solidFill>
                <a:latin typeface="Consolas" panose="020B0609020204030204" pitchFamily="49" charset="0"/>
              </a:rPr>
              <a:t>Isnumeric</a:t>
            </a:r>
            <a:r>
              <a:rPr lang="en-IN" sz="1400" dirty="0">
                <a:solidFill>
                  <a:srgbClr val="000000"/>
                </a:solidFill>
                <a:latin typeface="Consolas" panose="020B0609020204030204" pitchFamily="49" charset="0"/>
              </a:rPr>
              <a:t> function to check the data as numeric format other than that with =0 gives the non numeric data.</a:t>
            </a:r>
          </a:p>
        </p:txBody>
      </p:sp>
      <p:sp>
        <p:nvSpPr>
          <p:cNvPr id="7" name="TextBox 6">
            <a:extLst>
              <a:ext uri="{FF2B5EF4-FFF2-40B4-BE49-F238E27FC236}">
                <a16:creationId xmlns:a16="http://schemas.microsoft.com/office/drawing/2014/main" id="{B338956A-FD7C-3CC5-2201-7FB7BBE27B7A}"/>
              </a:ext>
            </a:extLst>
          </p:cNvPr>
          <p:cNvSpPr txBox="1"/>
          <p:nvPr/>
        </p:nvSpPr>
        <p:spPr>
          <a:xfrm>
            <a:off x="0" y="2379769"/>
            <a:ext cx="2807208" cy="523220"/>
          </a:xfrm>
          <a:prstGeom prst="rect">
            <a:avLst/>
          </a:prstGeom>
          <a:noFill/>
        </p:spPr>
        <p:txBody>
          <a:bodyPr wrap="square">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make_details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ISNUMERIC</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make_id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a:t>
            </a:r>
          </a:p>
        </p:txBody>
      </p:sp>
      <p:sp>
        <p:nvSpPr>
          <p:cNvPr id="9" name="TextBox 8">
            <a:extLst>
              <a:ext uri="{FF2B5EF4-FFF2-40B4-BE49-F238E27FC236}">
                <a16:creationId xmlns:a16="http://schemas.microsoft.com/office/drawing/2014/main" id="{B3D7CBA5-F5F5-581E-4A72-CA9DAF9AD246}"/>
              </a:ext>
            </a:extLst>
          </p:cNvPr>
          <p:cNvSpPr txBox="1"/>
          <p:nvPr/>
        </p:nvSpPr>
        <p:spPr>
          <a:xfrm>
            <a:off x="0" y="1694572"/>
            <a:ext cx="6022848" cy="38087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400" dirty="0">
                <a:solidFill>
                  <a:srgbClr val="000000"/>
                </a:solidFill>
                <a:latin typeface="Consolas" panose="020B0609020204030204" pitchFamily="49" charset="0"/>
              </a:rPr>
              <a:t>Data cleaning process.</a:t>
            </a:r>
          </a:p>
        </p:txBody>
      </p:sp>
      <p:sp>
        <p:nvSpPr>
          <p:cNvPr id="11" name="TextBox 10">
            <a:extLst>
              <a:ext uri="{FF2B5EF4-FFF2-40B4-BE49-F238E27FC236}">
                <a16:creationId xmlns:a16="http://schemas.microsoft.com/office/drawing/2014/main" id="{8A36EA81-F4CA-A15E-DE08-F3016CC73F98}"/>
              </a:ext>
            </a:extLst>
          </p:cNvPr>
          <p:cNvSpPr txBox="1"/>
          <p:nvPr/>
        </p:nvSpPr>
        <p:spPr>
          <a:xfrm>
            <a:off x="0" y="3132676"/>
            <a:ext cx="6112764" cy="523220"/>
          </a:xfrm>
          <a:prstGeom prst="rect">
            <a:avLst/>
          </a:prstGeom>
          <a:noFill/>
        </p:spPr>
        <p:txBody>
          <a:bodyPr wrap="square">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make_details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not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'[0-9][0-9][0-9]'</a:t>
            </a:r>
            <a:endParaRPr lang="en-IN" sz="1400" dirty="0"/>
          </a:p>
        </p:txBody>
      </p:sp>
      <p:sp>
        <p:nvSpPr>
          <p:cNvPr id="13" name="TextBox 12">
            <a:extLst>
              <a:ext uri="{FF2B5EF4-FFF2-40B4-BE49-F238E27FC236}">
                <a16:creationId xmlns:a16="http://schemas.microsoft.com/office/drawing/2014/main" id="{8D7A446C-EE82-CCE0-311D-5AA1C3372606}"/>
              </a:ext>
            </a:extLst>
          </p:cNvPr>
          <p:cNvSpPr txBox="1"/>
          <p:nvPr/>
        </p:nvSpPr>
        <p:spPr>
          <a:xfrm>
            <a:off x="0" y="2834948"/>
            <a:ext cx="9150858"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We used this calculation to find non numerical value.</a:t>
            </a:r>
          </a:p>
        </p:txBody>
      </p:sp>
      <p:sp>
        <p:nvSpPr>
          <p:cNvPr id="15" name="TextBox 14">
            <a:extLst>
              <a:ext uri="{FF2B5EF4-FFF2-40B4-BE49-F238E27FC236}">
                <a16:creationId xmlns:a16="http://schemas.microsoft.com/office/drawing/2014/main" id="{C06D49E2-19C1-E639-92BC-332965C26F03}"/>
              </a:ext>
            </a:extLst>
          </p:cNvPr>
          <p:cNvSpPr txBox="1"/>
          <p:nvPr/>
        </p:nvSpPr>
        <p:spPr>
          <a:xfrm>
            <a:off x="0" y="3888616"/>
            <a:ext cx="8145018" cy="523220"/>
          </a:xfrm>
          <a:prstGeom prst="rect">
            <a:avLst/>
          </a:prstGeom>
          <a:noFill/>
        </p:spPr>
        <p:txBody>
          <a:bodyPr wrap="square">
            <a:spAutoFit/>
          </a:bodyPr>
          <a:lstStyle/>
          <a:p>
            <a:r>
              <a:rPr lang="en-US" sz="1400" dirty="0">
                <a:solidFill>
                  <a:srgbClr val="FF00FF"/>
                </a:solidFill>
                <a:latin typeface="Consolas" panose="020B0609020204030204" pitchFamily="49" charset="0"/>
              </a:rPr>
              <a:t>update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make_details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FF00FF"/>
                </a:solidFill>
                <a:latin typeface="Consolas" panose="020B0609020204030204" pitchFamily="49" charset="0"/>
              </a:rPr>
              <a:t>isnumeric</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make_id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518</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000000"/>
                </a:solidFill>
                <a:latin typeface="Consolas" panose="020B0609020204030204" pitchFamily="49" charset="0"/>
              </a:rPr>
              <a:t>0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522 </a:t>
            </a: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end</a:t>
            </a:r>
            <a:endParaRPr lang="en-IN" sz="1400" dirty="0"/>
          </a:p>
        </p:txBody>
      </p:sp>
      <p:sp>
        <p:nvSpPr>
          <p:cNvPr id="17" name="TextBox 16">
            <a:extLst>
              <a:ext uri="{FF2B5EF4-FFF2-40B4-BE49-F238E27FC236}">
                <a16:creationId xmlns:a16="http://schemas.microsoft.com/office/drawing/2014/main" id="{0C1E9931-705F-8E26-BB4D-EFEA3931FBAC}"/>
              </a:ext>
            </a:extLst>
          </p:cNvPr>
          <p:cNvSpPr txBox="1"/>
          <p:nvPr/>
        </p:nvSpPr>
        <p:spPr>
          <a:xfrm>
            <a:off x="-43434" y="3584292"/>
            <a:ext cx="10684764"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To convert non numerical value to numerical value we use update and alter function.</a:t>
            </a:r>
          </a:p>
        </p:txBody>
      </p:sp>
      <p:sp>
        <p:nvSpPr>
          <p:cNvPr id="19" name="TextBox 18">
            <a:extLst>
              <a:ext uri="{FF2B5EF4-FFF2-40B4-BE49-F238E27FC236}">
                <a16:creationId xmlns:a16="http://schemas.microsoft.com/office/drawing/2014/main" id="{59584D3C-B756-4057-CB7B-A06EB374387A}"/>
              </a:ext>
            </a:extLst>
          </p:cNvPr>
          <p:cNvSpPr txBox="1"/>
          <p:nvPr/>
        </p:nvSpPr>
        <p:spPr>
          <a:xfrm>
            <a:off x="0" y="4356041"/>
            <a:ext cx="6131052" cy="523220"/>
          </a:xfrm>
          <a:prstGeom prst="rect">
            <a:avLst/>
          </a:prstGeom>
          <a:noFill/>
        </p:spPr>
        <p:txBody>
          <a:bodyPr wrap="square">
            <a:spAutoFit/>
          </a:bodyPr>
          <a:lstStyle/>
          <a:p>
            <a:r>
              <a:rPr lang="en-IN" sz="1400" dirty="0">
                <a:solidFill>
                  <a:srgbClr val="0000FF"/>
                </a:solidFill>
                <a:latin typeface="Consolas" panose="020B0609020204030204" pitchFamily="49" charset="0"/>
              </a:rPr>
              <a:t>alter</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table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make_details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alter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column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endParaRPr lang="en-IN" sz="1400" dirty="0"/>
          </a:p>
        </p:txBody>
      </p:sp>
      <p:sp>
        <p:nvSpPr>
          <p:cNvPr id="21" name="TextBox 20">
            <a:extLst>
              <a:ext uri="{FF2B5EF4-FFF2-40B4-BE49-F238E27FC236}">
                <a16:creationId xmlns:a16="http://schemas.microsoft.com/office/drawing/2014/main" id="{130C68B3-79C6-A519-6093-BE30454452FC}"/>
              </a:ext>
            </a:extLst>
          </p:cNvPr>
          <p:cNvSpPr txBox="1"/>
          <p:nvPr/>
        </p:nvSpPr>
        <p:spPr>
          <a:xfrm>
            <a:off x="0" y="4794096"/>
            <a:ext cx="6131052"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Then we found same challenge in different data set.</a:t>
            </a:r>
          </a:p>
        </p:txBody>
      </p:sp>
      <p:sp>
        <p:nvSpPr>
          <p:cNvPr id="23" name="TextBox 22">
            <a:extLst>
              <a:ext uri="{FF2B5EF4-FFF2-40B4-BE49-F238E27FC236}">
                <a16:creationId xmlns:a16="http://schemas.microsoft.com/office/drawing/2014/main" id="{98A03DA7-44CE-D5EB-C8D2-7973109B6485}"/>
              </a:ext>
            </a:extLst>
          </p:cNvPr>
          <p:cNvSpPr txBox="1"/>
          <p:nvPr/>
        </p:nvSpPr>
        <p:spPr>
          <a:xfrm>
            <a:off x="81778" y="5049701"/>
            <a:ext cx="6131052" cy="523220"/>
          </a:xfrm>
          <a:prstGeom prst="rect">
            <a:avLst/>
          </a:prstGeom>
          <a:noFill/>
        </p:spPr>
        <p:txBody>
          <a:bodyPr wrap="square">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stolen_vehicles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ISNUMERIC</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make_id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a:t>
            </a:r>
            <a:endParaRPr lang="en-IN" sz="1400" dirty="0"/>
          </a:p>
        </p:txBody>
      </p:sp>
    </p:spTree>
    <p:extLst>
      <p:ext uri="{BB962C8B-B14F-4D97-AF65-F5344CB8AC3E}">
        <p14:creationId xmlns:p14="http://schemas.microsoft.com/office/powerpoint/2010/main" val="409668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6853B13-7F5A-CDEF-A831-F1A10E1D544E}"/>
              </a:ext>
            </a:extLst>
          </p:cNvPr>
          <p:cNvSpPr txBox="1"/>
          <p:nvPr/>
        </p:nvSpPr>
        <p:spPr>
          <a:xfrm>
            <a:off x="0" y="0"/>
            <a:ext cx="12192000" cy="95410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We used this calculation To convert non numerical value to numerical(int) value we use update and alter function.(623,505,503,543)</a:t>
            </a:r>
          </a:p>
          <a:p>
            <a:pPr marL="285750" indent="-285750">
              <a:buFont typeface="Arial" panose="020B0604020202020204" pitchFamily="34" charset="0"/>
              <a:buChar char="•"/>
            </a:pPr>
            <a:endParaRPr lang="en-IN" sz="1400" dirty="0">
              <a:latin typeface="Consolas" panose="020B0609020204030204" pitchFamily="49" charset="0"/>
            </a:endParaRPr>
          </a:p>
          <a:p>
            <a:pPr marL="285750" indent="-285750">
              <a:buFont typeface="Arial" panose="020B0604020202020204" pitchFamily="34" charset="0"/>
              <a:buChar char="•"/>
            </a:pPr>
            <a:endParaRPr lang="en-IN" sz="1400" dirty="0">
              <a:latin typeface="Consolas" panose="020B0609020204030204" pitchFamily="49" charset="0"/>
            </a:endParaRPr>
          </a:p>
        </p:txBody>
      </p:sp>
      <p:sp>
        <p:nvSpPr>
          <p:cNvPr id="10" name="TextBox 9">
            <a:extLst>
              <a:ext uri="{FF2B5EF4-FFF2-40B4-BE49-F238E27FC236}">
                <a16:creationId xmlns:a16="http://schemas.microsoft.com/office/drawing/2014/main" id="{B05A1C08-155B-4DF7-B45D-D3DFEBB72505}"/>
              </a:ext>
            </a:extLst>
          </p:cNvPr>
          <p:cNvSpPr txBox="1"/>
          <p:nvPr/>
        </p:nvSpPr>
        <p:spPr>
          <a:xfrm>
            <a:off x="0" y="767436"/>
            <a:ext cx="12192000" cy="954107"/>
          </a:xfrm>
          <a:prstGeom prst="rect">
            <a:avLst/>
          </a:prstGeom>
          <a:noFill/>
        </p:spPr>
        <p:txBody>
          <a:bodyPr wrap="square">
            <a:spAutoFit/>
          </a:bodyPr>
          <a:lstStyle/>
          <a:p>
            <a:r>
              <a:rPr lang="en-US" sz="1400" dirty="0">
                <a:solidFill>
                  <a:srgbClr val="FF00FF"/>
                </a:solidFill>
                <a:latin typeface="Consolas" panose="020B0609020204030204" pitchFamily="49" charset="0"/>
              </a:rPr>
              <a:t>update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stolen_vehicles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'623%'</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623</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'505%'</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505</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'503%'</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503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'543%'</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then</a:t>
            </a:r>
            <a:r>
              <a:rPr lang="en-US" sz="1400" dirty="0">
                <a:solidFill>
                  <a:srgbClr val="000000"/>
                </a:solidFill>
                <a:latin typeface="Consolas" panose="020B0609020204030204" pitchFamily="49" charset="0"/>
              </a:rPr>
              <a:t> 543 </a:t>
            </a: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end</a:t>
            </a:r>
            <a:endParaRPr lang="en-IN" sz="1400" dirty="0"/>
          </a:p>
        </p:txBody>
      </p:sp>
      <p:sp>
        <p:nvSpPr>
          <p:cNvPr id="12" name="TextBox 11">
            <a:extLst>
              <a:ext uri="{FF2B5EF4-FFF2-40B4-BE49-F238E27FC236}">
                <a16:creationId xmlns:a16="http://schemas.microsoft.com/office/drawing/2014/main" id="{3A527059-8EA0-2A83-240C-EAFB50DD09EC}"/>
              </a:ext>
            </a:extLst>
          </p:cNvPr>
          <p:cNvSpPr txBox="1"/>
          <p:nvPr/>
        </p:nvSpPr>
        <p:spPr>
          <a:xfrm>
            <a:off x="-16764" y="1629902"/>
            <a:ext cx="6112764" cy="523220"/>
          </a:xfrm>
          <a:prstGeom prst="rect">
            <a:avLst/>
          </a:prstGeom>
          <a:noFill/>
        </p:spPr>
        <p:txBody>
          <a:bodyPr wrap="square">
            <a:spAutoFit/>
          </a:bodyPr>
          <a:lstStyle/>
          <a:p>
            <a:r>
              <a:rPr lang="en-IN" sz="1400" dirty="0">
                <a:solidFill>
                  <a:srgbClr val="0000FF"/>
                </a:solidFill>
                <a:latin typeface="Consolas" panose="020B0609020204030204" pitchFamily="49" charset="0"/>
              </a:rPr>
              <a:t>alter</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table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stolen_vehicles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alter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column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endParaRPr lang="en-US" sz="1400" dirty="0">
              <a:solidFill>
                <a:srgbClr val="000000"/>
              </a:solidFill>
              <a:latin typeface="Consolas" panose="020B0609020204030204" pitchFamily="49" charset="0"/>
            </a:endParaRPr>
          </a:p>
        </p:txBody>
      </p:sp>
      <p:sp>
        <p:nvSpPr>
          <p:cNvPr id="14" name="TextBox 13">
            <a:extLst>
              <a:ext uri="{FF2B5EF4-FFF2-40B4-BE49-F238E27FC236}">
                <a16:creationId xmlns:a16="http://schemas.microsoft.com/office/drawing/2014/main" id="{EFA04550-080C-E42F-3FDE-0105FCBEC666}"/>
              </a:ext>
            </a:extLst>
          </p:cNvPr>
          <p:cNvSpPr txBox="1"/>
          <p:nvPr/>
        </p:nvSpPr>
        <p:spPr>
          <a:xfrm>
            <a:off x="-25908" y="2153122"/>
            <a:ext cx="9901428"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If there are multiple values to correct/change we can use this calculation.</a:t>
            </a:r>
          </a:p>
        </p:txBody>
      </p:sp>
      <p:sp>
        <p:nvSpPr>
          <p:cNvPr id="16" name="TextBox 15">
            <a:extLst>
              <a:ext uri="{FF2B5EF4-FFF2-40B4-BE49-F238E27FC236}">
                <a16:creationId xmlns:a16="http://schemas.microsoft.com/office/drawing/2014/main" id="{44281910-646B-7005-7AD7-1D5F80F1B073}"/>
              </a:ext>
            </a:extLst>
          </p:cNvPr>
          <p:cNvSpPr txBox="1"/>
          <p:nvPr/>
        </p:nvSpPr>
        <p:spPr>
          <a:xfrm>
            <a:off x="0" y="2460899"/>
            <a:ext cx="12192000" cy="307777"/>
          </a:xfrm>
          <a:prstGeom prst="rect">
            <a:avLst/>
          </a:prstGeom>
          <a:noFill/>
        </p:spPr>
        <p:txBody>
          <a:bodyPr wrap="square">
            <a:spAutoFit/>
          </a:bodyPr>
          <a:lstStyle/>
          <a:p>
            <a:r>
              <a:rPr lang="en-US" sz="1400" dirty="0">
                <a:solidFill>
                  <a:srgbClr val="FF00FF"/>
                </a:solidFill>
                <a:latin typeface="Consolas" panose="020B0609020204030204" pitchFamily="49" charset="0"/>
              </a:rPr>
              <a:t>update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stolen_vehicles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substring</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make_id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3</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make_id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like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'%[0-9][0-9][0-9]%'</a:t>
            </a:r>
            <a:endParaRPr lang="en-IN" sz="1400" dirty="0"/>
          </a:p>
        </p:txBody>
      </p:sp>
      <p:sp>
        <p:nvSpPr>
          <p:cNvPr id="18" name="TextBox 17">
            <a:extLst>
              <a:ext uri="{FF2B5EF4-FFF2-40B4-BE49-F238E27FC236}">
                <a16:creationId xmlns:a16="http://schemas.microsoft.com/office/drawing/2014/main" id="{FF6CC040-09C8-8A04-BB49-944404D02C1A}"/>
              </a:ext>
            </a:extLst>
          </p:cNvPr>
          <p:cNvSpPr txBox="1"/>
          <p:nvPr/>
        </p:nvSpPr>
        <p:spPr>
          <a:xfrm>
            <a:off x="0" y="3076454"/>
            <a:ext cx="6201918" cy="523220"/>
          </a:xfrm>
          <a:prstGeom prst="rect">
            <a:avLst/>
          </a:prstGeom>
          <a:noFill/>
        </p:spPr>
        <p:txBody>
          <a:bodyPr wrap="square">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stolen_vehicles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FF00FF"/>
                </a:solidFill>
                <a:latin typeface="Consolas" panose="020B0609020204030204" pitchFamily="49" charset="0"/>
              </a:rPr>
              <a:t>isdate</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date_stolen</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a:t>
            </a:r>
            <a:endParaRPr lang="en-IN" sz="1400" dirty="0"/>
          </a:p>
        </p:txBody>
      </p:sp>
      <p:sp>
        <p:nvSpPr>
          <p:cNvPr id="20" name="TextBox 19">
            <a:extLst>
              <a:ext uri="{FF2B5EF4-FFF2-40B4-BE49-F238E27FC236}">
                <a16:creationId xmlns:a16="http://schemas.microsoft.com/office/drawing/2014/main" id="{E5FDD772-98C5-F04E-DB96-E8C00E581FD5}"/>
              </a:ext>
            </a:extLst>
          </p:cNvPr>
          <p:cNvSpPr txBox="1"/>
          <p:nvPr/>
        </p:nvSpPr>
        <p:spPr>
          <a:xfrm>
            <a:off x="0" y="2768676"/>
            <a:ext cx="12192000" cy="307777"/>
          </a:xfrm>
          <a:prstGeom prst="rect">
            <a:avLst/>
          </a:prstGeom>
          <a:noFill/>
        </p:spPr>
        <p:txBody>
          <a:bodyPr wrap="square">
            <a:spAutoFit/>
          </a:bodyPr>
          <a:lstStyle/>
          <a:p>
            <a:pPr marL="285750" indent="-285750">
              <a:buFont typeface="Arial" panose="020B0604020202020204" pitchFamily="34" charset="0"/>
              <a:buChar char="•"/>
            </a:pPr>
            <a:r>
              <a:rPr lang="en-IN" sz="1400" dirty="0" err="1">
                <a:solidFill>
                  <a:srgbClr val="000000"/>
                </a:solidFill>
                <a:latin typeface="Consolas" panose="020B0609020204030204" pitchFamily="49" charset="0"/>
              </a:rPr>
              <a:t>Isdate</a:t>
            </a:r>
            <a:r>
              <a:rPr lang="en-IN" sz="1400" dirty="0">
                <a:solidFill>
                  <a:srgbClr val="000000"/>
                </a:solidFill>
                <a:latin typeface="Consolas" panose="020B0609020204030204" pitchFamily="49" charset="0"/>
              </a:rPr>
              <a:t> function to check the data as date format other than that </a:t>
            </a:r>
            <a:r>
              <a:rPr lang="en-US" sz="1400" dirty="0" err="1">
                <a:solidFill>
                  <a:srgbClr val="FF00FF"/>
                </a:solidFill>
                <a:latin typeface="Consolas" panose="020B0609020204030204" pitchFamily="49" charset="0"/>
              </a:rPr>
              <a:t>isdate</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date_stolen</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a:t>
            </a:r>
            <a:r>
              <a:rPr lang="en-IN" sz="1400" dirty="0">
                <a:solidFill>
                  <a:srgbClr val="000000"/>
                </a:solidFill>
                <a:latin typeface="Consolas" panose="020B0609020204030204" pitchFamily="49" charset="0"/>
              </a:rPr>
              <a:t> gives the non date value.</a:t>
            </a:r>
          </a:p>
        </p:txBody>
      </p:sp>
      <p:sp>
        <p:nvSpPr>
          <p:cNvPr id="22" name="TextBox 21">
            <a:extLst>
              <a:ext uri="{FF2B5EF4-FFF2-40B4-BE49-F238E27FC236}">
                <a16:creationId xmlns:a16="http://schemas.microsoft.com/office/drawing/2014/main" id="{E08BC120-8A97-8278-E098-5E753226ED1C}"/>
              </a:ext>
            </a:extLst>
          </p:cNvPr>
          <p:cNvSpPr txBox="1"/>
          <p:nvPr/>
        </p:nvSpPr>
        <p:spPr>
          <a:xfrm>
            <a:off x="0" y="3599674"/>
            <a:ext cx="6121908"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We correct date format –</a:t>
            </a:r>
            <a:r>
              <a:rPr lang="en-IN" sz="1400" dirty="0" err="1">
                <a:latin typeface="Consolas" panose="020B0609020204030204" pitchFamily="49" charset="0"/>
              </a:rPr>
              <a:t>yyyy</a:t>
            </a:r>
            <a:r>
              <a:rPr lang="en-IN" sz="1400" dirty="0">
                <a:latin typeface="Consolas" panose="020B0609020204030204" pitchFamily="49" charset="0"/>
              </a:rPr>
              <a:t>-mm-dd</a:t>
            </a:r>
          </a:p>
        </p:txBody>
      </p:sp>
      <p:sp>
        <p:nvSpPr>
          <p:cNvPr id="3" name="TextBox 2">
            <a:extLst>
              <a:ext uri="{FF2B5EF4-FFF2-40B4-BE49-F238E27FC236}">
                <a16:creationId xmlns:a16="http://schemas.microsoft.com/office/drawing/2014/main" id="{5C5E6103-F2F7-85FD-2036-EAA17384980A}"/>
              </a:ext>
            </a:extLst>
          </p:cNvPr>
          <p:cNvSpPr txBox="1"/>
          <p:nvPr/>
        </p:nvSpPr>
        <p:spPr>
          <a:xfrm>
            <a:off x="0" y="3938223"/>
            <a:ext cx="11386566" cy="523220"/>
          </a:xfrm>
          <a:prstGeom prst="rect">
            <a:avLst/>
          </a:prstGeom>
          <a:noFill/>
        </p:spPr>
        <p:txBody>
          <a:bodyPr wrap="square">
            <a:spAutoFit/>
          </a:bodyPr>
          <a:lstStyle/>
          <a:p>
            <a:endParaRPr lang="en-IN" sz="1400" dirty="0">
              <a:solidFill>
                <a:srgbClr val="000000"/>
              </a:solidFill>
              <a:latin typeface="Consolas" panose="020B0609020204030204" pitchFamily="49" charset="0"/>
            </a:endParaRPr>
          </a:p>
          <a:p>
            <a:r>
              <a:rPr lang="en-US" sz="1400" dirty="0">
                <a:solidFill>
                  <a:srgbClr val="FF00FF"/>
                </a:solidFill>
                <a:latin typeface="Consolas" panose="020B0609020204030204" pitchFamily="49" charset="0"/>
              </a:rPr>
              <a:t>update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stolen_vehicles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date_stolen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convert</a:t>
            </a:r>
            <a:r>
              <a:rPr lang="en-US" sz="1400" dirty="0">
                <a:solidFill>
                  <a:srgbClr val="808080"/>
                </a:solidFill>
                <a:latin typeface="Consolas" panose="020B0609020204030204" pitchFamily="49" charset="0"/>
              </a:rPr>
              <a:t>(</a:t>
            </a:r>
            <a:r>
              <a:rPr lang="en-US" sz="1400" dirty="0" err="1">
                <a:solidFill>
                  <a:srgbClr val="0000FF"/>
                </a:solidFill>
                <a:latin typeface="Consolas" panose="020B0609020204030204" pitchFamily="49" charset="0"/>
              </a:rPr>
              <a:t>varchar</a:t>
            </a:r>
            <a:r>
              <a:rPr lang="en-US" sz="1400" dirty="0" err="1">
                <a:solidFill>
                  <a:srgbClr val="808080"/>
                </a:solidFill>
                <a:latin typeface="Consolas" panose="020B0609020204030204" pitchFamily="49" charset="0"/>
              </a:rPr>
              <a:t>,</a:t>
            </a:r>
            <a:r>
              <a:rPr lang="en-US" sz="1400" dirty="0" err="1">
                <a:solidFill>
                  <a:srgbClr val="FF00FF"/>
                </a:solidFill>
                <a:latin typeface="Consolas" panose="020B0609020204030204" pitchFamily="49" charset="0"/>
              </a:rPr>
              <a:t>try_convert</a:t>
            </a:r>
            <a:r>
              <a:rPr lang="en-US" sz="1400" dirty="0">
                <a:solidFill>
                  <a:srgbClr val="808080"/>
                </a:solidFill>
                <a:latin typeface="Consolas" panose="020B0609020204030204" pitchFamily="49" charset="0"/>
              </a:rPr>
              <a:t>(</a:t>
            </a:r>
            <a:r>
              <a:rPr lang="en-US" sz="1400" dirty="0" err="1">
                <a:solidFill>
                  <a:srgbClr val="0000FF"/>
                </a:solidFill>
                <a:latin typeface="Consolas" panose="020B0609020204030204" pitchFamily="49" charset="0"/>
              </a:rPr>
              <a:t>date</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date_stolen</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23</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stolen_vehicles</a:t>
            </a:r>
            <a:endParaRPr lang="en-IN" sz="1400" dirty="0"/>
          </a:p>
        </p:txBody>
      </p:sp>
      <p:sp>
        <p:nvSpPr>
          <p:cNvPr id="5" name="TextBox 4">
            <a:extLst>
              <a:ext uri="{FF2B5EF4-FFF2-40B4-BE49-F238E27FC236}">
                <a16:creationId xmlns:a16="http://schemas.microsoft.com/office/drawing/2014/main" id="{235DD058-AF0C-9F76-F077-A358BDEC68E2}"/>
              </a:ext>
            </a:extLst>
          </p:cNvPr>
          <p:cNvSpPr txBox="1"/>
          <p:nvPr/>
        </p:nvSpPr>
        <p:spPr>
          <a:xfrm>
            <a:off x="12954" y="4492215"/>
            <a:ext cx="11453622" cy="307777"/>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Consolas" panose="020B0609020204030204" pitchFamily="49" charset="0"/>
              </a:rPr>
              <a:t>We update null value into date and use alter function to convert non date value into date.</a:t>
            </a:r>
          </a:p>
        </p:txBody>
      </p:sp>
      <p:sp>
        <p:nvSpPr>
          <p:cNvPr id="7" name="TextBox 6">
            <a:extLst>
              <a:ext uri="{FF2B5EF4-FFF2-40B4-BE49-F238E27FC236}">
                <a16:creationId xmlns:a16="http://schemas.microsoft.com/office/drawing/2014/main" id="{0E96A2F9-8347-A735-F927-1E3BB3E9CEB6}"/>
              </a:ext>
            </a:extLst>
          </p:cNvPr>
          <p:cNvSpPr txBox="1"/>
          <p:nvPr/>
        </p:nvSpPr>
        <p:spPr>
          <a:xfrm>
            <a:off x="12954" y="4799992"/>
            <a:ext cx="12166091" cy="523220"/>
          </a:xfrm>
          <a:prstGeom prst="rect">
            <a:avLst/>
          </a:prstGeom>
          <a:noFill/>
        </p:spPr>
        <p:txBody>
          <a:bodyPr wrap="square">
            <a:spAutoFit/>
          </a:bodyPr>
          <a:lstStyle/>
          <a:p>
            <a:r>
              <a:rPr lang="en-IN" sz="1400" dirty="0">
                <a:solidFill>
                  <a:srgbClr val="FF00FF"/>
                </a:solidFill>
                <a:latin typeface="Consolas" panose="020B0609020204030204" pitchFamily="49" charset="0"/>
              </a:rPr>
              <a:t>update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stolen_vehicles</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set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date_stolen</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'2021-10-15'</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date_stolen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is</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null</a:t>
            </a:r>
            <a:endParaRPr lang="en-IN" sz="1400" dirty="0"/>
          </a:p>
        </p:txBody>
      </p:sp>
      <p:sp>
        <p:nvSpPr>
          <p:cNvPr id="11" name="TextBox 10">
            <a:extLst>
              <a:ext uri="{FF2B5EF4-FFF2-40B4-BE49-F238E27FC236}">
                <a16:creationId xmlns:a16="http://schemas.microsoft.com/office/drawing/2014/main" id="{1FA6A7EA-5645-1A90-AAAC-9B27E82A5942}"/>
              </a:ext>
            </a:extLst>
          </p:cNvPr>
          <p:cNvSpPr txBox="1"/>
          <p:nvPr/>
        </p:nvSpPr>
        <p:spPr>
          <a:xfrm>
            <a:off x="12954" y="5323212"/>
            <a:ext cx="12166090" cy="523220"/>
          </a:xfrm>
          <a:prstGeom prst="rect">
            <a:avLst/>
          </a:prstGeom>
          <a:noFill/>
        </p:spPr>
        <p:txBody>
          <a:bodyPr wrap="square">
            <a:spAutoFit/>
          </a:bodyPr>
          <a:lstStyle/>
          <a:p>
            <a:r>
              <a:rPr lang="en-IN" sz="1400" dirty="0">
                <a:solidFill>
                  <a:srgbClr val="0000FF"/>
                </a:solidFill>
                <a:latin typeface="Consolas" panose="020B0609020204030204" pitchFamily="49" charset="0"/>
              </a:rPr>
              <a:t>alter</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table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stolen_vehicles</a:t>
            </a:r>
            <a:endParaRPr lang="en-IN"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alter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column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date_stolen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date</a:t>
            </a:r>
            <a:endParaRPr lang="en-IN" sz="1400" dirty="0"/>
          </a:p>
        </p:txBody>
      </p:sp>
    </p:spTree>
    <p:extLst>
      <p:ext uri="{BB962C8B-B14F-4D97-AF65-F5344CB8AC3E}">
        <p14:creationId xmlns:p14="http://schemas.microsoft.com/office/powerpoint/2010/main" val="3406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CE586-4E4A-67A3-608C-EA3793441C7D}"/>
              </a:ext>
            </a:extLst>
          </p:cNvPr>
          <p:cNvSpPr txBox="1"/>
          <p:nvPr/>
        </p:nvSpPr>
        <p:spPr>
          <a:xfrm>
            <a:off x="3044190" y="3244334"/>
            <a:ext cx="6103620" cy="830997"/>
          </a:xfrm>
          <a:prstGeom prst="rect">
            <a:avLst/>
          </a:prstGeom>
          <a:noFill/>
        </p:spPr>
        <p:txBody>
          <a:bodyPr wrap="square">
            <a:spAutoFit/>
          </a:bodyPr>
          <a:lstStyle/>
          <a:p>
            <a:pPr algn="ctr"/>
            <a:r>
              <a:rPr lang="en-US" sz="4800" dirty="0"/>
              <a:t>INSIGHTS</a:t>
            </a:r>
            <a:endParaRPr lang="en-IN" sz="4800" dirty="0"/>
          </a:p>
        </p:txBody>
      </p:sp>
    </p:spTree>
    <p:extLst>
      <p:ext uri="{BB962C8B-B14F-4D97-AF65-F5344CB8AC3E}">
        <p14:creationId xmlns:p14="http://schemas.microsoft.com/office/powerpoint/2010/main" val="11533195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1175</TotalTime>
  <Words>2110</Words>
  <Application>Microsoft Office PowerPoint</Application>
  <PresentationFormat>Widescreen</PresentationFormat>
  <Paragraphs>199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Gill Sans MT</vt:lpstr>
      <vt:lpstr>Times New Roman</vt:lpstr>
      <vt:lpstr>Gallery</vt:lpstr>
      <vt:lpstr>TABLE OF CONTENT</vt:lpstr>
      <vt:lpstr>INTRODUCTION</vt:lpstr>
      <vt:lpstr>OBJECTIVES</vt:lpstr>
      <vt:lpstr>PROJECT</vt:lpstr>
      <vt:lpstr>DATA SET</vt:lpstr>
      <vt:lpstr>TOOLS</vt:lpstr>
      <vt:lpstr>DATA MANIPULATION PROCESS</vt:lpstr>
      <vt:lpstr>PowerPoint Presentation</vt:lpstr>
      <vt:lpstr>PowerPoint Presentation</vt:lpstr>
      <vt:lpstr>KEY Metrics</vt:lpstr>
      <vt:lpstr>KEY Metrics</vt:lpstr>
      <vt:lpstr>Recommended analysis</vt:lpstr>
      <vt:lpstr>Recommended analysis</vt:lpstr>
      <vt:lpstr>Recommended analysis</vt:lpstr>
      <vt:lpstr>Recommended analysis</vt:lpstr>
      <vt:lpstr>PowerPoint Presentation</vt:lpstr>
      <vt:lpstr>PowerPoint Presentation</vt:lpstr>
      <vt:lpstr>Are there any noticeable trends ?</vt:lpstr>
      <vt:lpstr>Analysis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alokrao.ar@outlook.com</dc:creator>
  <cp:lastModifiedBy>alokrao.ar@outlook.com</cp:lastModifiedBy>
  <cp:revision>2</cp:revision>
  <dcterms:created xsi:type="dcterms:W3CDTF">2024-03-30T16:01:12Z</dcterms:created>
  <dcterms:modified xsi:type="dcterms:W3CDTF">2024-04-08T11:46:37Z</dcterms:modified>
</cp:coreProperties>
</file>