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Now" panose="020B0604020202020204" charset="0"/>
      <p:regular r:id="rId8"/>
    </p:embeddedFont>
    <p:embeddedFont>
      <p:font typeface="Now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0038" y="4181255"/>
            <a:ext cx="17447925" cy="316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252">
                <a:solidFill>
                  <a:srgbClr val="404040"/>
                </a:solidFill>
                <a:latin typeface="Now Bold"/>
              </a:rPr>
              <a:t>LIBRARY MANAGEMENT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46625" y="1377646"/>
            <a:ext cx="2512675" cy="2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02/29/2023</a:t>
            </a:r>
            <a:endParaRPr lang="en-US" sz="1740" dirty="0">
              <a:solidFill>
                <a:srgbClr val="000000"/>
              </a:solidFill>
              <a:latin typeface="N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851123" y="1019175"/>
            <a:ext cx="2408177" cy="27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23"/>
              </a:lnSpc>
            </a:pPr>
            <a:r>
              <a:rPr lang="en-US" sz="1740">
                <a:solidFill>
                  <a:srgbClr val="000000"/>
                </a:solidFill>
                <a:latin typeface="Now"/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39123" y="1398854"/>
            <a:ext cx="8209754" cy="777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93"/>
              </a:lnSpc>
              <a:spcBef>
                <a:spcPct val="0"/>
              </a:spcBef>
            </a:pPr>
            <a:r>
              <a:rPr lang="en-US" sz="4994">
                <a:solidFill>
                  <a:srgbClr val="404040"/>
                </a:solidFill>
                <a:latin typeface="Now Bold"/>
              </a:rPr>
              <a:t>TABLE OF 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67130" y="3695319"/>
            <a:ext cx="2703940" cy="267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INTRODUCTION TO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723769" y="3695319"/>
            <a:ext cx="2703940" cy="267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INTRODUCTION TO LMS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67130" y="5133946"/>
            <a:ext cx="2703940" cy="520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COMPARISION OF OLD LMS AND NEW LMD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23769" y="5133946"/>
            <a:ext cx="2703940" cy="520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06"/>
              </a:lnSpc>
              <a:spcBef>
                <a:spcPct val="0"/>
              </a:spcBef>
            </a:pPr>
            <a:r>
              <a:rPr lang="en-US" sz="1645">
                <a:solidFill>
                  <a:srgbClr val="000000"/>
                </a:solidFill>
                <a:latin typeface="Now"/>
              </a:rPr>
              <a:t>WORKING MODEL OF LMS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87361" y="3438636"/>
            <a:ext cx="886691" cy="88669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39682" tIns="39682" rIns="39682" bIns="3968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61833" y="3537923"/>
            <a:ext cx="737747" cy="61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8B9684">
                    <a:alpha val="82745"/>
                  </a:srgbClr>
                </a:solidFill>
                <a:latin typeface="Now"/>
              </a:rPr>
              <a:t>01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144000" y="3419721"/>
            <a:ext cx="886691" cy="88669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39682" tIns="39682" rIns="39682" bIns="39682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18472" y="3519008"/>
            <a:ext cx="737747" cy="61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</a:pPr>
            <a:r>
              <a:rPr lang="en-US" sz="3525">
                <a:solidFill>
                  <a:srgbClr val="8B9684">
                    <a:alpha val="82745"/>
                  </a:srgbClr>
                </a:solidFill>
                <a:latin typeface="Now"/>
              </a:rPr>
              <a:t>02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287361" y="4942909"/>
            <a:ext cx="886691" cy="8866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87361" y="5042298"/>
            <a:ext cx="886691" cy="61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2"/>
              </a:lnSpc>
            </a:pPr>
            <a:r>
              <a:rPr lang="en-US" sz="3522">
                <a:solidFill>
                  <a:srgbClr val="8B9684"/>
                </a:solidFill>
                <a:latin typeface="Now"/>
              </a:rPr>
              <a:t>03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144000" y="4923994"/>
            <a:ext cx="886691" cy="88669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B9684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3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144000" y="5023383"/>
            <a:ext cx="886691" cy="61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2"/>
              </a:lnSpc>
            </a:pPr>
            <a:r>
              <a:rPr lang="en-US" sz="3522">
                <a:solidFill>
                  <a:srgbClr val="8B9684"/>
                </a:solidFill>
                <a:latin typeface="Now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66855" y="2960371"/>
            <a:ext cx="3169215" cy="2568124"/>
            <a:chOff x="0" y="0"/>
            <a:chExt cx="4225620" cy="34241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04" b="8504"/>
            <a:stretch/>
          </p:blipFill>
          <p:spPr>
            <a:xfrm>
              <a:off x="0" y="0"/>
              <a:ext cx="4225620" cy="3424165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1272207" y="2946117"/>
            <a:ext cx="3169215" cy="2568124"/>
            <a:chOff x="0" y="0"/>
            <a:chExt cx="4225620" cy="342416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4" t="8840" r="16836" b="22069"/>
            <a:stretch/>
          </p:blipFill>
          <p:spPr>
            <a:xfrm>
              <a:off x="0" y="0"/>
              <a:ext cx="4225620" cy="3424165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028700" y="1050042"/>
            <a:ext cx="5342623" cy="112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89"/>
              </a:lnSpc>
              <a:spcBef>
                <a:spcPct val="0"/>
              </a:spcBef>
            </a:pPr>
            <a:r>
              <a:rPr lang="en-US" sz="7368">
                <a:solidFill>
                  <a:srgbClr val="404040"/>
                </a:solidFill>
                <a:latin typeface="Now Bold"/>
              </a:rPr>
              <a:t>OUR 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66855" y="6716749"/>
            <a:ext cx="3169215" cy="54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4"/>
              </a:lnSpc>
            </a:pPr>
            <a:r>
              <a:rPr lang="en-US" sz="1766">
                <a:solidFill>
                  <a:srgbClr val="000000"/>
                </a:solidFill>
                <a:latin typeface="Now"/>
              </a:rPr>
              <a:t>Developed all the front-end view according to design.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66855" y="6070012"/>
            <a:ext cx="3169215" cy="30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52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Now"/>
              </a:rPr>
              <a:t>FRONTEND DEVELOPER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72207" y="6702496"/>
            <a:ext cx="3169215" cy="54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4"/>
              </a:lnSpc>
            </a:pPr>
            <a:r>
              <a:rPr lang="en-US" sz="1766">
                <a:solidFill>
                  <a:srgbClr val="000000"/>
                </a:solidFill>
                <a:latin typeface="Now"/>
              </a:rPr>
              <a:t>Made proper presentation to present the whole projct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72207" y="6055759"/>
            <a:ext cx="3169215" cy="30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52"/>
              </a:lnSpc>
              <a:spcBef>
                <a:spcPct val="0"/>
              </a:spcBef>
            </a:pPr>
            <a:r>
              <a:rPr lang="en-US" sz="1928" dirty="0">
                <a:solidFill>
                  <a:srgbClr val="000000"/>
                </a:solidFill>
                <a:latin typeface="Now"/>
              </a:rPr>
              <a:t>PRESENTATION MAKER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66276" y="2937751"/>
            <a:ext cx="3169215" cy="2568124"/>
            <a:chOff x="0" y="0"/>
            <a:chExt cx="4225620" cy="3424165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t="5355" r="-1074" b="30326"/>
            <a:stretch/>
          </p:blipFill>
          <p:spPr>
            <a:xfrm>
              <a:off x="0" y="0"/>
              <a:ext cx="4225620" cy="3424165"/>
            </a:xfrm>
            <a:prstGeom prst="rect">
              <a:avLst/>
            </a:prstGeom>
          </p:spPr>
        </p:pic>
      </p:grpSp>
      <p:sp>
        <p:nvSpPr>
          <p:cNvPr id="13" name="TextBox 13"/>
          <p:cNvSpPr txBox="1"/>
          <p:nvPr/>
        </p:nvSpPr>
        <p:spPr>
          <a:xfrm>
            <a:off x="766276" y="6694129"/>
            <a:ext cx="3169215" cy="54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4"/>
              </a:lnSpc>
            </a:pPr>
            <a:r>
              <a:rPr lang="en-US" sz="1766">
                <a:solidFill>
                  <a:srgbClr val="000000"/>
                </a:solidFill>
                <a:latin typeface="Now"/>
              </a:rPr>
              <a:t>Developed all the server side working functionalities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6276" y="6047393"/>
            <a:ext cx="3169215" cy="30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52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Now"/>
              </a:rPr>
              <a:t>BACKEND DEVELOPER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69617" y="2960371"/>
            <a:ext cx="3169215" cy="2568124"/>
            <a:chOff x="0" y="0"/>
            <a:chExt cx="4225620" cy="3424165"/>
          </a:xfrm>
        </p:grpSpPr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94" b="15094"/>
            <a:stretch/>
          </p:blipFill>
          <p:spPr>
            <a:xfrm>
              <a:off x="0" y="0"/>
              <a:ext cx="4225620" cy="3424165"/>
            </a:xfrm>
            <a:prstGeom prst="rect">
              <a:avLst/>
            </a:prstGeom>
          </p:spPr>
        </p:pic>
      </p:grpSp>
      <p:sp>
        <p:nvSpPr>
          <p:cNvPr id="17" name="TextBox 17"/>
          <p:cNvSpPr txBox="1"/>
          <p:nvPr/>
        </p:nvSpPr>
        <p:spPr>
          <a:xfrm>
            <a:off x="7769617" y="6716749"/>
            <a:ext cx="3169215" cy="54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4"/>
              </a:lnSpc>
            </a:pPr>
            <a:r>
              <a:rPr lang="en-US" sz="1766">
                <a:solidFill>
                  <a:srgbClr val="000000"/>
                </a:solidFill>
                <a:latin typeface="Now"/>
              </a:rPr>
              <a:t>Design all the layouts and color combination etc.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69617" y="6070012"/>
            <a:ext cx="3169215" cy="30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52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Now"/>
              </a:rPr>
              <a:t>DESIGNER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774797" y="2968737"/>
            <a:ext cx="3169215" cy="2568124"/>
            <a:chOff x="0" y="0"/>
            <a:chExt cx="4225620" cy="3424165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0" b="17482"/>
            <a:stretch/>
          </p:blipFill>
          <p:spPr>
            <a:xfrm>
              <a:off x="0" y="0"/>
              <a:ext cx="4225620" cy="3424165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14774797" y="6725115"/>
            <a:ext cx="3169215" cy="54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4"/>
              </a:lnSpc>
            </a:pPr>
            <a:r>
              <a:rPr lang="en-US" sz="1766">
                <a:solidFill>
                  <a:srgbClr val="000000"/>
                </a:solidFill>
                <a:latin typeface="Now"/>
              </a:rPr>
              <a:t>Made documentation for user to nagivate easily.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774797" y="6078379"/>
            <a:ext cx="3169215" cy="596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52"/>
              </a:lnSpc>
              <a:spcBef>
                <a:spcPct val="0"/>
              </a:spcBef>
            </a:pPr>
            <a:r>
              <a:rPr lang="en-US" sz="1928">
                <a:solidFill>
                  <a:srgbClr val="000000"/>
                </a:solidFill>
                <a:latin typeface="Now"/>
              </a:rPr>
              <a:t>DOCUMENTATION SPECIALIST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045232" y="1227462"/>
            <a:ext cx="5653448" cy="5945309"/>
          </a:xfrm>
          <a:custGeom>
            <a:avLst/>
            <a:gdLst/>
            <a:ahLst/>
            <a:cxnLst/>
            <a:rect l="l" t="t" r="r" b="b"/>
            <a:pathLst>
              <a:path w="5653448" h="5945309">
                <a:moveTo>
                  <a:pt x="5653448" y="0"/>
                </a:moveTo>
                <a:lnTo>
                  <a:pt x="0" y="0"/>
                </a:lnTo>
                <a:lnTo>
                  <a:pt x="0" y="5945308"/>
                </a:lnTo>
                <a:lnTo>
                  <a:pt x="5653448" y="5945308"/>
                </a:lnTo>
                <a:lnTo>
                  <a:pt x="56534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96011" y="1019175"/>
            <a:ext cx="8798087" cy="1095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97"/>
              </a:lnSpc>
              <a:spcBef>
                <a:spcPct val="0"/>
              </a:spcBef>
            </a:pPr>
            <a:r>
              <a:rPr lang="en-US" sz="7129">
                <a:solidFill>
                  <a:srgbClr val="404040"/>
                </a:solidFill>
                <a:latin typeface="Now Bold"/>
              </a:rPr>
              <a:t>INTRO TO LMS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56403"/>
            <a:ext cx="8865398" cy="3749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78"/>
              </a:lnSpc>
            </a:pPr>
            <a:r>
              <a:rPr lang="en-US" sz="3507">
                <a:solidFill>
                  <a:srgbClr val="000000"/>
                </a:solidFill>
                <a:latin typeface="Now"/>
              </a:rPr>
              <a:t>In simple word LMS is a digital Library which is made to simplify the work of an librarian.</a:t>
            </a:r>
          </a:p>
          <a:p>
            <a:pPr>
              <a:lnSpc>
                <a:spcPts val="4278"/>
              </a:lnSpc>
            </a:pPr>
            <a:endParaRPr lang="en-US" sz="3507">
              <a:solidFill>
                <a:srgbClr val="000000"/>
              </a:solidFill>
              <a:latin typeface="Now"/>
            </a:endParaRPr>
          </a:p>
          <a:p>
            <a:pPr>
              <a:lnSpc>
                <a:spcPts val="4278"/>
              </a:lnSpc>
            </a:pPr>
            <a:r>
              <a:rPr lang="en-US" sz="3507">
                <a:solidFill>
                  <a:srgbClr val="000000"/>
                </a:solidFill>
                <a:latin typeface="Now"/>
              </a:rPr>
              <a:t>LMS provides the environment to shift all the file works to a software system work which is much easier to operate.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3336" y="3824362"/>
            <a:ext cx="7800664" cy="207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7070" lvl="1" indent="-363535">
              <a:lnSpc>
                <a:spcPts val="4108"/>
              </a:lnSpc>
              <a:buFont typeface="Arial"/>
              <a:buChar char="•"/>
            </a:pPr>
            <a:r>
              <a:rPr lang="en-US" sz="3367">
                <a:solidFill>
                  <a:srgbClr val="000000"/>
                </a:solidFill>
                <a:latin typeface="Now"/>
              </a:rPr>
              <a:t>Use Register to store data</a:t>
            </a:r>
          </a:p>
          <a:p>
            <a:pPr marL="727070" lvl="1" indent="-363535">
              <a:lnSpc>
                <a:spcPts val="4108"/>
              </a:lnSpc>
              <a:buFont typeface="Arial"/>
              <a:buChar char="•"/>
            </a:pPr>
            <a:r>
              <a:rPr lang="en-US" sz="3367">
                <a:solidFill>
                  <a:srgbClr val="000000"/>
                </a:solidFill>
                <a:latin typeface="Now"/>
              </a:rPr>
              <a:t>Hard to find data</a:t>
            </a:r>
          </a:p>
          <a:p>
            <a:pPr marL="727070" lvl="1" indent="-363535">
              <a:lnSpc>
                <a:spcPts val="4108"/>
              </a:lnSpc>
              <a:buFont typeface="Arial"/>
              <a:buChar char="•"/>
            </a:pPr>
            <a:r>
              <a:rPr lang="en-US" sz="3367">
                <a:solidFill>
                  <a:srgbClr val="000000"/>
                </a:solidFill>
                <a:latin typeface="Now"/>
              </a:rPr>
              <a:t>So many data cluster</a:t>
            </a:r>
          </a:p>
          <a:p>
            <a:pPr marL="727070" lvl="1" indent="-363535">
              <a:lnSpc>
                <a:spcPts val="4108"/>
              </a:lnSpc>
              <a:buFont typeface="Arial"/>
              <a:buChar char="•"/>
            </a:pPr>
            <a:r>
              <a:rPr lang="en-US" sz="3367">
                <a:solidFill>
                  <a:srgbClr val="000000"/>
                </a:solidFill>
                <a:latin typeface="Now"/>
              </a:rPr>
              <a:t>Take a long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2682" y="3753925"/>
            <a:ext cx="8385318" cy="214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895" lvl="1" indent="-375948">
              <a:lnSpc>
                <a:spcPts val="4248"/>
              </a:lnSpc>
              <a:buFont typeface="Arial"/>
              <a:buChar char="•"/>
            </a:pPr>
            <a:r>
              <a:rPr lang="en-US" sz="3482">
                <a:solidFill>
                  <a:srgbClr val="000000"/>
                </a:solidFill>
                <a:latin typeface="Now"/>
              </a:rPr>
              <a:t>Use database to store data</a:t>
            </a:r>
          </a:p>
          <a:p>
            <a:pPr marL="751895" lvl="1" indent="-375948">
              <a:lnSpc>
                <a:spcPts val="4248"/>
              </a:lnSpc>
              <a:buFont typeface="Arial"/>
              <a:buChar char="•"/>
            </a:pPr>
            <a:r>
              <a:rPr lang="en-US" sz="3482">
                <a:solidFill>
                  <a:srgbClr val="000000"/>
                </a:solidFill>
                <a:latin typeface="Now"/>
              </a:rPr>
              <a:t>So easy to find data</a:t>
            </a:r>
          </a:p>
          <a:p>
            <a:pPr marL="751895" lvl="1" indent="-375948">
              <a:lnSpc>
                <a:spcPts val="4248"/>
              </a:lnSpc>
              <a:buFont typeface="Arial"/>
              <a:buChar char="•"/>
            </a:pPr>
            <a:r>
              <a:rPr lang="en-US" sz="3482">
                <a:solidFill>
                  <a:srgbClr val="000000"/>
                </a:solidFill>
                <a:latin typeface="Now"/>
              </a:rPr>
              <a:t>Reduce data cluster</a:t>
            </a:r>
          </a:p>
          <a:p>
            <a:pPr marL="751895" lvl="1" indent="-375948">
              <a:lnSpc>
                <a:spcPts val="4248"/>
              </a:lnSpc>
              <a:buFont typeface="Arial"/>
              <a:buChar char="•"/>
            </a:pPr>
            <a:r>
              <a:rPr lang="en-US" sz="3482">
                <a:solidFill>
                  <a:srgbClr val="000000"/>
                </a:solidFill>
                <a:latin typeface="Now"/>
              </a:rPr>
              <a:t>Provide so simple process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3487" y="1885174"/>
            <a:ext cx="6005075" cy="1047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96"/>
              </a:lnSpc>
              <a:spcBef>
                <a:spcPct val="0"/>
              </a:spcBef>
            </a:pPr>
            <a:r>
              <a:rPr lang="en-US" sz="6800">
                <a:solidFill>
                  <a:srgbClr val="404040"/>
                </a:solidFill>
                <a:latin typeface="Now Bold"/>
              </a:rPr>
              <a:t>TRADITIONAL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92305" y="1772398"/>
            <a:ext cx="6866995" cy="125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60"/>
              </a:lnSpc>
              <a:spcBef>
                <a:spcPct val="0"/>
              </a:spcBef>
            </a:pPr>
            <a:r>
              <a:rPr lang="en-US" sz="8000">
                <a:solidFill>
                  <a:srgbClr val="404040"/>
                </a:solidFill>
                <a:latin typeface="Now Bold"/>
              </a:rPr>
              <a:t>LMS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90330" y="8514229"/>
            <a:ext cx="1453670" cy="428324"/>
            <a:chOff x="0" y="0"/>
            <a:chExt cx="952367" cy="2806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367" cy="280615"/>
            </a:xfrm>
            <a:custGeom>
              <a:avLst/>
              <a:gdLst/>
              <a:ahLst/>
              <a:cxnLst/>
              <a:rect l="l" t="t" r="r" b="b"/>
              <a:pathLst>
                <a:path w="952367" h="280615">
                  <a:moveTo>
                    <a:pt x="140308" y="0"/>
                  </a:moveTo>
                  <a:lnTo>
                    <a:pt x="812059" y="0"/>
                  </a:lnTo>
                  <a:cubicBezTo>
                    <a:pt x="889549" y="0"/>
                    <a:pt x="952367" y="62818"/>
                    <a:pt x="952367" y="140308"/>
                  </a:cubicBezTo>
                  <a:lnTo>
                    <a:pt x="952367" y="140308"/>
                  </a:lnTo>
                  <a:cubicBezTo>
                    <a:pt x="952367" y="177519"/>
                    <a:pt x="937585" y="213207"/>
                    <a:pt x="911272" y="239520"/>
                  </a:cubicBezTo>
                  <a:cubicBezTo>
                    <a:pt x="884959" y="265833"/>
                    <a:pt x="849271" y="280615"/>
                    <a:pt x="812059" y="280615"/>
                  </a:cubicBezTo>
                  <a:lnTo>
                    <a:pt x="140308" y="280615"/>
                  </a:lnTo>
                  <a:cubicBezTo>
                    <a:pt x="62818" y="280615"/>
                    <a:pt x="0" y="217797"/>
                    <a:pt x="0" y="140308"/>
                  </a:cubicBezTo>
                  <a:lnTo>
                    <a:pt x="0" y="140308"/>
                  </a:lnTo>
                  <a:cubicBezTo>
                    <a:pt x="0" y="62818"/>
                    <a:pt x="62818" y="0"/>
                    <a:pt x="1403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52367" cy="309190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127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072302" y="8728391"/>
            <a:ext cx="714075" cy="0"/>
          </a:xfrm>
          <a:prstGeom prst="line">
            <a:avLst/>
          </a:prstGeom>
          <a:ln w="19050" cap="flat">
            <a:solidFill>
              <a:srgbClr val="000000">
                <a:alpha val="70980"/>
              </a:srgbClr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Freeform 6"/>
          <p:cNvSpPr/>
          <p:nvPr/>
        </p:nvSpPr>
        <p:spPr>
          <a:xfrm>
            <a:off x="10926703" y="2740733"/>
            <a:ext cx="3939921" cy="4114800"/>
          </a:xfrm>
          <a:custGeom>
            <a:avLst/>
            <a:gdLst/>
            <a:ahLst/>
            <a:cxnLst/>
            <a:rect l="l" t="t" r="r" b="b"/>
            <a:pathLst>
              <a:path w="3939921" h="4114800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155581"/>
            <a:ext cx="8115300" cy="3266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798"/>
              </a:lnSpc>
              <a:spcBef>
                <a:spcPct val="0"/>
              </a:spcBef>
            </a:pPr>
            <a:r>
              <a:rPr lang="en-US" sz="10490">
                <a:solidFill>
                  <a:srgbClr val="404040"/>
                </a:solidFill>
                <a:latin typeface="Now Bold"/>
              </a:rPr>
              <a:t>LET’S EXPLORE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163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Now</vt:lpstr>
      <vt:lpstr>Arial</vt:lpstr>
      <vt:lpstr>Now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cp:lastModifiedBy>Raju Sharma</cp:lastModifiedBy>
  <cp:revision>7</cp:revision>
  <dcterms:created xsi:type="dcterms:W3CDTF">2006-08-16T00:00:00Z</dcterms:created>
  <dcterms:modified xsi:type="dcterms:W3CDTF">2024-02-29T03:38:22Z</dcterms:modified>
  <dc:identifier>DAF9taCy6y0</dc:identifier>
</cp:coreProperties>
</file>