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3" r:id="rId5"/>
    <p:sldId id="261" r:id="rId6"/>
    <p:sldId id="262" r:id="rId7"/>
    <p:sldId id="267" r:id="rId8"/>
    <p:sldId id="258" r:id="rId9"/>
    <p:sldId id="259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7" autoAdjust="0"/>
    <p:restoredTop sz="93854" autoAdjust="0"/>
  </p:normalViewPr>
  <p:slideViewPr>
    <p:cSldViewPr snapToObjects="1">
      <p:cViewPr>
        <p:scale>
          <a:sx n="82" d="100"/>
          <a:sy n="82" d="100"/>
        </p:scale>
        <p:origin x="128" y="4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34436-B583-4C13-90AE-3AC62AE9B0EB}" type="datetimeFigureOut">
              <a:rPr lang="ko-KR" altLang="en-US" smtClean="0"/>
              <a:t>2016. 4. 13.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26FBB-552D-4DD0-AB0D-D64CE9B10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251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2016. 4. 13.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2016. 4. 13.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2016. 4. 13.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2016. 4. 13.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2016. 4. 13.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2016. 4. 13.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2016. 4. 13.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2016. 4. 13.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2016. 4. 13.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2016. 4. 13.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2016. 4. 13.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2016. 4. 13.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6000" dirty="0" smtClean="0"/>
              <a:t>Restricted Boltzmann Machine</a:t>
            </a:r>
            <a:endParaRPr lang="ko-KR" altLang="en-US" sz="6000" dirty="0">
              <a:latin typeface="Adobe Heiti Std R" pitchFamily="34" charset="-128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129680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Sungjoon Choi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0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DBN-Reconstruct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204864"/>
            <a:ext cx="8177490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0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Use to predict Home Dataset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16832"/>
            <a:ext cx="5796136" cy="42225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150" y="1916832"/>
            <a:ext cx="5748818" cy="422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1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Result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159" y="1908857"/>
            <a:ext cx="4531769" cy="34391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3" y="1862030"/>
            <a:ext cx="4127646" cy="353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Boltzmann Machine</a:t>
            </a:r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84784"/>
            <a:ext cx="8363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smtClean="0">
                <a:latin typeface="+mn-ea"/>
              </a:rPr>
              <a:t>A Boltzmann machine is a network whose elements consist of 0 and 1 (binary units). </a:t>
            </a:r>
            <a:endParaRPr kumimoji="1" lang="ko-KR" altLang="en-US" sz="2800" dirty="0" smtClean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478494"/>
            <a:ext cx="5040560" cy="411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5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Restricted Boltzmann Machine</a:t>
            </a:r>
            <a:endParaRPr kumimoji="1"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84784"/>
            <a:ext cx="8363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smtClean="0">
                <a:latin typeface="+mn-ea"/>
              </a:rPr>
              <a:t>A restricted Boltzmann machine </a:t>
            </a:r>
            <a:r>
              <a:rPr kumimoji="1" lang="en-US" altLang="ko-KR" sz="2800" b="1" dirty="0" smtClean="0">
                <a:solidFill>
                  <a:srgbClr val="0000FF"/>
                </a:solidFill>
                <a:latin typeface="+mn-ea"/>
              </a:rPr>
              <a:t>restricts</a:t>
            </a:r>
            <a:r>
              <a:rPr kumimoji="1" lang="en-US" altLang="ko-KR" sz="2800" b="1" dirty="0" smtClean="0">
                <a:latin typeface="+mn-ea"/>
              </a:rPr>
              <a:t> </a:t>
            </a:r>
            <a:r>
              <a:rPr kumimoji="1" lang="en-US" altLang="ko-KR" sz="2800" dirty="0" smtClean="0">
                <a:latin typeface="+mn-ea"/>
              </a:rPr>
              <a:t>connections between visible and hidden nodes. </a:t>
            </a:r>
            <a:endParaRPr kumimoji="1" lang="ko-KR" altLang="en-US" sz="2800" dirty="0" smtClean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478494"/>
            <a:ext cx="5040560" cy="411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8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Restricted Boltzmann Machine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637" y="2204864"/>
            <a:ext cx="6528726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7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Energy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76379" y="2276872"/>
                <a:ext cx="8932125" cy="503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800" b="0" i="1" smtClean="0">
                        <a:latin typeface="Cambria Math" charset="0"/>
                      </a:rPr>
                      <m:t>𝐸</m:t>
                    </m:r>
                    <m:d>
                      <m:dPr>
                        <m:ctrlPr>
                          <a:rPr kumimoji="1" lang="en-US" altLang="ko-KR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ko-KR" sz="2800" b="0" i="1" smtClean="0">
                            <a:latin typeface="Cambria Math" charset="0"/>
                          </a:rPr>
                          <m:t>𝑣</m:t>
                        </m:r>
                        <m:r>
                          <a:rPr kumimoji="1" lang="en-US" altLang="ko-KR" sz="2800" b="0" i="1" smtClean="0"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ko-KR" sz="2800" b="0" i="1" smtClean="0">
                            <a:latin typeface="Cambria Math" charset="0"/>
                          </a:rPr>
                          <m:t>h</m:t>
                        </m:r>
                        <m:r>
                          <a:rPr kumimoji="1" lang="en-US" altLang="ko-KR" sz="2800" b="0" i="1" smtClean="0">
                            <a:latin typeface="Cambria Math" charset="0"/>
                          </a:rPr>
                          <m:t> | </m:t>
                        </m:r>
                        <m:r>
                          <a:rPr kumimoji="1" lang="en-US" altLang="ko-KR" sz="2800" b="0" i="1" smtClean="0">
                            <a:latin typeface="Cambria Math" charset="0"/>
                          </a:rPr>
                          <m:t>𝜃</m:t>
                        </m:r>
                      </m:e>
                    </m:d>
                    <m:r>
                      <a:rPr kumimoji="1" lang="en-US" altLang="ko-KR" sz="2800" b="0" i="1" smtClean="0">
                        <a:latin typeface="Cambria Math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kumimoji="1" lang="en-US" altLang="ko-KR" sz="28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kumimoji="1" lang="en-US" altLang="ko-KR" sz="2800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ko-KR" sz="2800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sz="2800" b="0" i="1" smtClean="0">
                            <a:latin typeface="Cambria Math" charset="0"/>
                          </a:rPr>
                          <m:t>𝐷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kumimoji="1" lang="en-US" altLang="ko-KR" sz="2800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kumimoji="1" lang="en-US" altLang="ko-KR" sz="2800" b="0" i="1" smtClean="0">
                                <a:latin typeface="Cambria Math" charset="0"/>
                              </a:rPr>
                              <m:t>𝑗</m:t>
                            </m:r>
                            <m:r>
                              <a:rPr kumimoji="1" lang="en-US" altLang="ko-KR" sz="2800" b="0" i="1" smtClean="0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ko-KR" sz="2800" b="0" i="1" smtClean="0">
                                <a:latin typeface="Cambria Math" charset="0"/>
                              </a:rPr>
                              <m:t>𝐹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ko-KR" sz="28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sz="2800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ko-KR" sz="2800" b="0" i="1" smtClean="0">
                                    <a:latin typeface="Cambria Math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ko-KR" sz="28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sz="2800" b="0" i="1" smtClean="0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ko-KR" sz="2800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ko-KR" sz="28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sz="2800" b="0" i="1" smtClean="0">
                                    <a:latin typeface="Cambria Math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kumimoji="1" lang="en-US" altLang="ko-KR" sz="2800" b="0" i="1" smtClean="0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kumimoji="1" lang="en-US" altLang="ko-KR" sz="2800" b="0" i="1" smtClean="0">
                        <a:latin typeface="Cambria Math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kumimoji="1" lang="en-US" altLang="ko-KR" sz="28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kumimoji="1" lang="en-US" altLang="ko-KR" sz="2800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ko-KR" sz="2800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sz="2800" b="0" i="1" smtClean="0">
                            <a:latin typeface="Cambria Math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kumimoji="1" lang="en-US" altLang="ko-KR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ko-KR" sz="28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R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R" sz="28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kumimoji="1" lang="en-US" altLang="ko-KR" sz="2800" b="0" i="1" smtClean="0">
                        <a:latin typeface="Cambria Math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kumimoji="1" lang="en-US" altLang="ko-KR" sz="28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kumimoji="1" lang="en-US" altLang="ko-KR" sz="2800" b="0" i="1" smtClean="0">
                            <a:latin typeface="Cambria Math" charset="0"/>
                          </a:rPr>
                          <m:t>𝑗</m:t>
                        </m:r>
                        <m:r>
                          <a:rPr kumimoji="1" lang="en-US" altLang="ko-KR" sz="2800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sz="2800" b="0" i="1" smtClean="0">
                            <a:latin typeface="Cambria Math" charset="0"/>
                          </a:rPr>
                          <m:t>𝐹</m:t>
                        </m:r>
                      </m:sup>
                      <m:e>
                        <m:sSub>
                          <m:sSubPr>
                            <m:ctrlPr>
                              <a:rPr kumimoji="1" lang="en-US" altLang="ko-KR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sz="2800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R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b="0" i="1" smtClean="0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ko-KR" sz="2800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kumimoji="1" lang="en-US" altLang="ko-KR" sz="2800" dirty="0" smtClean="0">
                    <a:latin typeface="+mn-ea"/>
                  </a:rPr>
                  <a:t> </a:t>
                </a:r>
                <a:endParaRPr kumimoji="1" lang="ko-KR" altLang="en-US" sz="2800" dirty="0" smtClean="0">
                  <a:latin typeface="+mn-ea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79" y="2276872"/>
                <a:ext cx="8932125" cy="5032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33585" y="1628800"/>
            <a:ext cx="7219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 smtClean="0">
                <a:latin typeface="+mn-ea"/>
              </a:rPr>
              <a:t>The distribution of an RBM </a:t>
            </a:r>
            <a:r>
              <a:rPr kumimoji="1" lang="en-US" altLang="ko-KR" sz="2800" smtClean="0">
                <a:latin typeface="+mn-ea"/>
              </a:rPr>
              <a:t>is specified as: </a:t>
            </a:r>
            <a:endParaRPr kumimoji="1" lang="ko-KR" altLang="en-US" sz="28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898" y="3140968"/>
            <a:ext cx="87905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smtClean="0">
                <a:latin typeface="+mn-ea"/>
              </a:rPr>
              <a:t>The conditional distribution of the hidden vector given vision vector is specified as: </a:t>
            </a:r>
            <a:endParaRPr kumimoji="1" lang="ko-KR" altLang="en-US" sz="2800" dirty="0" smtClean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32577" y="4149080"/>
                <a:ext cx="5119543" cy="496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800" b="0" i="1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kumimoji="1" lang="en-US" altLang="ko-KR" sz="28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b="0" i="1" smtClean="0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ko-KR" sz="2800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kumimoji="1" lang="en-US" altLang="ko-KR" sz="2800" b="0" i="1" smtClean="0">
                            <a:latin typeface="Cambria Math" charset="0"/>
                          </a:rPr>
                          <m:t>=1|</m:t>
                        </m:r>
                        <m:r>
                          <a:rPr kumimoji="1" lang="en-US" altLang="ko-KR" sz="2800" b="0" i="1" smtClean="0">
                            <a:latin typeface="Cambria Math" charset="0"/>
                          </a:rPr>
                          <m:t>𝑣</m:t>
                        </m:r>
                      </m:e>
                    </m:d>
                    <m:r>
                      <a:rPr kumimoji="1" lang="en-US" altLang="ko-KR" sz="28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ko-KR" sz="2800" b="0" i="1" smtClean="0">
                        <a:latin typeface="Cambria Math" charset="0"/>
                      </a:rPr>
                      <m:t>𝑔</m:t>
                    </m:r>
                    <m:d>
                      <m:dPr>
                        <m:ctrlPr>
                          <a:rPr kumimoji="1" lang="en-US" altLang="ko-KR" sz="2800" b="0" i="1" smtClean="0">
                            <a:latin typeface="Cambria Math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kumimoji="1" lang="en-US" altLang="ko-KR" sz="2800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kumimoji="1" lang="en-US" altLang="ko-KR" sz="28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kumimoji="1" lang="en-US" altLang="ko-KR" sz="28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sz="28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kumimoji="1" lang="en-US" altLang="ko-KR" sz="2800" b="0" i="1" smtClean="0">
                                    <a:latin typeface="Cambria Math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ko-KR" sz="28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sz="2800" b="0" i="1" smtClean="0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ko-KR" sz="2800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ko-KR" sz="28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ko-KR" sz="28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sz="28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ko-KR" sz="2800" b="0" i="1" smtClean="0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kumimoji="1" lang="en-US" altLang="ko-KR" sz="2800" dirty="0" smtClean="0">
                    <a:latin typeface="+mn-ea"/>
                  </a:rPr>
                  <a:t> </a:t>
                </a:r>
                <a:endParaRPr kumimoji="1" lang="ko-KR" altLang="en-US" sz="2800" dirty="0" smtClean="0">
                  <a:latin typeface="+mn-ea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77" y="4149080"/>
                <a:ext cx="5119543" cy="4964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32577" y="4771582"/>
                <a:ext cx="5188280" cy="510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800" b="0" i="1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kumimoji="1" lang="en-US" altLang="ko-KR" sz="28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R" sz="28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ko-KR" sz="2800" b="0" i="1" smtClean="0">
                            <a:latin typeface="Cambria Math" charset="0"/>
                          </a:rPr>
                          <m:t>=1|</m:t>
                        </m:r>
                        <m:r>
                          <a:rPr kumimoji="1" lang="en-US" altLang="ko-KR" sz="2800" b="0" i="1" smtClean="0">
                            <a:latin typeface="Cambria Math" charset="0"/>
                          </a:rPr>
                          <m:t>h</m:t>
                        </m:r>
                      </m:e>
                    </m:d>
                    <m:r>
                      <a:rPr kumimoji="1" lang="en-US" altLang="ko-KR" sz="28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ko-KR" sz="2800" b="0" i="1" smtClean="0">
                        <a:latin typeface="Cambria Math" charset="0"/>
                      </a:rPr>
                      <m:t>𝑔</m:t>
                    </m:r>
                    <m:d>
                      <m:dPr>
                        <m:ctrlPr>
                          <a:rPr kumimoji="1" lang="en-US" altLang="ko-KR" sz="2800" b="0" i="1" smtClean="0">
                            <a:latin typeface="Cambria Math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kumimoji="1" lang="en-US" altLang="ko-KR" sz="2800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1" lang="en-US" altLang="ko-KR" sz="2800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kumimoji="1" lang="en-US" altLang="ko-KR" sz="28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sz="28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kumimoji="1" lang="en-US" altLang="ko-KR" sz="2800" b="0" i="1" smtClean="0">
                                    <a:latin typeface="Cambria Math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ko-KR" sz="28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sz="2800" b="0" i="1" smtClean="0">
                                    <a:latin typeface="Cambria Math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kumimoji="1" lang="en-US" altLang="ko-KR" sz="2800" b="0" i="1" smtClean="0">
                                    <a:latin typeface="Cambria Math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kumimoji="1" lang="en-US" altLang="ko-KR" sz="28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ko-KR" sz="28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sz="28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kumimoji="1" lang="en-US" altLang="ko-KR" sz="2800" b="0" i="1" smtClean="0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kumimoji="1" lang="en-US" altLang="ko-KR" sz="2800" dirty="0" smtClean="0">
                    <a:latin typeface="+mn-ea"/>
                  </a:rPr>
                  <a:t> </a:t>
                </a:r>
                <a:endParaRPr kumimoji="1" lang="ko-KR" altLang="en-US" sz="2800" dirty="0" smtClean="0">
                  <a:latin typeface="+mn-ea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77" y="4771582"/>
                <a:ext cx="5188280" cy="51078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32577" y="5408447"/>
                <a:ext cx="3260957" cy="882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ko-KR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kumimoji="1" lang="en-US" altLang="ko-KR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sz="2800" b="0" i="0" smtClean="0">
                                  <a:latin typeface="Cambria Math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ko-KR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ko-KR" sz="28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kumimoji="1" lang="ko-KR" altLang="en-US" sz="2800" dirty="0" smtClean="0">
                  <a:latin typeface="+mn-ea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77" y="5408447"/>
                <a:ext cx="3260957" cy="8820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14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Deep Belief Network (DBN)</a:t>
            </a:r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628800"/>
            <a:ext cx="6962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 smtClean="0">
                <a:latin typeface="+mn-ea"/>
              </a:rPr>
              <a:t>A D</a:t>
            </a:r>
            <a:r>
              <a:rPr kumimoji="1" lang="en-US" altLang="ko-KR" sz="2800" dirty="0" smtClean="0">
                <a:latin typeface="+mn-ea"/>
              </a:rPr>
              <a:t>BN simply stacks RBM, level by leve</a:t>
            </a:r>
            <a:r>
              <a:rPr kumimoji="1" lang="en-US" altLang="ko-KR" sz="2800" dirty="0" smtClean="0">
                <a:latin typeface="+mn-ea"/>
              </a:rPr>
              <a:t>l. </a:t>
            </a:r>
            <a:endParaRPr kumimoji="1" lang="ko-KR" altLang="en-US" sz="2800" dirty="0" smtClean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370622"/>
            <a:ext cx="6786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 smtClean="0">
                <a:latin typeface="+mn-ea"/>
              </a:rPr>
              <a:t>Training is done in a layer-wise manner. </a:t>
            </a:r>
            <a:endParaRPr kumimoji="1" lang="ko-KR" altLang="en-US" sz="2800" dirty="0" smtClean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19" y="3112444"/>
            <a:ext cx="6624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 smtClean="0">
                <a:latin typeface="+mn-ea"/>
              </a:rPr>
              <a:t>It is an unsupervised learning method. </a:t>
            </a:r>
            <a:endParaRPr kumimoji="1" lang="ko-KR" altLang="en-US" sz="28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19" y="3854266"/>
            <a:ext cx="8784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smtClean="0">
                <a:latin typeface="+mn-ea"/>
              </a:rPr>
              <a:t>DBN had been widely used as a pre-training method until 2014.. </a:t>
            </a:r>
            <a:endParaRPr kumimoji="1" lang="ko-KR" altLang="en-US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680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If you are further interested,</a:t>
            </a:r>
            <a:endParaRPr kumimoji="1"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84784"/>
            <a:ext cx="517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latin typeface="+mn-ea"/>
              </a:rPr>
              <a:t>http://</a:t>
            </a:r>
            <a:r>
              <a:rPr kumimoji="1" lang="en-US" altLang="ko-KR" sz="2800" dirty="0" err="1">
                <a:latin typeface="+mn-ea"/>
              </a:rPr>
              <a:t>enginius.tistory.com</a:t>
            </a:r>
            <a:r>
              <a:rPr kumimoji="1" lang="en-US" altLang="ko-KR" sz="2800" dirty="0">
                <a:latin typeface="+mn-ea"/>
              </a:rPr>
              <a:t>/315</a:t>
            </a:r>
            <a:endParaRPr kumimoji="1" lang="ko-KR" altLang="en-US" sz="2800" dirty="0" smtClean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" y="1916832"/>
            <a:ext cx="4474840" cy="46765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2032860"/>
            <a:ext cx="2088232" cy="20855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60" y="4413437"/>
            <a:ext cx="2088232" cy="209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3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My first paper, 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18" y="1417638"/>
            <a:ext cx="6122764" cy="511614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510618" y="5868838"/>
            <a:ext cx="6122764" cy="72851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 dirty="0" err="1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240" y="3052117"/>
            <a:ext cx="7499176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2800" dirty="0" smtClean="0">
                <a:solidFill>
                  <a:srgbClr val="0000FF"/>
                </a:solidFill>
                <a:latin typeface="+mn-ea"/>
              </a:rPr>
              <a:t>Sungjoon Choi, </a:t>
            </a:r>
            <a:r>
              <a:rPr kumimoji="1" lang="en-US" altLang="ko-KR" sz="2800" dirty="0" err="1" smtClean="0">
                <a:solidFill>
                  <a:srgbClr val="0000FF"/>
                </a:solidFill>
                <a:latin typeface="+mn-ea"/>
              </a:rPr>
              <a:t>Eunwoo</a:t>
            </a:r>
            <a:r>
              <a:rPr kumimoji="1" lang="en-US" altLang="ko-KR" sz="2800" dirty="0" smtClean="0">
                <a:solidFill>
                  <a:srgbClr val="0000FF"/>
                </a:solidFill>
                <a:latin typeface="+mn-ea"/>
              </a:rPr>
              <a:t> Kim, </a:t>
            </a:r>
            <a:r>
              <a:rPr kumimoji="1" lang="en-US" altLang="ko-KR" sz="2800" dirty="0" err="1" smtClean="0">
                <a:solidFill>
                  <a:srgbClr val="0000FF"/>
                </a:solidFill>
                <a:latin typeface="+mn-ea"/>
              </a:rPr>
              <a:t>Songhwai</a:t>
            </a:r>
            <a:r>
              <a:rPr kumimoji="1" lang="en-US" altLang="ko-KR" sz="2800" dirty="0" smtClean="0">
                <a:solidFill>
                  <a:srgbClr val="0000FF"/>
                </a:solidFill>
                <a:latin typeface="+mn-ea"/>
              </a:rPr>
              <a:t> Oh, “</a:t>
            </a:r>
            <a:r>
              <a:rPr kumimoji="1" lang="en-US" altLang="ko-KR" sz="2800" b="1" dirty="0" smtClean="0">
                <a:solidFill>
                  <a:srgbClr val="0000FF"/>
                </a:solidFill>
                <a:latin typeface="+mn-ea"/>
              </a:rPr>
              <a:t>Human Behavior Prediction for Smart Homes Using Deep Leering</a:t>
            </a:r>
            <a:r>
              <a:rPr kumimoji="1" lang="en-US" altLang="ko-KR" sz="2800" dirty="0" smtClean="0">
                <a:solidFill>
                  <a:srgbClr val="0000FF"/>
                </a:solidFill>
                <a:latin typeface="+mn-ea"/>
              </a:rPr>
              <a:t>”, ROMAN, 2013</a:t>
            </a:r>
            <a:endParaRPr kumimoji="1" lang="ko-KR" altLang="en-US" sz="2800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15745" y="2964873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284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DBN-Reconstruct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4904"/>
            <a:ext cx="8874467" cy="233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8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 Rounded MT Bold"/>
        <a:ea typeface="맑은 고딕"/>
        <a:cs typeface=""/>
      </a:majorFont>
      <a:minorFont>
        <a:latin typeface="Microsoft JhengHe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sz="2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1551</TotalTime>
  <Words>157</Words>
  <Application>Microsoft Macintosh PowerPoint</Application>
  <PresentationFormat>화면 슬라이드 쇼(4:3)</PresentationFormat>
  <Paragraphs>27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Adobe Heiti Std R</vt:lpstr>
      <vt:lpstr>Arial Rounded MT Bold</vt:lpstr>
      <vt:lpstr>Cambria Math</vt:lpstr>
      <vt:lpstr>Microsoft JhengHei</vt:lpstr>
      <vt:lpstr>Arial</vt:lpstr>
      <vt:lpstr>Office 테마</vt:lpstr>
      <vt:lpstr>Restricted Boltzmann Machine</vt:lpstr>
      <vt:lpstr>Boltzmann Machine</vt:lpstr>
      <vt:lpstr>Restricted Boltzmann Machine</vt:lpstr>
      <vt:lpstr>Restricted Boltzmann Machine</vt:lpstr>
      <vt:lpstr>Energy</vt:lpstr>
      <vt:lpstr>Deep Belief Network (DBN)</vt:lpstr>
      <vt:lpstr>If you are further interested,</vt:lpstr>
      <vt:lpstr>My first paper, </vt:lpstr>
      <vt:lpstr>DBN-Reconstruct</vt:lpstr>
      <vt:lpstr>DBN-Reconstruct</vt:lpstr>
      <vt:lpstr>Use to predict Home Dataset</vt:lpstr>
      <vt:lpstr>Result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Learning</dc:title>
  <dc:creator>Microsoft Corporation</dc:creator>
  <cp:lastModifiedBy>최성준</cp:lastModifiedBy>
  <cp:revision>127</cp:revision>
  <dcterms:created xsi:type="dcterms:W3CDTF">2006-10-05T04:04:58Z</dcterms:created>
  <dcterms:modified xsi:type="dcterms:W3CDTF">2016-04-13T07:31:08Z</dcterms:modified>
</cp:coreProperties>
</file>