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93842" autoAdjust="0"/>
  </p:normalViewPr>
  <p:slideViewPr>
    <p:cSldViewPr snapToObjects="1">
      <p:cViewPr>
        <p:scale>
          <a:sx n="89" d="100"/>
          <a:sy n="89" d="100"/>
        </p:scale>
        <p:origin x="1608" y="8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4436-B583-4C13-90AE-3AC62AE9B0EB}" type="datetimeFigureOut">
              <a:rPr lang="ko-KR" altLang="en-US" smtClean="0"/>
              <a:t>2016. 4. 2.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26FBB-552D-4DD0-AB0D-D64CE9B1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5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26FBB-552D-4DD0-AB0D-D64CE9B10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6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1.png"/><Relationship Id="rId3" Type="http://schemas.openxmlformats.org/officeDocument/2006/relationships/image" Target="../media/image420.png"/><Relationship Id="rId4" Type="http://schemas.openxmlformats.org/officeDocument/2006/relationships/image" Target="../media/image430.png"/><Relationship Id="rId5" Type="http://schemas.openxmlformats.org/officeDocument/2006/relationships/image" Target="../media/image440.png"/><Relationship Id="rId6" Type="http://schemas.openxmlformats.org/officeDocument/2006/relationships/image" Target="../media/image5.png"/><Relationship Id="rId7" Type="http://schemas.openxmlformats.org/officeDocument/2006/relationships/image" Target="../media/image460.png"/><Relationship Id="rId8" Type="http://schemas.openxmlformats.org/officeDocument/2006/relationships/image" Target="../media/image470.png"/><Relationship Id="rId9" Type="http://schemas.openxmlformats.org/officeDocument/2006/relationships/image" Target="../media/image480.png"/><Relationship Id="rId10" Type="http://schemas.openxmlformats.org/officeDocument/2006/relationships/image" Target="../media/image490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1.png"/><Relationship Id="rId3" Type="http://schemas.openxmlformats.org/officeDocument/2006/relationships/image" Target="../media/image420.png"/><Relationship Id="rId4" Type="http://schemas.openxmlformats.org/officeDocument/2006/relationships/image" Target="../media/image430.png"/><Relationship Id="rId5" Type="http://schemas.openxmlformats.org/officeDocument/2006/relationships/image" Target="../media/image440.png"/><Relationship Id="rId6" Type="http://schemas.openxmlformats.org/officeDocument/2006/relationships/image" Target="../media/image5.png"/><Relationship Id="rId7" Type="http://schemas.openxmlformats.org/officeDocument/2006/relationships/image" Target="../media/image460.png"/><Relationship Id="rId8" Type="http://schemas.openxmlformats.org/officeDocument/2006/relationships/image" Target="../media/image470.png"/><Relationship Id="rId9" Type="http://schemas.openxmlformats.org/officeDocument/2006/relationships/image" Target="../media/image480.png"/><Relationship Id="rId10" Type="http://schemas.openxmlformats.org/officeDocument/2006/relationships/image" Target="../media/image4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4" Type="http://schemas.openxmlformats.org/officeDocument/2006/relationships/image" Target="../media/image570.png"/><Relationship Id="rId5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0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60.png"/><Relationship Id="rId12" Type="http://schemas.openxmlformats.org/officeDocument/2006/relationships/image" Target="../media/image670.png"/><Relationship Id="rId13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0.png"/><Relationship Id="rId3" Type="http://schemas.openxmlformats.org/officeDocument/2006/relationships/image" Target="../media/image560.png"/><Relationship Id="rId4" Type="http://schemas.openxmlformats.org/officeDocument/2006/relationships/image" Target="../media/image590.png"/><Relationship Id="rId5" Type="http://schemas.openxmlformats.org/officeDocument/2006/relationships/image" Target="../media/image600.png"/><Relationship Id="rId6" Type="http://schemas.openxmlformats.org/officeDocument/2006/relationships/image" Target="../media/image611.png"/><Relationship Id="rId7" Type="http://schemas.openxmlformats.org/officeDocument/2006/relationships/image" Target="../media/image620.png"/><Relationship Id="rId8" Type="http://schemas.openxmlformats.org/officeDocument/2006/relationships/image" Target="../media/image630.png"/><Relationship Id="rId9" Type="http://schemas.openxmlformats.org/officeDocument/2006/relationships/image" Target="../media/image640.png"/><Relationship Id="rId10" Type="http://schemas.openxmlformats.org/officeDocument/2006/relationships/image" Target="../media/image650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80.png"/><Relationship Id="rId12" Type="http://schemas.openxmlformats.org/officeDocument/2006/relationships/image" Target="../media/image790.png"/><Relationship Id="rId13" Type="http://schemas.openxmlformats.org/officeDocument/2006/relationships/image" Target="../media/image800.png"/><Relationship Id="rId14" Type="http://schemas.openxmlformats.org/officeDocument/2006/relationships/image" Target="../media/image8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0.png"/><Relationship Id="rId3" Type="http://schemas.openxmlformats.org/officeDocument/2006/relationships/image" Target="../media/image700.png"/><Relationship Id="rId4" Type="http://schemas.openxmlformats.org/officeDocument/2006/relationships/image" Target="../media/image711.png"/><Relationship Id="rId5" Type="http://schemas.openxmlformats.org/officeDocument/2006/relationships/image" Target="../media/image720.png"/><Relationship Id="rId6" Type="http://schemas.openxmlformats.org/officeDocument/2006/relationships/image" Target="../media/image730.png"/><Relationship Id="rId7" Type="http://schemas.openxmlformats.org/officeDocument/2006/relationships/image" Target="../media/image740.png"/><Relationship Id="rId8" Type="http://schemas.openxmlformats.org/officeDocument/2006/relationships/image" Target="../media/image750.png"/><Relationship Id="rId9" Type="http://schemas.openxmlformats.org/officeDocument/2006/relationships/image" Target="../media/image760.png"/><Relationship Id="rId10" Type="http://schemas.openxmlformats.org/officeDocument/2006/relationships/image" Target="../media/image7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50.png"/><Relationship Id="rId1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4" Type="http://schemas.openxmlformats.org/officeDocument/2006/relationships/image" Target="../media/image89.jpeg"/><Relationship Id="rId5" Type="http://schemas.openxmlformats.org/officeDocument/2006/relationships/image" Target="../media/image90.jpeg"/><Relationship Id="rId6" Type="http://schemas.openxmlformats.org/officeDocument/2006/relationships/image" Target="../media/image9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3" Type="http://schemas.openxmlformats.org/officeDocument/2006/relationships/image" Target="../media/image1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50.png"/><Relationship Id="rId1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9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4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4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1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0.png"/><Relationship Id="rId3" Type="http://schemas.openxmlformats.org/officeDocument/2006/relationships/image" Target="../media/image510.png"/><Relationship Id="rId4" Type="http://schemas.openxmlformats.org/officeDocument/2006/relationships/image" Target="../media/image610.png"/><Relationship Id="rId5" Type="http://schemas.openxmlformats.org/officeDocument/2006/relationships/image" Target="../media/image710.png"/><Relationship Id="rId6" Type="http://schemas.openxmlformats.org/officeDocument/2006/relationships/image" Target="../media/image810.png"/><Relationship Id="rId7" Type="http://schemas.openxmlformats.org/officeDocument/2006/relationships/image" Target="../media/image910.png"/><Relationship Id="rId8" Type="http://schemas.openxmlformats.org/officeDocument/2006/relationships/image" Target="../media/image10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0.png"/><Relationship Id="rId3" Type="http://schemas.openxmlformats.org/officeDocument/2006/relationships/image" Target="../media/image510.png"/><Relationship Id="rId4" Type="http://schemas.openxmlformats.org/officeDocument/2006/relationships/image" Target="../media/image710.png"/><Relationship Id="rId5" Type="http://schemas.openxmlformats.org/officeDocument/2006/relationships/image" Target="../media/image810.png"/><Relationship Id="rId6" Type="http://schemas.openxmlformats.org/officeDocument/2006/relationships/image" Target="../media/image1010.png"/><Relationship Id="rId7" Type="http://schemas.openxmlformats.org/officeDocument/2006/relationships/image" Target="../media/image11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 smtClean="0">
                <a:latin typeface="Adobe Heiti Std R" pitchFamily="34" charset="-128"/>
                <a:ea typeface="Adobe Heiti Std R" pitchFamily="34" charset="-128"/>
              </a:rPr>
              <a:t>RNN + LSTM &amp;</a:t>
            </a:r>
            <a:br>
              <a:rPr lang="en-US" altLang="ko-KR" sz="4000" dirty="0" smtClean="0">
                <a:latin typeface="Adobe Heiti Std R" pitchFamily="34" charset="-128"/>
                <a:ea typeface="Adobe Heiti Std R" pitchFamily="34" charset="-128"/>
              </a:rPr>
            </a:br>
            <a:r>
              <a:rPr lang="en-US" altLang="ko-KR" sz="4000" dirty="0"/>
              <a:t>Generating Sequences With</a:t>
            </a:r>
            <a:br>
              <a:rPr lang="en-US" altLang="ko-KR" sz="4000" dirty="0"/>
            </a:br>
            <a:r>
              <a:rPr lang="en-US" altLang="ko-KR" sz="4000" dirty="0"/>
              <a:t>Recurrent Neural Networks</a:t>
            </a:r>
            <a:endParaRPr lang="ko-KR" altLang="en-US" sz="4000" dirty="0">
              <a:latin typeface="Adobe Heiti Std R" pitchFamily="34" charset="-12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7086600" cy="1129680"/>
          </a:xfrm>
        </p:spPr>
        <p:txBody>
          <a:bodyPr>
            <a:normAutofit lnSpcReduction="10000"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Alex Graves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Presenter: Sungjoon Choi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29200" y="1219200"/>
                <a:ext cx="3581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219200"/>
                <a:ext cx="3581400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29200" y="1493347"/>
                <a:ext cx="3581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493347"/>
                <a:ext cx="3581400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029200" y="1905000"/>
                <a:ext cx="3657600" cy="372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</a:rPr>
                      <m:t>𝐷</m:t>
                    </m:r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1200" b="0" i="1" smtClean="0">
                                <a:latin typeface="Cambria Math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1200" b="0" i="1" smtClean="0">
                                <a:latin typeface="Cambria Math"/>
                              </a:rPr>
                              <m:t>, …, 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12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905000"/>
                <a:ext cx="3657600" cy="3722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29200" y="2192498"/>
                <a:ext cx="3657600" cy="35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dirty="0" smtClean="0"/>
                  <a:t>Cost function: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2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ko-KR" sz="12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2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12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200" b="0" i="1" smtClean="0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192498"/>
                <a:ext cx="3657600" cy="353110"/>
              </a:xfrm>
              <a:prstGeom prst="rect">
                <a:avLst/>
              </a:prstGeom>
              <a:blipFill rotWithShape="1">
                <a:blip r:embed="rId5"/>
                <a:stretch>
                  <a:fillRect t="-65517" b="-1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CPSLAB\Desktop\그림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4211638" cy="137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29603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960365"/>
                <a:ext cx="5715000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9600" y="32651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65165"/>
                <a:ext cx="5715000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9600" y="35699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69965"/>
                <a:ext cx="571500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9600" y="3880246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80246"/>
                <a:ext cx="6858000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9600" y="44081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408165"/>
                <a:ext cx="5715000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9600" y="47129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12965"/>
                <a:ext cx="5715000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9600" y="50177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ko-KR" altLang="en-US" sz="1400" dirty="0"/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17765"/>
                <a:ext cx="5715000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600" y="5328046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𝑈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ko-KR" altLang="en-US" sz="1400" dirty="0"/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28046"/>
                <a:ext cx="6858000" cy="307777"/>
              </a:xfrm>
              <a:prstGeom prst="rect">
                <a:avLst/>
              </a:prstGeom>
              <a:blipFill rotWithShape="1"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9600" y="5864423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+⋯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864423"/>
                <a:ext cx="6858000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5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29200" y="1219200"/>
                <a:ext cx="3581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219200"/>
                <a:ext cx="3581400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29200" y="1493347"/>
                <a:ext cx="3581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493347"/>
                <a:ext cx="3581400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029200" y="1905000"/>
                <a:ext cx="3657600" cy="372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</a:rPr>
                      <m:t>𝐷</m:t>
                    </m:r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1200" b="0" i="1" smtClean="0">
                                <a:latin typeface="Cambria Math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1200" b="0" i="1" smtClean="0">
                                <a:latin typeface="Cambria Math"/>
                              </a:rPr>
                              <m:t>, …, 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12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905000"/>
                <a:ext cx="3657600" cy="3722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29200" y="2192498"/>
                <a:ext cx="3657600" cy="35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dirty="0" smtClean="0"/>
                  <a:t>Cost function: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ko-KR" sz="1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2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ko-KR" sz="12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2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12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200" b="0" i="1" smtClean="0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192498"/>
                <a:ext cx="3657600" cy="353110"/>
              </a:xfrm>
              <a:prstGeom prst="rect">
                <a:avLst/>
              </a:prstGeom>
              <a:blipFill rotWithShape="1">
                <a:blip r:embed="rId5"/>
                <a:stretch>
                  <a:fillRect t="-65517" b="-1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CPSLAB\Desktop\그림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4211638" cy="137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29603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960365"/>
                <a:ext cx="5715000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9600" y="32651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65165"/>
                <a:ext cx="5715000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9600" y="35699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69965"/>
                <a:ext cx="5715000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9600" y="3880246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80246"/>
                <a:ext cx="6858000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9600" y="44081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408165"/>
                <a:ext cx="5715000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9600" y="47129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12965"/>
                <a:ext cx="5715000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9600" y="50177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ko-KR" altLang="en-US" sz="1400" dirty="0"/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17765"/>
                <a:ext cx="5715000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600" y="5328046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𝑈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ko-KR" altLang="en-US" sz="1400" dirty="0"/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28046"/>
                <a:ext cx="6858000" cy="307777"/>
              </a:xfrm>
              <a:prstGeom prst="rect">
                <a:avLst/>
              </a:prstGeom>
              <a:blipFill rotWithShape="1"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9600" y="5864423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𝑊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</a:rPr>
                        <m:t>+⋯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864423"/>
                <a:ext cx="6858000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1066800" y="5345086"/>
            <a:ext cx="2286000" cy="30777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90464" y="3881057"/>
            <a:ext cx="1999185" cy="30777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19600" y="4343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Vanishing / Exploding Gradient 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4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Unfolding in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blipFill rotWithShape="0">
                <a:blip r:embed="rId2"/>
                <a:stretch>
                  <a:fillRect l="-87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7" idx="3"/>
            <a:endCxn id="8" idx="2"/>
          </p:cNvCxnSpPr>
          <p:nvPr/>
        </p:nvCxnSpPr>
        <p:spPr>
          <a:xfrm>
            <a:off x="29647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107786" y="18288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5"/>
            <a:endCxn id="8" idx="3"/>
          </p:cNvCxnSpPr>
          <p:nvPr/>
        </p:nvCxnSpPr>
        <p:spPr>
          <a:xfrm rot="5400000">
            <a:off x="4336386" y="2057400"/>
            <a:ext cx="12700" cy="323290"/>
          </a:xfrm>
          <a:prstGeom prst="curvedConnector3">
            <a:avLst>
              <a:gd name="adj1" fmla="val 2327205"/>
            </a:avLst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45649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21986" y="1714500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986" y="1714500"/>
                <a:ext cx="41421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12586" y="2324100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586" y="2324100"/>
                <a:ext cx="38260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Unfolding in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blipFill rotWithShape="0">
                <a:blip r:embed="rId2"/>
                <a:stretch>
                  <a:fillRect l="-87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7" idx="3"/>
            <a:endCxn id="8" idx="2"/>
          </p:cNvCxnSpPr>
          <p:nvPr/>
        </p:nvCxnSpPr>
        <p:spPr>
          <a:xfrm>
            <a:off x="29647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107786" y="18288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5"/>
            <a:endCxn id="8" idx="3"/>
          </p:cNvCxnSpPr>
          <p:nvPr/>
        </p:nvCxnSpPr>
        <p:spPr>
          <a:xfrm rot="5400000">
            <a:off x="4336386" y="2057400"/>
            <a:ext cx="12700" cy="323290"/>
          </a:xfrm>
          <a:prstGeom prst="curvedConnector3">
            <a:avLst>
              <a:gd name="adj1" fmla="val 2327205"/>
            </a:avLst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45649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21986" y="1714500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986" y="1714500"/>
                <a:ext cx="41421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12586" y="2324100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586" y="2324100"/>
                <a:ext cx="38260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>
            <a:endCxn id="22" idx="2"/>
          </p:cNvCxnSpPr>
          <p:nvPr/>
        </p:nvCxnSpPr>
        <p:spPr>
          <a:xfrm>
            <a:off x="2239578" y="5327393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382578" y="509879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64088" y="5262861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088" y="5262861"/>
                <a:ext cx="38260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81667" y="4969811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667" y="4969811"/>
                <a:ext cx="69198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>
            <a:endCxn id="22" idx="1"/>
          </p:cNvCxnSpPr>
          <p:nvPr/>
        </p:nvCxnSpPr>
        <p:spPr>
          <a:xfrm>
            <a:off x="2855390" y="4565393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35317" y="4565393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17" y="4565393"/>
                <a:ext cx="41421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10526" y="4207421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26" y="4207421"/>
                <a:ext cx="69198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아래쪽 화살표 29"/>
          <p:cNvSpPr/>
          <p:nvPr/>
        </p:nvSpPr>
        <p:spPr>
          <a:xfrm>
            <a:off x="4419600" y="3124200"/>
            <a:ext cx="609600" cy="6858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endCxn id="32" idx="2"/>
          </p:cNvCxnSpPr>
          <p:nvPr/>
        </p:nvCxnSpPr>
        <p:spPr>
          <a:xfrm>
            <a:off x="3845978" y="531572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4988978" y="508712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0488" y="5251193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488" y="5251193"/>
                <a:ext cx="38260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088067" y="4958143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67" y="4958143"/>
                <a:ext cx="69198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>
            <a:endCxn id="32" idx="1"/>
          </p:cNvCxnSpPr>
          <p:nvPr/>
        </p:nvCxnSpPr>
        <p:spPr>
          <a:xfrm>
            <a:off x="4461790" y="4553725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41717" y="4553725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17" y="4553725"/>
                <a:ext cx="41421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16926" y="4195753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26" y="4195753"/>
                <a:ext cx="69198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endCxn id="39" idx="2"/>
          </p:cNvCxnSpPr>
          <p:nvPr/>
        </p:nvCxnSpPr>
        <p:spPr>
          <a:xfrm>
            <a:off x="5452661" y="531091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595661" y="508231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877171" y="5246378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71" y="5246378"/>
                <a:ext cx="382604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94750" y="4953328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50" y="4953328"/>
                <a:ext cx="691984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endCxn id="39" idx="1"/>
          </p:cNvCxnSpPr>
          <p:nvPr/>
        </p:nvCxnSpPr>
        <p:spPr>
          <a:xfrm>
            <a:off x="6068473" y="4548910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248400" y="4548910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548910"/>
                <a:ext cx="414216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723609" y="4190938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609" y="4190938"/>
                <a:ext cx="69198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Unfolding in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blipFill rotWithShape="0">
                <a:blip r:embed="rId2"/>
                <a:stretch>
                  <a:fillRect l="-87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7" idx="3"/>
            <a:endCxn id="8" idx="2"/>
          </p:cNvCxnSpPr>
          <p:nvPr/>
        </p:nvCxnSpPr>
        <p:spPr>
          <a:xfrm>
            <a:off x="29647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107786" y="18288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구부러진 연결선 10"/>
          <p:cNvCxnSpPr>
            <a:stCxn id="8" idx="5"/>
            <a:endCxn id="8" idx="3"/>
          </p:cNvCxnSpPr>
          <p:nvPr/>
        </p:nvCxnSpPr>
        <p:spPr>
          <a:xfrm rot="5400000">
            <a:off x="4336386" y="2057400"/>
            <a:ext cx="12700" cy="323290"/>
          </a:xfrm>
          <a:prstGeom prst="curvedConnector3">
            <a:avLst>
              <a:gd name="adj1" fmla="val 2327205"/>
            </a:avLst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45649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21986" y="1714500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986" y="1714500"/>
                <a:ext cx="41421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12586" y="2324100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586" y="2324100"/>
                <a:ext cx="38260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>
            <a:endCxn id="22" idx="2"/>
          </p:cNvCxnSpPr>
          <p:nvPr/>
        </p:nvCxnSpPr>
        <p:spPr>
          <a:xfrm>
            <a:off x="2239578" y="5327393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382578" y="509879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64088" y="5262861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088" y="5262861"/>
                <a:ext cx="38260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81667" y="4969811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667" y="4969811"/>
                <a:ext cx="69198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>
            <a:endCxn id="22" idx="1"/>
          </p:cNvCxnSpPr>
          <p:nvPr/>
        </p:nvCxnSpPr>
        <p:spPr>
          <a:xfrm>
            <a:off x="2855390" y="4565393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35317" y="4565393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17" y="4565393"/>
                <a:ext cx="41421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10526" y="4207421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26" y="4207421"/>
                <a:ext cx="69198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아래쪽 화살표 29"/>
          <p:cNvSpPr/>
          <p:nvPr/>
        </p:nvSpPr>
        <p:spPr>
          <a:xfrm>
            <a:off x="4419600" y="3124200"/>
            <a:ext cx="609600" cy="6858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endCxn id="32" idx="2"/>
          </p:cNvCxnSpPr>
          <p:nvPr/>
        </p:nvCxnSpPr>
        <p:spPr>
          <a:xfrm>
            <a:off x="3845978" y="531572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4988978" y="508712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0488" y="5251193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488" y="5251193"/>
                <a:ext cx="38260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088067" y="4958143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67" y="4958143"/>
                <a:ext cx="69198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>
            <a:endCxn id="32" idx="1"/>
          </p:cNvCxnSpPr>
          <p:nvPr/>
        </p:nvCxnSpPr>
        <p:spPr>
          <a:xfrm>
            <a:off x="4461790" y="4553725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41717" y="4553725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17" y="4553725"/>
                <a:ext cx="41421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16926" y="4195753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26" y="4195753"/>
                <a:ext cx="69198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endCxn id="39" idx="2"/>
          </p:cNvCxnSpPr>
          <p:nvPr/>
        </p:nvCxnSpPr>
        <p:spPr>
          <a:xfrm>
            <a:off x="5452661" y="531091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595661" y="508231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877171" y="5246378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71" y="5246378"/>
                <a:ext cx="382604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94750" y="4953328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50" y="4953328"/>
                <a:ext cx="691984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endCxn id="39" idx="1"/>
          </p:cNvCxnSpPr>
          <p:nvPr/>
        </p:nvCxnSpPr>
        <p:spPr>
          <a:xfrm>
            <a:off x="6068473" y="4548910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248400" y="4548910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548910"/>
                <a:ext cx="414216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723609" y="4190938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609" y="4190938"/>
                <a:ext cx="69198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/>
          <p:cNvSpPr/>
          <p:nvPr/>
        </p:nvSpPr>
        <p:spPr>
          <a:xfrm rot="1826723">
            <a:off x="2629270" y="4329271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 rot="1826723">
            <a:off x="4247491" y="4329271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 rot="1826723">
            <a:off x="5865712" y="4329271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Back-propagation through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cxnSp>
        <p:nvCxnSpPr>
          <p:cNvPr id="21" name="직선 화살표 연결선 20"/>
          <p:cNvCxnSpPr>
            <a:endCxn id="22" idx="2"/>
          </p:cNvCxnSpPr>
          <p:nvPr/>
        </p:nvCxnSpPr>
        <p:spPr>
          <a:xfrm>
            <a:off x="2417745" y="2497067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560745" y="226846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42255" y="2432535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55" y="2432535"/>
                <a:ext cx="382604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59834" y="2139485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834" y="2139485"/>
                <a:ext cx="6919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>
            <a:endCxn id="22" idx="1"/>
          </p:cNvCxnSpPr>
          <p:nvPr/>
        </p:nvCxnSpPr>
        <p:spPr>
          <a:xfrm>
            <a:off x="3033557" y="1735067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13484" y="1735067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84" y="1735067"/>
                <a:ext cx="41421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688693" y="1377095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93" y="1377095"/>
                <a:ext cx="69198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>
            <a:endCxn id="32" idx="2"/>
          </p:cNvCxnSpPr>
          <p:nvPr/>
        </p:nvCxnSpPr>
        <p:spPr>
          <a:xfrm>
            <a:off x="4024145" y="2485399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167145" y="225679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48655" y="2420867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655" y="2420867"/>
                <a:ext cx="38260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66234" y="2127817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234" y="2127817"/>
                <a:ext cx="69198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>
            <a:endCxn id="32" idx="1"/>
          </p:cNvCxnSpPr>
          <p:nvPr/>
        </p:nvCxnSpPr>
        <p:spPr>
          <a:xfrm>
            <a:off x="4639957" y="1723399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19884" y="1723399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884" y="1723399"/>
                <a:ext cx="41421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295093" y="1365427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093" y="1365427"/>
                <a:ext cx="69198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endCxn id="39" idx="2"/>
          </p:cNvCxnSpPr>
          <p:nvPr/>
        </p:nvCxnSpPr>
        <p:spPr>
          <a:xfrm>
            <a:off x="5630828" y="2480584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773828" y="225198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055338" y="2416052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338" y="2416052"/>
                <a:ext cx="38260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72917" y="2123002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917" y="2123002"/>
                <a:ext cx="691984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endCxn id="39" idx="1"/>
          </p:cNvCxnSpPr>
          <p:nvPr/>
        </p:nvCxnSpPr>
        <p:spPr>
          <a:xfrm>
            <a:off x="6246640" y="1718584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426567" y="1718584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67" y="1718584"/>
                <a:ext cx="41421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901776" y="1360612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776" y="1360612"/>
                <a:ext cx="69198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/>
          <p:cNvSpPr/>
          <p:nvPr/>
        </p:nvSpPr>
        <p:spPr>
          <a:xfrm rot="1826723">
            <a:off x="2807437" y="1498945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 rot="1826723">
            <a:off x="4425658" y="1498945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 rot="1826723">
            <a:off x="6043879" y="1498945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84542" y="3576935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Now it is a 3 layer feed-forward multi-layer network which can be optimized via standard delta rule.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84542" y="5634335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It is called “back-propagation through time”.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133600" y="4572000"/>
                <a:ext cx="4036392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𝜂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𝑑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572000"/>
                <a:ext cx="4036392" cy="971356"/>
              </a:xfrm>
              <a:prstGeom prst="rect">
                <a:avLst/>
              </a:prstGeom>
              <a:blipFill rotWithShape="0"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Gated Recurrent Unit (GRU)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191000" y="5037312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037312"/>
                <a:ext cx="609600" cy="525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600200" y="2785356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785356"/>
                <a:ext cx="609600" cy="525288"/>
              </a:xfrm>
              <a:prstGeom prst="rect">
                <a:avLst/>
              </a:prstGeom>
              <a:blipFill rotWithShape="1">
                <a:blip r:embed="rId3"/>
                <a:stretch>
                  <a:fillRect l="-1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858000" y="2785356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785356"/>
                <a:ext cx="609600" cy="5252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858000" y="1371600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371600"/>
                <a:ext cx="609600" cy="5252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8" idx="3"/>
            <a:endCxn id="9" idx="1"/>
          </p:cNvCxnSpPr>
          <p:nvPr/>
        </p:nvCxnSpPr>
        <p:spPr>
          <a:xfrm>
            <a:off x="2209800" y="3048000"/>
            <a:ext cx="46482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0"/>
          </p:cNvCxnSpPr>
          <p:nvPr/>
        </p:nvCxnSpPr>
        <p:spPr>
          <a:xfrm flipV="1">
            <a:off x="4495800" y="3310644"/>
            <a:ext cx="2362200" cy="1726668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0"/>
            <a:endCxn id="10" idx="2"/>
          </p:cNvCxnSpPr>
          <p:nvPr/>
        </p:nvCxnSpPr>
        <p:spPr>
          <a:xfrm flipV="1">
            <a:off x="7162800" y="1896888"/>
            <a:ext cx="0" cy="88846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05000" y="580138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dobe Heiti Std R" pitchFamily="34" charset="-128"/>
                <a:ea typeface="Adobe Heiti Std R" pitchFamily="34" charset="-128"/>
              </a:rPr>
              <a:t>Simple RNN</a:t>
            </a:r>
            <a:endParaRPr lang="ko-KR" altLang="en-US" sz="2800" b="1" dirty="0">
              <a:latin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6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Gated Recurrent Unit (GRU)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191000" y="5037312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037312"/>
                <a:ext cx="609600" cy="5252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600200" y="2785356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785356"/>
                <a:ext cx="609600" cy="525288"/>
              </a:xfrm>
              <a:prstGeom prst="rect">
                <a:avLst/>
              </a:prstGeom>
              <a:blipFill rotWithShape="1">
                <a:blip r:embed="rId3"/>
                <a:stretch>
                  <a:fillRect l="-1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7543800" y="2785356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785356"/>
                <a:ext cx="609600" cy="5252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43800" y="1371600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371600"/>
                <a:ext cx="609600" cy="5252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>
            <a:stCxn id="9" idx="0"/>
            <a:endCxn id="10" idx="2"/>
          </p:cNvCxnSpPr>
          <p:nvPr/>
        </p:nvCxnSpPr>
        <p:spPr>
          <a:xfrm flipV="1">
            <a:off x="7848600" y="1896888"/>
            <a:ext cx="0" cy="88846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05000" y="595378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dobe Heiti Std R" pitchFamily="34" charset="-128"/>
                <a:ea typeface="Adobe Heiti Std R" pitchFamily="34" charset="-128"/>
              </a:rPr>
              <a:t>Gated Recurrent Unit</a:t>
            </a:r>
            <a:endParaRPr lang="ko-KR" altLang="en-US" sz="2800" b="1" dirty="0">
              <a:latin typeface="Adobe Heiti Std R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971800" y="3886200"/>
                <a:ext cx="609600" cy="52528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886200"/>
                <a:ext cx="609600" cy="52528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20" idx="6"/>
            <a:endCxn id="9" idx="1"/>
          </p:cNvCxnSpPr>
          <p:nvPr/>
        </p:nvCxnSpPr>
        <p:spPr>
          <a:xfrm>
            <a:off x="7010400" y="3048000"/>
            <a:ext cx="5334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5566386" y="3886200"/>
                <a:ext cx="609600" cy="52528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86" y="3886200"/>
                <a:ext cx="609600" cy="525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191000" y="2785356"/>
                <a:ext cx="609600" cy="52528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785356"/>
                <a:ext cx="609600" cy="525288"/>
              </a:xfrm>
              <a:prstGeom prst="rect">
                <a:avLst/>
              </a:prstGeom>
              <a:blipFill rotWithShape="1">
                <a:blip r:embed="rId8"/>
                <a:stretch>
                  <a:fillRect r="-7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/>
          <p:cNvSpPr/>
          <p:nvPr/>
        </p:nvSpPr>
        <p:spPr>
          <a:xfrm>
            <a:off x="3162300" y="29337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589574" y="29337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781800" y="29337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8" idx="3"/>
            <a:endCxn id="2" idx="2"/>
          </p:cNvCxnSpPr>
          <p:nvPr/>
        </p:nvCxnSpPr>
        <p:spPr>
          <a:xfrm>
            <a:off x="2209800" y="3048000"/>
            <a:ext cx="9525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" idx="6"/>
            <a:endCxn id="18" idx="1"/>
          </p:cNvCxnSpPr>
          <p:nvPr/>
        </p:nvCxnSpPr>
        <p:spPr>
          <a:xfrm>
            <a:off x="3390900" y="3048000"/>
            <a:ext cx="8001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3"/>
            <a:endCxn id="19" idx="2"/>
          </p:cNvCxnSpPr>
          <p:nvPr/>
        </p:nvCxnSpPr>
        <p:spPr>
          <a:xfrm>
            <a:off x="4800600" y="3048000"/>
            <a:ext cx="788974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9" idx="6"/>
            <a:endCxn id="20" idx="2"/>
          </p:cNvCxnSpPr>
          <p:nvPr/>
        </p:nvCxnSpPr>
        <p:spPr>
          <a:xfrm>
            <a:off x="5818174" y="3048000"/>
            <a:ext cx="963626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5898160" y="22098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7" idx="0"/>
            <a:endCxn id="18" idx="2"/>
          </p:cNvCxnSpPr>
          <p:nvPr/>
        </p:nvCxnSpPr>
        <p:spPr>
          <a:xfrm flipV="1">
            <a:off x="4495800" y="3310644"/>
            <a:ext cx="0" cy="172666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19" idx="4"/>
          </p:cNvCxnSpPr>
          <p:nvPr/>
        </p:nvCxnSpPr>
        <p:spPr>
          <a:xfrm flipV="1">
            <a:off x="5703874" y="3162300"/>
            <a:ext cx="0" cy="72390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33" idx="4"/>
          </p:cNvCxnSpPr>
          <p:nvPr/>
        </p:nvCxnSpPr>
        <p:spPr>
          <a:xfrm flipV="1">
            <a:off x="6012460" y="2438400"/>
            <a:ext cx="0" cy="144780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8" idx="0"/>
          </p:cNvCxnSpPr>
          <p:nvPr/>
        </p:nvCxnSpPr>
        <p:spPr>
          <a:xfrm flipV="1">
            <a:off x="1905000" y="2341122"/>
            <a:ext cx="0" cy="444234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33" idx="2"/>
          </p:cNvCxnSpPr>
          <p:nvPr/>
        </p:nvCxnSpPr>
        <p:spPr>
          <a:xfrm flipV="1">
            <a:off x="1905000" y="2324100"/>
            <a:ext cx="3993160" cy="17022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0" idx="0"/>
          </p:cNvCxnSpPr>
          <p:nvPr/>
        </p:nvCxnSpPr>
        <p:spPr>
          <a:xfrm flipH="1" flipV="1">
            <a:off x="6892925" y="2314575"/>
            <a:ext cx="3175" cy="61912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33" idx="6"/>
          </p:cNvCxnSpPr>
          <p:nvPr/>
        </p:nvCxnSpPr>
        <p:spPr>
          <a:xfrm flipH="1">
            <a:off x="6126760" y="2324100"/>
            <a:ext cx="76934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4" idx="0"/>
            <a:endCxn id="2" idx="4"/>
          </p:cNvCxnSpPr>
          <p:nvPr/>
        </p:nvCxnSpPr>
        <p:spPr>
          <a:xfrm flipV="1">
            <a:off x="3276600" y="3162300"/>
            <a:ext cx="0" cy="72390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8" idx="2"/>
          </p:cNvCxnSpPr>
          <p:nvPr/>
        </p:nvCxnSpPr>
        <p:spPr>
          <a:xfrm flipV="1">
            <a:off x="1896007" y="3310644"/>
            <a:ext cx="8993" cy="240435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1896007" y="5715000"/>
            <a:ext cx="4885793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6781800" y="4187670"/>
            <a:ext cx="0" cy="152400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endCxn id="16" idx="3"/>
          </p:cNvCxnSpPr>
          <p:nvPr/>
        </p:nvCxnSpPr>
        <p:spPr>
          <a:xfrm flipH="1">
            <a:off x="6175986" y="4148844"/>
            <a:ext cx="605814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351040" y="4411488"/>
                <a:ext cx="1058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rgbClr val="C00000"/>
                    </a:solidFill>
                  </a:rPr>
                  <a:t>Dynamic Gate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0~1</m:t>
                        </m:r>
                      </m:e>
                    </m:d>
                  </m:oMath>
                </a14:m>
                <a:r>
                  <a:rPr lang="en-US" altLang="ko-KR" sz="1200" dirty="0" smtClean="0">
                    <a:solidFill>
                      <a:srgbClr val="C00000"/>
                    </a:solidFill>
                  </a:rPr>
                  <a:t> </a:t>
                </a:r>
                <a:endParaRPr lang="ko-KR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040" y="4411488"/>
                <a:ext cx="1058431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830462" y="4411488"/>
                <a:ext cx="862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rgbClr val="C00000"/>
                    </a:solidFill>
                  </a:rPr>
                  <a:t>Reset Gate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b="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0~1</m:t>
                        </m:r>
                      </m:e>
                    </m:d>
                  </m:oMath>
                </a14:m>
                <a:r>
                  <a:rPr lang="en-US" altLang="ko-KR" sz="1200" dirty="0" smtClean="0">
                    <a:solidFill>
                      <a:srgbClr val="C00000"/>
                    </a:solidFill>
                  </a:rPr>
                  <a:t> </a:t>
                </a:r>
                <a:endParaRPr lang="ko-KR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462" y="4411488"/>
                <a:ext cx="862544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276600" y="3354973"/>
                <a:ext cx="1905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354973"/>
                <a:ext cx="190500" cy="338554"/>
              </a:xfrm>
              <a:prstGeom prst="rect">
                <a:avLst/>
              </a:prstGeom>
              <a:blipFill rotWithShape="1">
                <a:blip r:embed="rId11"/>
                <a:stretch>
                  <a:fillRect r="-32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31510" y="3333362"/>
                <a:ext cx="1905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510" y="3333362"/>
                <a:ext cx="190500" cy="338554"/>
              </a:xfrm>
              <a:prstGeom prst="rect">
                <a:avLst/>
              </a:prstGeom>
              <a:blipFill rotWithShape="1">
                <a:blip r:embed="rId12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85426" y="3333039"/>
                <a:ext cx="8057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426" y="3333039"/>
                <a:ext cx="805774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V="1">
            <a:off x="4800600" y="4411488"/>
            <a:ext cx="765786" cy="62582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 flipV="1">
            <a:off x="3581400" y="4411488"/>
            <a:ext cx="609600" cy="62582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Long Short-term Memory (LSTM)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71600" y="1676400"/>
            <a:ext cx="60198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4038600" y="4800600"/>
                <a:ext cx="609600" cy="609600"/>
              </a:xfrm>
              <a:prstGeom prst="ellipse">
                <a:avLst/>
              </a:prstGeom>
              <a:solidFill>
                <a:srgbClr val="FF66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800600"/>
                <a:ext cx="609600" cy="6096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6705600" y="1676400"/>
                <a:ext cx="609600" cy="6096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𝒐</m:t>
                          </m:r>
                        </m:e>
                        <m:sub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676400"/>
                <a:ext cx="609600" cy="6096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2895600" y="1676400"/>
                <a:ext cx="609600" cy="609600"/>
              </a:xfrm>
              <a:prstGeom prst="ellipse">
                <a:avLst/>
              </a:prstGeom>
              <a:solidFill>
                <a:srgbClr val="34EC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76400"/>
                <a:ext cx="609600" cy="6096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3886200" y="3086100"/>
                <a:ext cx="914400" cy="9144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086100"/>
                <a:ext cx="914400" cy="914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5410200" y="33147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314700"/>
                <a:ext cx="457200" cy="4572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/>
              <p:cNvSpPr/>
              <p:nvPr/>
            </p:nvSpPr>
            <p:spPr>
              <a:xfrm>
                <a:off x="6858000" y="3390900"/>
                <a:ext cx="304800" cy="304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4" name="타원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390900"/>
                <a:ext cx="304800" cy="304800"/>
              </a:xfrm>
              <a:prstGeom prst="ellipse">
                <a:avLst/>
              </a:prstGeom>
              <a:blipFill rotWithShape="1">
                <a:blip r:embed="rId7"/>
                <a:stretch>
                  <a:fillRect l="-18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/>
              <p:cNvSpPr/>
              <p:nvPr/>
            </p:nvSpPr>
            <p:spPr>
              <a:xfrm>
                <a:off x="3048000" y="3390900"/>
                <a:ext cx="304800" cy="304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타원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390900"/>
                <a:ext cx="304800" cy="304800"/>
              </a:xfrm>
              <a:prstGeom prst="ellipse">
                <a:avLst/>
              </a:prstGeom>
              <a:blipFill rotWithShape="1">
                <a:blip r:embed="rId7"/>
                <a:stretch>
                  <a:fillRect l="-18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1371600" y="33147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314700"/>
                <a:ext cx="457200" cy="4572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/>
              <p:cNvSpPr/>
              <p:nvPr/>
            </p:nvSpPr>
            <p:spPr>
              <a:xfrm>
                <a:off x="4191000" y="4191000"/>
                <a:ext cx="304800" cy="304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191000"/>
                <a:ext cx="304800" cy="304800"/>
              </a:xfrm>
              <a:prstGeom prst="ellipse">
                <a:avLst/>
              </a:prstGeom>
              <a:blipFill rotWithShape="1">
                <a:blip r:embed="rId9"/>
                <a:stretch>
                  <a:fillRect l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16" idx="6"/>
            <a:endCxn id="15" idx="2"/>
          </p:cNvCxnSpPr>
          <p:nvPr/>
        </p:nvCxnSpPr>
        <p:spPr>
          <a:xfrm>
            <a:off x="1828800" y="3543300"/>
            <a:ext cx="12192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6"/>
            <a:endCxn id="12" idx="2"/>
          </p:cNvCxnSpPr>
          <p:nvPr/>
        </p:nvCxnSpPr>
        <p:spPr>
          <a:xfrm>
            <a:off x="3352800" y="354330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1" idx="4"/>
            <a:endCxn id="15" idx="0"/>
          </p:cNvCxnSpPr>
          <p:nvPr/>
        </p:nvCxnSpPr>
        <p:spPr>
          <a:xfrm>
            <a:off x="3200400" y="2286000"/>
            <a:ext cx="0" cy="11049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2" idx="1"/>
            <a:endCxn id="11" idx="5"/>
          </p:cNvCxnSpPr>
          <p:nvPr/>
        </p:nvCxnSpPr>
        <p:spPr>
          <a:xfrm flipH="1" flipV="1">
            <a:off x="3415926" y="2196726"/>
            <a:ext cx="604185" cy="10232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2" idx="6"/>
            <a:endCxn id="13" idx="2"/>
          </p:cNvCxnSpPr>
          <p:nvPr/>
        </p:nvCxnSpPr>
        <p:spPr>
          <a:xfrm>
            <a:off x="4800600" y="3543300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3" idx="6"/>
            <a:endCxn id="14" idx="2"/>
          </p:cNvCxnSpPr>
          <p:nvPr/>
        </p:nvCxnSpPr>
        <p:spPr>
          <a:xfrm>
            <a:off x="5867400" y="3543300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2" idx="7"/>
            <a:endCxn id="10" idx="3"/>
          </p:cNvCxnSpPr>
          <p:nvPr/>
        </p:nvCxnSpPr>
        <p:spPr>
          <a:xfrm flipV="1">
            <a:off x="4666689" y="2196726"/>
            <a:ext cx="2128185" cy="10232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4"/>
            <a:endCxn id="14" idx="0"/>
          </p:cNvCxnSpPr>
          <p:nvPr/>
        </p:nvCxnSpPr>
        <p:spPr>
          <a:xfrm>
            <a:off x="7010400" y="2286000"/>
            <a:ext cx="0" cy="11049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4" idx="6"/>
          </p:cNvCxnSpPr>
          <p:nvPr/>
        </p:nvCxnSpPr>
        <p:spPr>
          <a:xfrm>
            <a:off x="7162800" y="35433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8" idx="0"/>
            <a:endCxn id="17" idx="4"/>
          </p:cNvCxnSpPr>
          <p:nvPr/>
        </p:nvCxnSpPr>
        <p:spPr>
          <a:xfrm flipV="1">
            <a:off x="4343400" y="44958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3413222" y="3740150"/>
            <a:ext cx="619028" cy="1327150"/>
          </a:xfrm>
          <a:custGeom>
            <a:avLst/>
            <a:gdLst>
              <a:gd name="connsiteX0" fmla="*/ 523778 w 619028"/>
              <a:gd name="connsiteY0" fmla="*/ 0 h 1327150"/>
              <a:gd name="connsiteX1" fmla="*/ 91978 w 619028"/>
              <a:gd name="connsiteY1" fmla="*/ 292100 h 1327150"/>
              <a:gd name="connsiteX2" fmla="*/ 9428 w 619028"/>
              <a:gd name="connsiteY2" fmla="*/ 679450 h 1327150"/>
              <a:gd name="connsiteX3" fmla="*/ 238028 w 619028"/>
              <a:gd name="connsiteY3" fmla="*/ 1079500 h 1327150"/>
              <a:gd name="connsiteX4" fmla="*/ 619028 w 619028"/>
              <a:gd name="connsiteY4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028" h="1327150">
                <a:moveTo>
                  <a:pt x="523778" y="0"/>
                </a:moveTo>
                <a:cubicBezTo>
                  <a:pt x="350740" y="89429"/>
                  <a:pt x="177703" y="178858"/>
                  <a:pt x="91978" y="292100"/>
                </a:cubicBezTo>
                <a:cubicBezTo>
                  <a:pt x="6253" y="405342"/>
                  <a:pt x="-14914" y="548217"/>
                  <a:pt x="9428" y="679450"/>
                </a:cubicBezTo>
                <a:cubicBezTo>
                  <a:pt x="33770" y="810683"/>
                  <a:pt x="136428" y="971550"/>
                  <a:pt x="238028" y="1079500"/>
                </a:cubicBezTo>
                <a:cubicBezTo>
                  <a:pt x="339628" y="1187450"/>
                  <a:pt x="479328" y="1257300"/>
                  <a:pt x="619028" y="13271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4056737" y="3968750"/>
            <a:ext cx="146963" cy="285750"/>
          </a:xfrm>
          <a:custGeom>
            <a:avLst/>
            <a:gdLst>
              <a:gd name="connsiteX0" fmla="*/ 146963 w 146963"/>
              <a:gd name="connsiteY0" fmla="*/ 285750 h 285750"/>
              <a:gd name="connsiteX1" fmla="*/ 913 w 146963"/>
              <a:gd name="connsiteY1" fmla="*/ 133350 h 285750"/>
              <a:gd name="connsiteX2" fmla="*/ 96163 w 146963"/>
              <a:gd name="connsiteY2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63" h="285750">
                <a:moveTo>
                  <a:pt x="146963" y="285750"/>
                </a:moveTo>
                <a:cubicBezTo>
                  <a:pt x="78171" y="233362"/>
                  <a:pt x="9380" y="180975"/>
                  <a:pt x="913" y="133350"/>
                </a:cubicBezTo>
                <a:cubicBezTo>
                  <a:pt x="-7554" y="85725"/>
                  <a:pt x="44304" y="42862"/>
                  <a:pt x="96163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4483100" y="3975100"/>
            <a:ext cx="146161" cy="279400"/>
          </a:xfrm>
          <a:custGeom>
            <a:avLst/>
            <a:gdLst>
              <a:gd name="connsiteX0" fmla="*/ 19050 w 146161"/>
              <a:gd name="connsiteY0" fmla="*/ 0 h 279400"/>
              <a:gd name="connsiteX1" fmla="*/ 146050 w 146161"/>
              <a:gd name="connsiteY1" fmla="*/ 146050 h 279400"/>
              <a:gd name="connsiteX2" fmla="*/ 0 w 146161"/>
              <a:gd name="connsiteY2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61" h="279400">
                <a:moveTo>
                  <a:pt x="19050" y="0"/>
                </a:moveTo>
                <a:cubicBezTo>
                  <a:pt x="84137" y="49741"/>
                  <a:pt x="149225" y="99483"/>
                  <a:pt x="146050" y="146050"/>
                </a:cubicBezTo>
                <a:cubicBezTo>
                  <a:pt x="142875" y="192617"/>
                  <a:pt x="71437" y="236008"/>
                  <a:pt x="0" y="2794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05400" y="17965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/>
              <a:t>Output Gate</a:t>
            </a:r>
            <a:endParaRPr lang="ko-KR" alt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295400" y="17970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/>
              <a:t>Input Gate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603861" y="490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Forget Gate</a:t>
            </a:r>
            <a:endParaRPr lang="ko-KR" altLang="en-US" b="1" dirty="0"/>
          </a:p>
        </p:txBody>
      </p:sp>
      <p:grpSp>
        <p:nvGrpSpPr>
          <p:cNvPr id="83" name="그룹 82"/>
          <p:cNvGrpSpPr/>
          <p:nvPr/>
        </p:nvGrpSpPr>
        <p:grpSpPr>
          <a:xfrm>
            <a:off x="3937000" y="5410200"/>
            <a:ext cx="787400" cy="457200"/>
            <a:chOff x="3937000" y="5410200"/>
            <a:chExt cx="787400" cy="457200"/>
          </a:xfrm>
        </p:grpSpPr>
        <p:cxnSp>
          <p:nvCxnSpPr>
            <p:cNvPr id="70" name="직선 화살표 연결선 69"/>
            <p:cNvCxnSpPr/>
            <p:nvPr/>
          </p:nvCxnSpPr>
          <p:spPr>
            <a:xfrm flipV="1">
              <a:off x="4343400" y="5410200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 flipH="1" flipV="1">
              <a:off x="4432300" y="5410200"/>
              <a:ext cx="2921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V="1">
              <a:off x="3937000" y="5410200"/>
              <a:ext cx="285750" cy="336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 rot="5400000">
            <a:off x="742950" y="3305175"/>
            <a:ext cx="787400" cy="457200"/>
            <a:chOff x="190500" y="4098925"/>
            <a:chExt cx="787400" cy="457200"/>
          </a:xfrm>
        </p:grpSpPr>
        <p:cxnSp>
          <p:nvCxnSpPr>
            <p:cNvPr id="84" name="직선 화살표 연결선 83"/>
            <p:cNvCxnSpPr/>
            <p:nvPr/>
          </p:nvCxnSpPr>
          <p:spPr>
            <a:xfrm flipV="1">
              <a:off x="596900" y="4098925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 flipV="1">
              <a:off x="685800" y="4098925"/>
              <a:ext cx="2921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V="1">
              <a:off x="190500" y="4098925"/>
              <a:ext cx="285750" cy="336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 rot="10800000">
            <a:off x="2827802" y="1219336"/>
            <a:ext cx="787400" cy="457200"/>
            <a:chOff x="190500" y="4098925"/>
            <a:chExt cx="787400" cy="457200"/>
          </a:xfrm>
        </p:grpSpPr>
        <p:cxnSp>
          <p:nvCxnSpPr>
            <p:cNvPr id="89" name="직선 화살표 연결선 88"/>
            <p:cNvCxnSpPr/>
            <p:nvPr/>
          </p:nvCxnSpPr>
          <p:spPr>
            <a:xfrm flipV="1">
              <a:off x="596900" y="4098925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 flipH="1" flipV="1">
              <a:off x="685800" y="4098925"/>
              <a:ext cx="2921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 flipV="1">
              <a:off x="190500" y="4098925"/>
              <a:ext cx="285750" cy="336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 rot="10800000">
            <a:off x="6645275" y="1219200"/>
            <a:ext cx="787400" cy="457200"/>
            <a:chOff x="190500" y="4098925"/>
            <a:chExt cx="787400" cy="457200"/>
          </a:xfrm>
        </p:grpSpPr>
        <p:cxnSp>
          <p:nvCxnSpPr>
            <p:cNvPr id="93" name="직선 화살표 연결선 92"/>
            <p:cNvCxnSpPr/>
            <p:nvPr/>
          </p:nvCxnSpPr>
          <p:spPr>
            <a:xfrm flipV="1">
              <a:off x="596900" y="4098925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 flipH="1" flipV="1">
              <a:off x="685800" y="4098925"/>
              <a:ext cx="2921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 flipV="1">
              <a:off x="190500" y="4098925"/>
              <a:ext cx="285750" cy="336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114800" y="5791200"/>
                <a:ext cx="49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791200"/>
                <a:ext cx="49904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91557" y="3358118"/>
                <a:ext cx="49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7" y="3358118"/>
                <a:ext cx="499043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980757" y="914400"/>
                <a:ext cx="49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57" y="914400"/>
                <a:ext cx="499043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6808503" y="914400"/>
                <a:ext cx="49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03" y="914400"/>
                <a:ext cx="499043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842250" y="3332718"/>
                <a:ext cx="49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250" y="3332718"/>
                <a:ext cx="49904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8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2" y="4419600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4419600"/>
                <a:ext cx="48006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2" y="4800600"/>
                <a:ext cx="4800600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4800600"/>
                <a:ext cx="4800600" cy="411331"/>
              </a:xfrm>
              <a:prstGeom prst="rect">
                <a:avLst/>
              </a:prstGeom>
              <a:blipFill rotWithShape="1">
                <a:blip r:embed="rId3"/>
                <a:stretch>
                  <a:fillRect l="-254"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2" y="5211931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5211931"/>
                <a:ext cx="4800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2" y="5581263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𝒐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ko-KR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5581263"/>
                <a:ext cx="48006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5950595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𝒐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50595"/>
                <a:ext cx="48006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 descr="C:\Users\CPSLAB\Desktop\LST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92" y="914400"/>
            <a:ext cx="4469608" cy="298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PSLAB\Desktop\tanh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24" y="4513707"/>
            <a:ext cx="1530350" cy="127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CPSLAB\Desktop\SigmoidPlot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2" y="4577458"/>
            <a:ext cx="1812800" cy="11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400" y="3886200"/>
                <a:ext cx="8153400" cy="410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𝜃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h𝑐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86200"/>
                <a:ext cx="8153400" cy="410690"/>
              </a:xfrm>
              <a:prstGeom prst="rect">
                <a:avLst/>
              </a:prstGeom>
              <a:blipFill rotWithShape="1">
                <a:blip r:embed="rId10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8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40768"/>
            <a:ext cx="6286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90177"/>
            <a:ext cx="7200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68201"/>
            <a:ext cx="6705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/>
          <a:stretch/>
        </p:blipFill>
        <p:spPr bwMode="auto">
          <a:xfrm>
            <a:off x="252248" y="5171241"/>
            <a:ext cx="8891752" cy="63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1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48672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CPSLAB\Desktop\a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8161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PSLAB\Desktop\g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67" y="4648200"/>
            <a:ext cx="13524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PSLAB\Desktop\dm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5" r="26630"/>
          <a:stretch/>
        </p:blipFill>
        <p:spPr bwMode="auto">
          <a:xfrm>
            <a:off x="6705600" y="4648200"/>
            <a:ext cx="170688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CPSLAB\Desktop\g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234" y="4648200"/>
            <a:ext cx="18161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Generating Sequences With RNN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519535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This paper focuses on the problem of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generating sequences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6670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Obvious way to do this is to repeatedly predict what will happen next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" y="3581400"/>
                <a:ext cx="8001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20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32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32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altLang="ko-KR" sz="320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ko-KR" sz="3200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ko-KR" sz="320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3200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320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1:</m:t>
                                        </m:r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3200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func>
                          </m:e>
                        </m:nary>
                      </m:e>
                    </m:func>
                  </m:oMath>
                </a14:m>
                <a:r>
                  <a:rPr lang="ko-KR" altLang="en-US" sz="3200" dirty="0" smtClean="0"/>
                  <a:t> 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81400"/>
                <a:ext cx="800100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04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Role of Memory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519535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Need to remember the past to predict the future 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586335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Having a longer memory has several advantages: 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2004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	can store and generate longer range patterns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3653135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	more robust to ‘mistakes’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4958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Basic RNN often fail to do this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83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22314"/>
            <a:ext cx="4086225" cy="517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91050" y="1143000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So LSTM is widely used as a building block of RNN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591050" y="2412952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It is called Deep recurrent LSTM net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91050" y="3682904"/>
                <a:ext cx="4267200" cy="1019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 smtClean="0"/>
                  <a:t>Train by minimizing log-loss:</a:t>
                </a:r>
              </a:p>
              <a:p>
                <a:r>
                  <a:rPr lang="en-US" altLang="ko-KR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32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ko-KR" sz="3200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en-US" altLang="ko-KR" sz="3200" b="0" i="1" smtClean="0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32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32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ko-KR" sz="3200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3200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32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32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3200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1:</m:t>
                                        </m:r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050" y="3682904"/>
                <a:ext cx="4267200" cy="1019318"/>
              </a:xfrm>
              <a:prstGeom prst="rect">
                <a:avLst/>
              </a:prstGeom>
              <a:blipFill rotWithShape="1">
                <a:blip r:embed="rId3"/>
                <a:stretch>
                  <a:fillRect l="-2857" t="-5389" r="-2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591050" y="5018068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Generation</a:t>
            </a:r>
            <a:r>
              <a:rPr lang="en-US" altLang="ko-KR" sz="2800" dirty="0" smtClean="0"/>
              <a:t> can be done by sampling from output and feeding into input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61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Prediction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99335"/>
            <a:ext cx="6172200" cy="421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0"/>
          <a:stretch/>
        </p:blipFill>
        <p:spPr bwMode="auto">
          <a:xfrm>
            <a:off x="7319554" y="5181601"/>
            <a:ext cx="1747838" cy="1306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319554" y="5172892"/>
            <a:ext cx="1747838" cy="13062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505939" y="4009958"/>
            <a:ext cx="430390" cy="43039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11" idx="5"/>
            <a:endCxn id="7" idx="1"/>
          </p:cNvCxnSpPr>
          <p:nvPr/>
        </p:nvCxnSpPr>
        <p:spPr>
          <a:xfrm>
            <a:off x="4873300" y="4377319"/>
            <a:ext cx="2446254" cy="144871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5000" y="578673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Generation is NOT yet</a:t>
            </a:r>
            <a:endParaRPr lang="ko-KR" alt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5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2" y="4419600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4419600"/>
                <a:ext cx="48006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2" y="4800600"/>
                <a:ext cx="4800600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4800600"/>
                <a:ext cx="4800600" cy="411331"/>
              </a:xfrm>
              <a:prstGeom prst="rect">
                <a:avLst/>
              </a:prstGeom>
              <a:blipFill rotWithShape="1">
                <a:blip r:embed="rId3"/>
                <a:stretch>
                  <a:fillRect l="-254"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2" y="5211931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5211931"/>
                <a:ext cx="4800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2" y="5581263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𝒐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ko-KR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5581263"/>
                <a:ext cx="48006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5950595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𝒐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50595"/>
                <a:ext cx="48006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 descr="C:\Users\CPSLAB\Desktop\LST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92" y="914400"/>
            <a:ext cx="4469608" cy="298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PSLAB\Desktop\tanh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24" y="4513707"/>
            <a:ext cx="1530350" cy="127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CPSLAB\Desktop\SigmoidPlot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2" y="4577458"/>
            <a:ext cx="1812800" cy="11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400" y="3886200"/>
                <a:ext cx="8153400" cy="410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𝜃</m:t>
                      </m:r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h𝑐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86200"/>
                <a:ext cx="8153400" cy="410690"/>
              </a:xfrm>
              <a:prstGeom prst="rect">
                <a:avLst/>
              </a:prstGeom>
              <a:blipFill rotWithShape="1">
                <a:blip r:embed="rId10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1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Prediction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67" y="930806"/>
            <a:ext cx="4667034" cy="318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114800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No explicit output is given.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4648200"/>
                <a:ext cx="76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Choosing proper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is important. 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48200"/>
                <a:ext cx="76200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200" t="-10667" b="-2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5207678"/>
                <a:ext cx="7620000" cy="1269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Learning is based on minimizing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ko-KR" sz="2800" b="0" i="1" smtClean="0">
                        <a:latin typeface="Cambria Math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ko-KR" sz="28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ko-KR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func>
                          <m:funcPr>
                            <m:ctrlPr>
                              <a:rPr lang="en-US" altLang="ko-KR" sz="28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ko-KR" sz="2800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800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8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8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2800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altLang="ko-KR" sz="2000" dirty="0" smtClean="0"/>
                  <a:t>.</a:t>
                </a:r>
              </a:p>
              <a:p>
                <a:r>
                  <a:rPr lang="en-US" altLang="ko-KR" sz="2400" dirty="0" smtClean="0"/>
                  <a:t> 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207678"/>
                <a:ext cx="7620000" cy="1269322"/>
              </a:xfrm>
              <a:prstGeom prst="rect">
                <a:avLst/>
              </a:prstGeom>
              <a:blipFill rotWithShape="1">
                <a:blip r:embed="rId4"/>
                <a:stretch>
                  <a:fillRect l="-1200" t="-38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0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Prediction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67" y="1083206"/>
            <a:ext cx="4667034" cy="318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4343400"/>
                <a:ext cx="807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If there are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text classes in total, and class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is fed in at time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ko-KR" sz="2400" dirty="0" smtClean="0"/>
                  <a:t>, </a:t>
                </a:r>
              </a:p>
              <a:p>
                <a:r>
                  <a:rPr lang="en-US" altLang="ko-KR" sz="2400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 is an one-hot-coded length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altLang="ko-KR" sz="2400" dirty="0" smtClean="0"/>
                  <a:t> vector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343400"/>
                <a:ext cx="807720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208" t="-5882" r="-1132" b="-15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5884" y="5257800"/>
                <a:ext cx="8077200" cy="981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400" b="0" i="1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sz="2400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ko-KR" sz="2400" b="0" i="1" smtClean="0">
                                          <a:latin typeface="Cambria Math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b="0" i="0" smtClean="0">
                                          <a:latin typeface="Cambria Math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400" b="0" i="1" smtClean="0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4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400" b="0" i="1" smtClean="0">
                                                      <a:latin typeface="Cambria Math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400" b="0" i="1" smtClean="0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ko-KR" sz="2400" b="0" i="1" smtClean="0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84" y="5257800"/>
                <a:ext cx="8077200" cy="9811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35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Handwriting Prediction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062335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Mixture Density Network</a:t>
            </a:r>
            <a:endParaRPr lang="ko-KR" altLang="en-US" sz="2800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67" y="1845206"/>
            <a:ext cx="4667034" cy="318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62200" y="1766668"/>
            <a:ext cx="4724400" cy="6096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" y="5238045"/>
            <a:ext cx="785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70C0"/>
                </a:solidFill>
              </a:rPr>
              <a:t>Outputs</a:t>
            </a:r>
            <a:r>
              <a:rPr lang="en-US" altLang="ko-KR" sz="2400" dirty="0" smtClean="0"/>
              <a:t> of neural network parametrize </a:t>
            </a:r>
            <a:r>
              <a:rPr lang="en-US" altLang="ko-KR" sz="2400" dirty="0" smtClean="0">
                <a:solidFill>
                  <a:srgbClr val="FF0000"/>
                </a:solidFill>
              </a:rPr>
              <a:t>a mixture distribution</a:t>
            </a:r>
            <a:endParaRPr lang="ko-KR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799" y="5710535"/>
            <a:ext cx="823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Inputs of neural network consist of </a:t>
            </a:r>
            <a:r>
              <a:rPr lang="en-US" altLang="ko-KR" sz="2400" dirty="0" smtClean="0">
                <a:solidFill>
                  <a:srgbClr val="FF0000"/>
                </a:solidFill>
              </a:rPr>
              <a:t>pen offsets </a:t>
            </a:r>
            <a:r>
              <a:rPr lang="en-US" altLang="ko-KR" sz="2400" dirty="0" smtClean="0"/>
              <a:t>and </a:t>
            </a:r>
            <a:r>
              <a:rPr lang="en-US" altLang="ko-KR" sz="2400" dirty="0" smtClean="0">
                <a:solidFill>
                  <a:srgbClr val="FF0000"/>
                </a:solidFill>
              </a:rPr>
              <a:t>end of stroke</a:t>
            </a:r>
            <a:endParaRPr lang="ko-KR" alt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Handwriting Prediction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96" y="2133600"/>
            <a:ext cx="3048000" cy="93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1062335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Mixture Density Network for Handwriting Prediction</a:t>
            </a:r>
            <a:endParaRPr lang="ko-KR" altLang="en-US" sz="2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62000" y="1685221"/>
            <a:ext cx="382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Input and Output of Network</a:t>
            </a:r>
            <a:endParaRPr lang="ko-KR" altLang="en-US" sz="24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96" y="3357265"/>
            <a:ext cx="4925304" cy="8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2000" y="3048000"/>
            <a:ext cx="4999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More specifically, </a:t>
            </a:r>
            <a:endParaRPr lang="ko-KR" altLang="en-US" sz="2400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0" t="13286"/>
          <a:stretch/>
        </p:blipFill>
        <p:spPr bwMode="auto">
          <a:xfrm>
            <a:off x="1482205" y="4114800"/>
            <a:ext cx="552819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10400" y="4800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weight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10401" y="4150636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end of stroke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54483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mean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57804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variance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0400" y="61125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correlation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Contents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Structures of Recurrent Neural Networks (RNNs)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Back Propagation through Time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Generating Sequences from RNNs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Experimental Results 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Conclusion</a:t>
            </a:r>
            <a:endParaRPr lang="ko-KR" altLang="en-US" sz="2400" dirty="0"/>
          </a:p>
          <a:p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640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82073"/>
            <a:ext cx="6105526" cy="90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Handwriting Prediction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98672"/>
            <a:ext cx="4667034" cy="318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33400" y="1160572"/>
            <a:ext cx="4495800" cy="51699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3400" y="3902606"/>
            <a:ext cx="4495800" cy="5169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0" y="951488"/>
            <a:ext cx="3581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</a:rPr>
              <a:t>Outputs</a:t>
            </a:r>
          </a:p>
          <a:p>
            <a:r>
              <a:rPr lang="en-US" altLang="ko-KR" sz="1600" dirty="0" smtClean="0"/>
              <a:t>: Parameters of mixture model for next inputs (displacement + end of stroke)</a:t>
            </a:r>
            <a:endParaRPr lang="ko-KR" altLang="en-US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3834229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Inputs</a:t>
            </a:r>
          </a:p>
          <a:p>
            <a:r>
              <a:rPr lang="en-US" altLang="ko-KR" sz="1600" dirty="0" smtClean="0"/>
              <a:t>: Pen displacement + end of stroke</a:t>
            </a:r>
            <a:endParaRPr lang="ko-KR" altLang="en-US" sz="16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103246" y="5126866"/>
            <a:ext cx="2324100" cy="8651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96766" y="5991999"/>
            <a:ext cx="313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Next pen displacement as mixture of Gaussians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95926" y="5123319"/>
            <a:ext cx="762000" cy="86513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6866" y="48768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End of stroke as Bernoulli</a:t>
            </a:r>
            <a:endParaRPr lang="ko-KR" altLang="en-US" sz="1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5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/>
      <p:bldP spid="12" grpId="0"/>
      <p:bldP spid="13" grpId="0" animBg="1"/>
      <p:bldP spid="11" grpId="0"/>
      <p:bldP spid="15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Handwriting Prediction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219200"/>
            <a:ext cx="83629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8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219200"/>
            <a:ext cx="3373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Network architecture</a:t>
            </a:r>
            <a:endParaRPr lang="ko-KR" altLang="en-US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43000" y="244200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 hidden layers – each with 400 LSTM cells</a:t>
            </a:r>
            <a:endParaRPr lang="ko-KR" alt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143000" y="3055203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121 outputs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– 20 weights, 40 means, 40 </a:t>
            </a:r>
            <a:r>
              <a:rPr lang="en-US" altLang="ko-KR" sz="2400" dirty="0" err="1" smtClean="0"/>
              <a:t>stds</a:t>
            </a:r>
            <a:r>
              <a:rPr lang="en-US" altLang="ko-KR" sz="2400" dirty="0" smtClean="0"/>
              <a:t>, 20 correlations, 1 end of stroke </a:t>
            </a:r>
            <a:endParaRPr lang="ko-KR" alt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18288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 inputs – 2 displacements, 1 end of stroke</a:t>
            </a:r>
            <a:endParaRPr lang="ko-KR" alt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4872335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ym typeface="Wingdings" panose="05000000000000000000" pitchFamily="2" charset="2"/>
              </a:rPr>
              <a:t></a:t>
            </a:r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3.4M weight parameters</a:t>
            </a:r>
            <a:endParaRPr lang="ko-KR" alt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Handwriting Synthesis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/>
          <a:stretch/>
        </p:blipFill>
        <p:spPr bwMode="auto">
          <a:xfrm>
            <a:off x="1219200" y="1371144"/>
            <a:ext cx="7239000" cy="472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7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Handwriting Synthesis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850" y="268404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Clearly, the prediction networks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CANNOT </a:t>
            </a:r>
            <a:r>
              <a:rPr lang="en-US" altLang="ko-KR" sz="2800" dirty="0" smtClean="0"/>
              <a:t>do this</a:t>
            </a:r>
            <a:endParaRPr lang="ko-KR" alt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3850" y="1367135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Given sequence of characters, how can we generate handwriting?  </a:t>
            </a:r>
            <a:endParaRPr lang="ko-KR" altLang="en-US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23850" y="488698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‘Soft window’ </a:t>
            </a:r>
            <a:r>
              <a:rPr lang="en-US" altLang="ko-KR" sz="2800" dirty="0" smtClean="0"/>
              <a:t>model is used! </a:t>
            </a:r>
            <a:endParaRPr lang="ko-KR" altLang="en-US" sz="2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23850" y="357007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Main problem is that the length of sequences of characters and hand writings varies greatly</a:t>
            </a:r>
            <a:endParaRPr lang="ko-KR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1259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Synthesis Network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75" y="1228725"/>
            <a:ext cx="5494350" cy="47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982775" y="2960987"/>
            <a:ext cx="5229225" cy="6096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06575" y="5455688"/>
            <a:ext cx="3505200" cy="6096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Synthesis Network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541" y="995548"/>
            <a:ext cx="3268018" cy="281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3810000"/>
                <a:ext cx="8001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Given a sequence of characters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𝑈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and a sequence of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dirty="0" smtClean="0"/>
              </a:p>
              <a:p>
                <a:r>
                  <a:rPr lang="en-US" altLang="ko-KR" sz="2400" dirty="0" smtClean="0"/>
                  <a:t>Soft window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into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at time-step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is defined by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810000"/>
                <a:ext cx="8001000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220" t="-4061" b="-10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953000"/>
            <a:ext cx="38957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7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Synthesis Network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85975" y="6743700"/>
            <a:ext cx="6019800" cy="228600"/>
          </a:xfrm>
        </p:spPr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3733800" cy="146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55" y="1186934"/>
            <a:ext cx="380464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781550"/>
            <a:ext cx="31813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3913278" y="6010275"/>
            <a:ext cx="2438400" cy="38100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533400" y="2690336"/>
            <a:ext cx="4191000" cy="1957864"/>
            <a:chOff x="533400" y="2690336"/>
            <a:chExt cx="4191000" cy="1957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3400" y="3085209"/>
                  <a:ext cx="419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</m:oMath>
                  </a14:m>
                  <a:r>
                    <a:rPr lang="en-US" altLang="ko-KR" dirty="0" smtClean="0"/>
                    <a:t>: window weight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</m:oMath>
                  </a14:m>
                  <a:r>
                    <a:rPr lang="ko-KR" altLang="en-US" dirty="0" smtClean="0"/>
                    <a:t> </a:t>
                  </a:r>
                  <a:r>
                    <a:rPr lang="en-US" altLang="ko-KR" dirty="0" smtClean="0"/>
                    <a:t>at time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</m:oMath>
                  </a14:m>
                  <a:endParaRPr lang="ko-KR" altLang="en-US" dirty="0" smtClean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3085209"/>
                  <a:ext cx="41910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37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33400" y="3480082"/>
                  <a:ext cx="4191000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</m:sup>
                      </m:sSubSup>
                    </m:oMath>
                  </a14:m>
                  <a:r>
                    <a:rPr lang="en-US" altLang="ko-KR" dirty="0" smtClean="0"/>
                    <a:t>: location of the window  </a:t>
                  </a:r>
                  <a:endParaRPr lang="ko-KR" altLang="en-US" dirty="0" smtClean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3480082"/>
                  <a:ext cx="4191000" cy="37837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4839" b="-2580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33400" y="3883996"/>
                  <a:ext cx="419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dirty="0" smtClean="0"/>
                    <a:t>: width of the window</a:t>
                  </a:r>
                  <a:endParaRPr lang="ko-KR" altLang="en-US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3883996"/>
                  <a:ext cx="419100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37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33400" y="4278868"/>
                  <a:ext cx="419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dirty="0" smtClean="0"/>
                    <a:t>: importance of the window</a:t>
                  </a:r>
                  <a:endParaRPr lang="ko-KR" altLang="en-US" dirty="0" smtClean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4278868"/>
                  <a:ext cx="419100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33400" y="2690336"/>
                  <a:ext cx="419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𝑢</m:t>
                      </m:r>
                    </m:oMath>
                  </a14:m>
                  <a:r>
                    <a:rPr lang="en-US" altLang="ko-KR" dirty="0" smtClean="0"/>
                    <a:t>: index of word</a:t>
                  </a:r>
                  <a:endParaRPr lang="ko-KR" altLang="en-US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690336"/>
                  <a:ext cx="419100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직사각형 13"/>
            <p:cNvSpPr/>
            <p:nvPr/>
          </p:nvSpPr>
          <p:spPr>
            <a:xfrm>
              <a:off x="533400" y="2743200"/>
              <a:ext cx="3733800" cy="190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151528" y="2396609"/>
            <a:ext cx="3687672" cy="381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1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Synthesis Network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80" y="914400"/>
            <a:ext cx="4506740" cy="388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" y="4876800"/>
                <a:ext cx="7086600" cy="1572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/>
                  <a:t>Learning is based on following sequence loss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 −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2400" dirty="0" smtClean="0"/>
              </a:p>
              <a:p>
                <a:r>
                  <a:rPr lang="en-US" altLang="ko-KR" sz="2400" dirty="0" smtClean="0"/>
                  <a:t>where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smtClean="0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en-US" altLang="ko-KR" sz="24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𝑇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sz="2400" b="0" i="1" smtClean="0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2400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func>
                  </m:oMath>
                </a14:m>
                <a:r>
                  <a:rPr lang="ko-KR" alt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876800"/>
                <a:ext cx="7086600" cy="1572290"/>
              </a:xfrm>
              <a:prstGeom prst="rect">
                <a:avLst/>
              </a:prstGeom>
              <a:blipFill rotWithShape="1">
                <a:blip r:embed="rId3"/>
                <a:stretch>
                  <a:fillRect l="-1290" t="-3101" b="-5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8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Heuristics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1430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How long should we keep writing a character? </a:t>
            </a:r>
            <a:endParaRPr lang="ko-KR" alt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" y="1752600"/>
                <a:ext cx="807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&gt;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𝜙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 ∀1≤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𝑢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≤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ko-KR" altLang="en-US" sz="24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2600"/>
                <a:ext cx="80772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04800" y="267718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 Biased sampling for better readability</a:t>
            </a:r>
            <a:endParaRPr lang="ko-KR" altLang="en-US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04800" y="32721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 Reduce standard deviation by</a:t>
            </a:r>
            <a:endParaRPr lang="ko-KR" altLang="en-US" sz="2400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3964633"/>
            <a:ext cx="2590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4574233"/>
            <a:ext cx="39147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07582"/>
            <a:ext cx="30956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62400"/>
            <a:ext cx="19907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오른쪽 화살표 10"/>
          <p:cNvSpPr/>
          <p:nvPr/>
        </p:nvSpPr>
        <p:spPr>
          <a:xfrm>
            <a:off x="4191000" y="4650433"/>
            <a:ext cx="609600" cy="6073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7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Feed forward Neural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381766" y="35326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66" y="3532650"/>
                <a:ext cx="2209800" cy="304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838966" y="262983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966" y="2629830"/>
                <a:ext cx="1295400" cy="304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067565" y="1801721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65" y="1801721"/>
                <a:ext cx="838202" cy="304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4486666" y="2934630"/>
            <a:ext cx="0" cy="598020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0"/>
            <a:endCxn id="9" idx="2"/>
          </p:cNvCxnSpPr>
          <p:nvPr/>
        </p:nvCxnSpPr>
        <p:spPr>
          <a:xfrm flipV="1">
            <a:off x="4486666" y="2106521"/>
            <a:ext cx="0" cy="52330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Biased Sampling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19826"/>
            <a:ext cx="8077200" cy="444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2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9906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LSTM is important in now days </a:t>
            </a:r>
            <a:endParaRPr lang="ko-KR" alt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" y="2075334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RNN is a deterministic model</a:t>
            </a:r>
            <a:endParaRPr lang="ko-KR" alt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1000" y="316006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However, it is also possible to </a:t>
            </a:r>
            <a:r>
              <a:rPr lang="en-US" altLang="ko-KR" sz="2400" dirty="0" smtClean="0">
                <a:solidFill>
                  <a:srgbClr val="FF0000"/>
                </a:solidFill>
              </a:rPr>
              <a:t>generate</a:t>
            </a:r>
            <a:r>
              <a:rPr lang="en-US" altLang="ko-KR" sz="2400" dirty="0" smtClean="0"/>
              <a:t> sequences </a:t>
            </a:r>
            <a:endParaRPr lang="ko-KR" alt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81000" y="424480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Heuristics are required for synthesis</a:t>
            </a:r>
            <a:endParaRPr lang="ko-KR" alt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81000" y="53295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Has a lot of opportunity </a:t>
            </a:r>
            <a:endParaRPr lang="ko-KR" altLang="en-US" sz="2400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38400"/>
            <a:ext cx="48101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6"/>
          <a:stretch/>
        </p:blipFill>
        <p:spPr bwMode="auto">
          <a:xfrm>
            <a:off x="561975" y="1371600"/>
            <a:ext cx="6162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" r="-1"/>
          <a:stretch/>
        </p:blipFill>
        <p:spPr bwMode="auto">
          <a:xfrm>
            <a:off x="704850" y="3533775"/>
            <a:ext cx="843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4598498"/>
            <a:ext cx="6857999" cy="53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686425"/>
            <a:ext cx="4371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37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381766" y="35326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66" y="3532650"/>
                <a:ext cx="2209800" cy="304800"/>
              </a:xfrm>
              <a:prstGeom prst="rect">
                <a:avLst/>
              </a:prstGeom>
              <a:blipFill rotWithShape="1">
                <a:blip r:embed="rId2"/>
                <a:stretch>
                  <a:fillRect b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067565" y="1801721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65" y="1801721"/>
                <a:ext cx="838202" cy="304800"/>
              </a:xfrm>
              <a:prstGeom prst="rect">
                <a:avLst/>
              </a:prstGeom>
              <a:blipFill rotWithShape="1">
                <a:blip r:embed="rId3"/>
                <a:stretch>
                  <a:fillRect b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4486666" y="2934630"/>
            <a:ext cx="0" cy="598020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0"/>
            <a:endCxn id="9" idx="2"/>
          </p:cNvCxnSpPr>
          <p:nvPr/>
        </p:nvCxnSpPr>
        <p:spPr>
          <a:xfrm flipV="1">
            <a:off x="4486666" y="2106521"/>
            <a:ext cx="0" cy="52330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자유형 1"/>
          <p:cNvSpPr/>
          <p:nvPr/>
        </p:nvSpPr>
        <p:spPr>
          <a:xfrm>
            <a:off x="5114925" y="2441856"/>
            <a:ext cx="772999" cy="769182"/>
          </a:xfrm>
          <a:custGeom>
            <a:avLst/>
            <a:gdLst>
              <a:gd name="connsiteX0" fmla="*/ 0 w 772999"/>
              <a:gd name="connsiteY0" fmla="*/ 415644 h 769182"/>
              <a:gd name="connsiteX1" fmla="*/ 323850 w 772999"/>
              <a:gd name="connsiteY1" fmla="*/ 768069 h 769182"/>
              <a:gd name="connsiteX2" fmla="*/ 762000 w 772999"/>
              <a:gd name="connsiteY2" fmla="*/ 510894 h 769182"/>
              <a:gd name="connsiteX3" fmla="*/ 609600 w 772999"/>
              <a:gd name="connsiteY3" fmla="*/ 72744 h 769182"/>
              <a:gd name="connsiteX4" fmla="*/ 266700 w 772999"/>
              <a:gd name="connsiteY4" fmla="*/ 15594 h 769182"/>
              <a:gd name="connsiteX5" fmla="*/ 38100 w 772999"/>
              <a:gd name="connsiteY5" fmla="*/ 234669 h 76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999" h="769182">
                <a:moveTo>
                  <a:pt x="0" y="415644"/>
                </a:moveTo>
                <a:cubicBezTo>
                  <a:pt x="98425" y="583919"/>
                  <a:pt x="196850" y="752194"/>
                  <a:pt x="323850" y="768069"/>
                </a:cubicBezTo>
                <a:cubicBezTo>
                  <a:pt x="450850" y="783944"/>
                  <a:pt x="714375" y="626782"/>
                  <a:pt x="762000" y="510894"/>
                </a:cubicBezTo>
                <a:cubicBezTo>
                  <a:pt x="809625" y="395006"/>
                  <a:pt x="692150" y="155294"/>
                  <a:pt x="609600" y="72744"/>
                </a:cubicBezTo>
                <a:cubicBezTo>
                  <a:pt x="527050" y="-9806"/>
                  <a:pt x="361950" y="-11394"/>
                  <a:pt x="266700" y="15594"/>
                </a:cubicBezTo>
                <a:cubicBezTo>
                  <a:pt x="171450" y="42581"/>
                  <a:pt x="104775" y="138625"/>
                  <a:pt x="38100" y="234669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838966" y="262983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966" y="2629830"/>
                <a:ext cx="1295400" cy="304800"/>
              </a:xfrm>
              <a:prstGeom prst="rect">
                <a:avLst/>
              </a:prstGeom>
              <a:blipFill rotWithShape="1">
                <a:blip r:embed="rId4"/>
                <a:stretch>
                  <a:fillRect b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69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76200" y="76200"/>
            <a:ext cx="8035866" cy="5334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Recurrent Neural 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 rot="900000">
                <a:off x="524266" y="35326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24266" y="3532650"/>
                <a:ext cx="2209800" cy="304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 rot="900000">
                <a:off x="1219196" y="26182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219196" y="2618250"/>
                <a:ext cx="1295400" cy="304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 rot="900000">
                <a:off x="1674656" y="1801721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674656" y="1801721"/>
                <a:ext cx="838202" cy="3048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2" idx="0"/>
            <a:endCxn id="7" idx="2"/>
          </p:cNvCxnSpPr>
          <p:nvPr/>
        </p:nvCxnSpPr>
        <p:spPr>
          <a:xfrm flipV="1">
            <a:off x="1668610" y="2917857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0"/>
            <a:endCxn id="10" idx="2"/>
          </p:cNvCxnSpPr>
          <p:nvPr/>
        </p:nvCxnSpPr>
        <p:spPr>
          <a:xfrm flipV="1">
            <a:off x="1906340" y="2101328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 rot="900000">
                <a:off x="3153167" y="35326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153167" y="3532650"/>
                <a:ext cx="2209800" cy="304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 rot="900000">
                <a:off x="3848097" y="26182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848097" y="2618250"/>
                <a:ext cx="1295400" cy="304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 rot="900000">
                <a:off x="4303557" y="1801721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4303557" y="1801721"/>
                <a:ext cx="838202" cy="3048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16" idx="0"/>
            <a:endCxn id="17" idx="2"/>
          </p:cNvCxnSpPr>
          <p:nvPr/>
        </p:nvCxnSpPr>
        <p:spPr>
          <a:xfrm flipV="1">
            <a:off x="4297511" y="2917857"/>
            <a:ext cx="158842" cy="619986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7" idx="0"/>
            <a:endCxn id="18" idx="2"/>
          </p:cNvCxnSpPr>
          <p:nvPr/>
        </p:nvCxnSpPr>
        <p:spPr>
          <a:xfrm flipV="1">
            <a:off x="4535241" y="2101328"/>
            <a:ext cx="147973" cy="52211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3"/>
            <a:endCxn id="17" idx="1"/>
          </p:cNvCxnSpPr>
          <p:nvPr/>
        </p:nvCxnSpPr>
        <p:spPr>
          <a:xfrm flipV="1">
            <a:off x="2492526" y="2603013"/>
            <a:ext cx="1377641" cy="335274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 rot="900000">
                <a:off x="5789404" y="35326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789404" y="3532650"/>
                <a:ext cx="2209800" cy="3048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 rot="900000">
                <a:off x="6484334" y="26182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484334" y="2618250"/>
                <a:ext cx="1295400" cy="3048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 rot="900000">
                <a:off x="6939794" y="1801721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939794" y="1801721"/>
                <a:ext cx="838202" cy="3048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stCxn id="29" idx="0"/>
            <a:endCxn id="30" idx="2"/>
          </p:cNvCxnSpPr>
          <p:nvPr/>
        </p:nvCxnSpPr>
        <p:spPr>
          <a:xfrm flipV="1">
            <a:off x="6933748" y="2917857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0"/>
            <a:endCxn id="31" idx="2"/>
          </p:cNvCxnSpPr>
          <p:nvPr/>
        </p:nvCxnSpPr>
        <p:spPr>
          <a:xfrm flipV="1">
            <a:off x="7171478" y="2101328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3"/>
            <a:endCxn id="30" idx="1"/>
          </p:cNvCxnSpPr>
          <p:nvPr/>
        </p:nvCxnSpPr>
        <p:spPr>
          <a:xfrm flipV="1">
            <a:off x="5121427" y="2603013"/>
            <a:ext cx="1384977" cy="335274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905000" y="4659868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659868"/>
                <a:ext cx="53340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05000" y="5117068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17068"/>
                <a:ext cx="5334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3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76200" y="76200"/>
            <a:ext cx="8035866" cy="5334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Deep Recurrent Neural 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 rot="900000">
                <a:off x="524266" y="33582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24266" y="3358208"/>
                <a:ext cx="2209800" cy="304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 rot="900000">
                <a:off x="1219196" y="24438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219196" y="2443808"/>
                <a:ext cx="1295400" cy="304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 rot="900000">
                <a:off x="1674656" y="16272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674656" y="1627279"/>
                <a:ext cx="838202" cy="3048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2" idx="0"/>
            <a:endCxn id="7" idx="2"/>
          </p:cNvCxnSpPr>
          <p:nvPr/>
        </p:nvCxnSpPr>
        <p:spPr>
          <a:xfrm flipV="1">
            <a:off x="1668610" y="2743415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0"/>
            <a:endCxn id="10" idx="2"/>
          </p:cNvCxnSpPr>
          <p:nvPr/>
        </p:nvCxnSpPr>
        <p:spPr>
          <a:xfrm flipV="1">
            <a:off x="1906340" y="1926886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 rot="900000">
                <a:off x="3153167" y="33582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153167" y="3358208"/>
                <a:ext cx="2209800" cy="304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 rot="900000">
                <a:off x="3848097" y="24438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848097" y="2443808"/>
                <a:ext cx="1295400" cy="304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 rot="900000">
                <a:off x="4303557" y="16272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4303557" y="1627279"/>
                <a:ext cx="838202" cy="3048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16" idx="0"/>
            <a:endCxn id="17" idx="2"/>
          </p:cNvCxnSpPr>
          <p:nvPr/>
        </p:nvCxnSpPr>
        <p:spPr>
          <a:xfrm flipV="1">
            <a:off x="4297511" y="2743415"/>
            <a:ext cx="158842" cy="619986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7" idx="0"/>
            <a:endCxn id="18" idx="2"/>
          </p:cNvCxnSpPr>
          <p:nvPr/>
        </p:nvCxnSpPr>
        <p:spPr>
          <a:xfrm flipV="1">
            <a:off x="4535241" y="1926886"/>
            <a:ext cx="147973" cy="52211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3"/>
            <a:endCxn id="17" idx="1"/>
          </p:cNvCxnSpPr>
          <p:nvPr/>
        </p:nvCxnSpPr>
        <p:spPr>
          <a:xfrm flipV="1">
            <a:off x="2492526" y="2428571"/>
            <a:ext cx="1377641" cy="335274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 rot="900000">
                <a:off x="5789404" y="33582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789404" y="3358208"/>
                <a:ext cx="2209800" cy="3048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 rot="900000">
                <a:off x="6484334" y="24438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484334" y="2443808"/>
                <a:ext cx="1295400" cy="3048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 rot="900000">
                <a:off x="6939794" y="16272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939794" y="1627279"/>
                <a:ext cx="838202" cy="3048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stCxn id="29" idx="0"/>
            <a:endCxn id="30" idx="2"/>
          </p:cNvCxnSpPr>
          <p:nvPr/>
        </p:nvCxnSpPr>
        <p:spPr>
          <a:xfrm flipV="1">
            <a:off x="6933748" y="2743415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0"/>
            <a:endCxn id="31" idx="2"/>
          </p:cNvCxnSpPr>
          <p:nvPr/>
        </p:nvCxnSpPr>
        <p:spPr>
          <a:xfrm flipV="1">
            <a:off x="7171478" y="1926886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3"/>
            <a:endCxn id="30" idx="1"/>
          </p:cNvCxnSpPr>
          <p:nvPr/>
        </p:nvCxnSpPr>
        <p:spPr>
          <a:xfrm flipV="1">
            <a:off x="5121427" y="2428571"/>
            <a:ext cx="1384977" cy="335274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905000" y="5574268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𝑾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𝑼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574268"/>
                <a:ext cx="53340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05000" y="6031468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𝑽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6031468"/>
                <a:ext cx="5334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 rot="900000">
            <a:off x="3999070" y="2817100"/>
            <a:ext cx="759510" cy="471132"/>
            <a:chOff x="7245464" y="5398840"/>
            <a:chExt cx="1103290" cy="684382"/>
          </a:xfrm>
          <a:solidFill>
            <a:srgbClr val="66FF33">
              <a:alpha val="29020"/>
            </a:srgbClr>
          </a:solidFill>
        </p:grpSpPr>
        <p:sp>
          <p:nvSpPr>
            <p:cNvPr id="14" name="직사각형 13"/>
            <p:cNvSpPr/>
            <p:nvPr/>
          </p:nvSpPr>
          <p:spPr>
            <a:xfrm>
              <a:off x="7245464" y="5891538"/>
              <a:ext cx="110329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370669" y="5638800"/>
              <a:ext cx="864982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529120" y="5398840"/>
              <a:ext cx="54808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 rot="900000">
            <a:off x="4281966" y="1985985"/>
            <a:ext cx="651150" cy="403916"/>
            <a:chOff x="7245464" y="5398840"/>
            <a:chExt cx="1103290" cy="684382"/>
          </a:xfrm>
          <a:solidFill>
            <a:srgbClr val="66FF33">
              <a:alpha val="29020"/>
            </a:srgbClr>
          </a:solidFill>
        </p:grpSpPr>
        <p:sp>
          <p:nvSpPr>
            <p:cNvPr id="44" name="직사각형 43"/>
            <p:cNvSpPr/>
            <p:nvPr/>
          </p:nvSpPr>
          <p:spPr>
            <a:xfrm>
              <a:off x="7245464" y="5891538"/>
              <a:ext cx="110329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370669" y="5638800"/>
              <a:ext cx="864982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529120" y="5398840"/>
              <a:ext cx="54808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 rot="4500000">
            <a:off x="2765473" y="2379977"/>
            <a:ext cx="759510" cy="471132"/>
            <a:chOff x="7245464" y="5398840"/>
            <a:chExt cx="1103290" cy="684382"/>
          </a:xfrm>
          <a:solidFill>
            <a:srgbClr val="66FF33">
              <a:alpha val="29020"/>
            </a:srgbClr>
          </a:solidFill>
        </p:grpSpPr>
        <p:sp>
          <p:nvSpPr>
            <p:cNvPr id="48" name="직사각형 47"/>
            <p:cNvSpPr/>
            <p:nvPr/>
          </p:nvSpPr>
          <p:spPr>
            <a:xfrm>
              <a:off x="7245464" y="5891538"/>
              <a:ext cx="110329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370669" y="5638800"/>
              <a:ext cx="864982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529120" y="5398840"/>
              <a:ext cx="54808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905000" y="43434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343400"/>
                <a:ext cx="5334000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905000" y="48006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00600"/>
                <a:ext cx="533400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아래쪽 화살표 21"/>
          <p:cNvSpPr/>
          <p:nvPr/>
        </p:nvSpPr>
        <p:spPr>
          <a:xfrm>
            <a:off x="3897560" y="5210000"/>
            <a:ext cx="354589" cy="40433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76200" y="76200"/>
            <a:ext cx="8035866" cy="5334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Stacked Recurrent Neural Network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 rot="900000">
                <a:off x="524266" y="41422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24266" y="4142250"/>
                <a:ext cx="2209800" cy="304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 rot="900000">
                <a:off x="1219196" y="32278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219196" y="3227850"/>
                <a:ext cx="1295400" cy="304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2" idx="0"/>
            <a:endCxn id="7" idx="2"/>
          </p:cNvCxnSpPr>
          <p:nvPr/>
        </p:nvCxnSpPr>
        <p:spPr>
          <a:xfrm flipV="1">
            <a:off x="1668610" y="3527457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0"/>
            <a:endCxn id="25" idx="2"/>
          </p:cNvCxnSpPr>
          <p:nvPr/>
        </p:nvCxnSpPr>
        <p:spPr>
          <a:xfrm flipV="1">
            <a:off x="1906340" y="2705242"/>
            <a:ext cx="158712" cy="527801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 rot="900000">
                <a:off x="3153167" y="41422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153167" y="4142250"/>
                <a:ext cx="2209800" cy="3048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 rot="900000">
                <a:off x="3848097" y="32278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848097" y="3227850"/>
                <a:ext cx="1295400" cy="304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16" idx="0"/>
            <a:endCxn id="17" idx="2"/>
          </p:cNvCxnSpPr>
          <p:nvPr/>
        </p:nvCxnSpPr>
        <p:spPr>
          <a:xfrm flipV="1">
            <a:off x="4297511" y="3527457"/>
            <a:ext cx="158842" cy="619986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7" idx="0"/>
            <a:endCxn id="28" idx="2"/>
          </p:cNvCxnSpPr>
          <p:nvPr/>
        </p:nvCxnSpPr>
        <p:spPr>
          <a:xfrm flipV="1">
            <a:off x="4535241" y="2705242"/>
            <a:ext cx="158712" cy="527801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3"/>
            <a:endCxn id="17" idx="1"/>
          </p:cNvCxnSpPr>
          <p:nvPr/>
        </p:nvCxnSpPr>
        <p:spPr>
          <a:xfrm flipV="1">
            <a:off x="2492526" y="3212613"/>
            <a:ext cx="1377641" cy="335274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 rot="900000">
                <a:off x="5789404" y="41422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789404" y="4142250"/>
                <a:ext cx="2209800" cy="304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 rot="900000">
                <a:off x="6484334" y="32278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484334" y="3227850"/>
                <a:ext cx="1295400" cy="3048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stCxn id="29" idx="0"/>
            <a:endCxn id="30" idx="2"/>
          </p:cNvCxnSpPr>
          <p:nvPr/>
        </p:nvCxnSpPr>
        <p:spPr>
          <a:xfrm flipV="1">
            <a:off x="6933748" y="3527457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0"/>
            <a:endCxn id="40" idx="2"/>
          </p:cNvCxnSpPr>
          <p:nvPr/>
        </p:nvCxnSpPr>
        <p:spPr>
          <a:xfrm flipV="1">
            <a:off x="7171478" y="2705242"/>
            <a:ext cx="158712" cy="527801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3"/>
            <a:endCxn id="30" idx="1"/>
          </p:cNvCxnSpPr>
          <p:nvPr/>
        </p:nvCxnSpPr>
        <p:spPr>
          <a:xfrm flipV="1">
            <a:off x="5121427" y="3212613"/>
            <a:ext cx="1384977" cy="335274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87092" y="50292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92" y="5029200"/>
                <a:ext cx="53340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887092" y="58674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92" y="5867400"/>
                <a:ext cx="53340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 rot="900000">
                <a:off x="1608676" y="2405635"/>
                <a:ext cx="991640" cy="3048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608676" y="2405635"/>
                <a:ext cx="991640" cy="3048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 rot="900000">
                <a:off x="1912256" y="1589106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912256" y="1589106"/>
                <a:ext cx="838202" cy="3048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/>
          <p:cNvCxnSpPr>
            <a:stCxn id="25" idx="0"/>
            <a:endCxn id="26" idx="2"/>
          </p:cNvCxnSpPr>
          <p:nvPr/>
        </p:nvCxnSpPr>
        <p:spPr>
          <a:xfrm flipV="1">
            <a:off x="2143940" y="1888713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 rot="900000">
                <a:off x="4237577" y="2405635"/>
                <a:ext cx="991640" cy="3048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4237577" y="2405635"/>
                <a:ext cx="991640" cy="3048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 rot="900000">
                <a:off x="4541157" y="1589106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4541157" y="1589106"/>
                <a:ext cx="838202" cy="3048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>
            <a:stCxn id="28" idx="0"/>
            <a:endCxn id="35" idx="2"/>
          </p:cNvCxnSpPr>
          <p:nvPr/>
        </p:nvCxnSpPr>
        <p:spPr>
          <a:xfrm flipV="1">
            <a:off x="4772841" y="1888713"/>
            <a:ext cx="147973" cy="52211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5" idx="3"/>
            <a:endCxn id="28" idx="1"/>
          </p:cNvCxnSpPr>
          <p:nvPr/>
        </p:nvCxnSpPr>
        <p:spPr>
          <a:xfrm flipV="1">
            <a:off x="2583421" y="2429707"/>
            <a:ext cx="1671051" cy="256656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 rot="900000">
                <a:off x="6873814" y="2405635"/>
                <a:ext cx="991640" cy="3048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873814" y="2405635"/>
                <a:ext cx="991640" cy="3048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 rot="900000">
                <a:off x="7177394" y="1589106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7177394" y="1589106"/>
                <a:ext cx="838202" cy="30480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stCxn id="40" idx="0"/>
            <a:endCxn id="41" idx="2"/>
          </p:cNvCxnSpPr>
          <p:nvPr/>
        </p:nvCxnSpPr>
        <p:spPr>
          <a:xfrm flipV="1">
            <a:off x="7409078" y="1888713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8" idx="3"/>
            <a:endCxn id="40" idx="1"/>
          </p:cNvCxnSpPr>
          <p:nvPr/>
        </p:nvCxnSpPr>
        <p:spPr>
          <a:xfrm flipV="1">
            <a:off x="5212322" y="2429707"/>
            <a:ext cx="1678387" cy="25665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887092" y="5432334"/>
                <a:ext cx="5334000" cy="40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𝒈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92" y="5432334"/>
                <a:ext cx="5334000" cy="401264"/>
              </a:xfrm>
              <a:prstGeom prst="rect">
                <a:avLst/>
              </a:prstGeom>
              <a:blipFill rotWithShape="1"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5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Training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Sungjoon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 rot="900000">
                <a:off x="524266" y="32058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24266" y="3205808"/>
                <a:ext cx="2209800" cy="304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 rot="900000">
                <a:off x="1219196" y="22914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219196" y="2291408"/>
                <a:ext cx="1295400" cy="304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 rot="900000">
                <a:off x="1674656" y="14748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674656" y="1474879"/>
                <a:ext cx="838202" cy="3048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1668610" y="2591015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0"/>
            <a:endCxn id="9" idx="2"/>
          </p:cNvCxnSpPr>
          <p:nvPr/>
        </p:nvCxnSpPr>
        <p:spPr>
          <a:xfrm flipV="1">
            <a:off x="1906340" y="1774486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 rot="900000">
                <a:off x="3153167" y="32058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153167" y="3205808"/>
                <a:ext cx="2209800" cy="304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 rot="900000">
                <a:off x="3848097" y="22914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848097" y="2291408"/>
                <a:ext cx="1295400" cy="304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 rot="900000">
                <a:off x="4303557" y="14748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4303557" y="1474879"/>
                <a:ext cx="838202" cy="3048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12" idx="0"/>
            <a:endCxn id="13" idx="2"/>
          </p:cNvCxnSpPr>
          <p:nvPr/>
        </p:nvCxnSpPr>
        <p:spPr>
          <a:xfrm flipV="1">
            <a:off x="4297511" y="2591015"/>
            <a:ext cx="158842" cy="619986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0"/>
            <a:endCxn id="14" idx="2"/>
          </p:cNvCxnSpPr>
          <p:nvPr/>
        </p:nvCxnSpPr>
        <p:spPr>
          <a:xfrm flipV="1">
            <a:off x="4535241" y="1774486"/>
            <a:ext cx="147973" cy="52211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13" idx="1"/>
          </p:cNvCxnSpPr>
          <p:nvPr/>
        </p:nvCxnSpPr>
        <p:spPr>
          <a:xfrm flipV="1">
            <a:off x="2492526" y="2276171"/>
            <a:ext cx="1377641" cy="335274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 rot="900000">
                <a:off x="5789404" y="32058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789404" y="3205808"/>
                <a:ext cx="2209800" cy="3048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 rot="900000">
                <a:off x="6484334" y="22914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484334" y="2291408"/>
                <a:ext cx="1295400" cy="3048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 rot="900000">
                <a:off x="6939794" y="14748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939794" y="1474879"/>
                <a:ext cx="838202" cy="3048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>
            <a:stCxn id="18" idx="0"/>
            <a:endCxn id="19" idx="2"/>
          </p:cNvCxnSpPr>
          <p:nvPr/>
        </p:nvCxnSpPr>
        <p:spPr>
          <a:xfrm flipV="1">
            <a:off x="6933748" y="2591015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9" idx="0"/>
            <a:endCxn id="20" idx="2"/>
          </p:cNvCxnSpPr>
          <p:nvPr/>
        </p:nvCxnSpPr>
        <p:spPr>
          <a:xfrm flipV="1">
            <a:off x="7171478" y="1774486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3"/>
            <a:endCxn id="19" idx="1"/>
          </p:cNvCxnSpPr>
          <p:nvPr/>
        </p:nvCxnSpPr>
        <p:spPr>
          <a:xfrm flipV="1">
            <a:off x="5121427" y="2276171"/>
            <a:ext cx="1384977" cy="335274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905000" y="39624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962400"/>
                <a:ext cx="53340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05000" y="4331732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331732"/>
                <a:ext cx="5334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1000" y="5105400"/>
                <a:ext cx="8382000" cy="511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b="0" i="1" smtClean="0">
                                <a:latin typeface="Cambria Math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b="0" i="1" smtClean="0">
                                <a:latin typeface="Cambria Math"/>
                              </a:rPr>
                              <m:t>, …,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105400"/>
                <a:ext cx="8382000" cy="511871"/>
              </a:xfrm>
              <a:prstGeom prst="rect">
                <a:avLst/>
              </a:prstGeom>
              <a:blipFill rotWithShape="1">
                <a:blip r:embed="rId13"/>
                <a:stretch>
                  <a:fillRect l="-655" b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1000" y="5612534"/>
                <a:ext cx="8382000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 smtClean="0"/>
                  <a:t>Cost function: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612534"/>
                <a:ext cx="8382000" cy="483466"/>
              </a:xfrm>
              <a:prstGeom prst="rect">
                <a:avLst/>
              </a:prstGeom>
              <a:blipFill rotWithShape="1">
                <a:blip r:embed="rId14"/>
                <a:stretch>
                  <a:fillRect l="-655" t="-79747" b="-131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2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 Rounded MT Bold"/>
        <a:ea typeface="맑은 고딕"/>
        <a:cs typeface=""/>
      </a:majorFont>
      <a:minorFont>
        <a:latin typeface="Microsoft JhengHe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1406</TotalTime>
  <Words>866</Words>
  <Application>Microsoft Macintosh PowerPoint</Application>
  <PresentationFormat>화면 슬라이드 쇼(4:3)</PresentationFormat>
  <Paragraphs>422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맑은 고딕</vt:lpstr>
      <vt:lpstr>Adobe Heiti Std R</vt:lpstr>
      <vt:lpstr>Arial Rounded MT Bold</vt:lpstr>
      <vt:lpstr>Cambria Math</vt:lpstr>
      <vt:lpstr>Microsoft JhengHei</vt:lpstr>
      <vt:lpstr>Wingdings</vt:lpstr>
      <vt:lpstr>Arial</vt:lpstr>
      <vt:lpstr>Office 테마</vt:lpstr>
      <vt:lpstr>RNN + LSTM &amp; Generating Sequences With Recurrent Neural Networks</vt:lpstr>
      <vt:lpstr>PowerPoint 프레젠테이션</vt:lpstr>
      <vt:lpstr>Contents</vt:lpstr>
      <vt:lpstr>Feed forward Neural Network</vt:lpstr>
      <vt:lpstr>Recurrent Neural Network</vt:lpstr>
      <vt:lpstr>Recurrent Neural Network</vt:lpstr>
      <vt:lpstr>Deep Recurrent Neural Network</vt:lpstr>
      <vt:lpstr>Stacked Recurrent Neural Network</vt:lpstr>
      <vt:lpstr>Training</vt:lpstr>
      <vt:lpstr>Training</vt:lpstr>
      <vt:lpstr>Training</vt:lpstr>
      <vt:lpstr>Unfolding in Time</vt:lpstr>
      <vt:lpstr>Unfolding in Time</vt:lpstr>
      <vt:lpstr>Unfolding in Time</vt:lpstr>
      <vt:lpstr>Back-propagation through Time</vt:lpstr>
      <vt:lpstr>Gated Recurrent Unit (GRU)</vt:lpstr>
      <vt:lpstr>Gated Recurrent Unit (GRU)</vt:lpstr>
      <vt:lpstr>Long Short-term Memory (LSTM)</vt:lpstr>
      <vt:lpstr>Long Short-term Memory (LSTM)</vt:lpstr>
      <vt:lpstr>PowerPoint 프레젠테이션</vt:lpstr>
      <vt:lpstr>Generating Sequences With RNN</vt:lpstr>
      <vt:lpstr>The Role of Memory</vt:lpstr>
      <vt:lpstr>Basic Architecture</vt:lpstr>
      <vt:lpstr>Prediction Network</vt:lpstr>
      <vt:lpstr>Long Short-term Memory (LSTM)</vt:lpstr>
      <vt:lpstr>Prediction Network</vt:lpstr>
      <vt:lpstr>Text Prediction</vt:lpstr>
      <vt:lpstr>Handwriting Prediction</vt:lpstr>
      <vt:lpstr>Handwriting Prediction</vt:lpstr>
      <vt:lpstr>Handwriting Prediction</vt:lpstr>
      <vt:lpstr>Handwriting Prediction</vt:lpstr>
      <vt:lpstr>Experiments</vt:lpstr>
      <vt:lpstr>Handwriting Synthesis</vt:lpstr>
      <vt:lpstr>Handwriting Synthesis</vt:lpstr>
      <vt:lpstr>Synthesis Network </vt:lpstr>
      <vt:lpstr>Synthesis Network </vt:lpstr>
      <vt:lpstr>Synthesis Network </vt:lpstr>
      <vt:lpstr>Synthesis Network </vt:lpstr>
      <vt:lpstr>Heuristics</vt:lpstr>
      <vt:lpstr>Biased Sampling</vt:lpstr>
      <vt:lpstr>Conclusion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Microsoft Corporation</dc:creator>
  <cp:lastModifiedBy>최성준</cp:lastModifiedBy>
  <cp:revision>100</cp:revision>
  <dcterms:created xsi:type="dcterms:W3CDTF">2006-10-05T04:04:58Z</dcterms:created>
  <dcterms:modified xsi:type="dcterms:W3CDTF">2016-04-02T04:45:47Z</dcterms:modified>
</cp:coreProperties>
</file>