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45" r:id="rId2"/>
    <p:sldId id="681" r:id="rId3"/>
    <p:sldId id="682" r:id="rId4"/>
    <p:sldId id="687" r:id="rId5"/>
    <p:sldId id="683" r:id="rId6"/>
    <p:sldId id="684" r:id="rId7"/>
    <p:sldId id="685" r:id="rId8"/>
    <p:sldId id="686" r:id="rId9"/>
    <p:sldId id="688" r:id="rId10"/>
    <p:sldId id="689" r:id="rId11"/>
    <p:sldId id="690" r:id="rId12"/>
    <p:sldId id="691" r:id="rId13"/>
    <p:sldId id="692" r:id="rId14"/>
    <p:sldId id="6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1" autoAdjust="0"/>
    <p:restoredTop sz="91442" autoAdjust="0"/>
  </p:normalViewPr>
  <p:slideViewPr>
    <p:cSldViewPr>
      <p:cViewPr>
        <p:scale>
          <a:sx n="90" d="100"/>
          <a:sy n="90" d="100"/>
        </p:scale>
        <p:origin x="42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err="1" smtClean="0"/>
              <a:t>ResNet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 Residual Network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03565" y="-2599310"/>
            <a:ext cx="1368152" cy="8960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9" y="3367177"/>
            <a:ext cx="3286931" cy="23660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91680" y="1196750"/>
            <a:ext cx="1008112" cy="13681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152209"/>
            <a:ext cx="546468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Deeper Bottleneck Architecture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16832"/>
            <a:ext cx="3961392" cy="3377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8" y="1775322"/>
            <a:ext cx="4217392" cy="3554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2242" y="2492896"/>
            <a:ext cx="309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Dimension reduction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52242" y="3177578"/>
            <a:ext cx="187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Convolution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52242" y="3862260"/>
            <a:ext cx="36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Dimension </a:t>
            </a:r>
            <a:r>
              <a:rPr kumimoji="1" lang="en-US" altLang="ko-KR" sz="2400" dirty="0" err="1" smtClean="0"/>
              <a:t>increasement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64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343600" cy="3693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13" y="1684121"/>
            <a:ext cx="5961973" cy="4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9" y="987611"/>
            <a:ext cx="433832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1oz1a0FASrk/TeZi_tBo3uI/AAAAAAAAA7Q/VPuWStRw25s/s1600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524" y="1999726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 Residual Learning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200" y="1772816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152 layers network 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9885" y="2507704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</a:t>
            </a:r>
            <a:r>
              <a:rPr kumimoji="1" lang="en-US" altLang="ko-KR" sz="2400" baseline="30000" dirty="0" smtClean="0"/>
              <a:t>st</a:t>
            </a:r>
            <a:r>
              <a:rPr kumimoji="1" lang="en-US" altLang="ko-KR" sz="2400" dirty="0" smtClean="0"/>
              <a:t> place on ILSVRM 2015 classification task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9884" y="3242592"/>
            <a:ext cx="4723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</a:t>
            </a:r>
            <a:r>
              <a:rPr kumimoji="1" lang="en-US" altLang="ko-KR" sz="2400" baseline="30000" dirty="0" smtClean="0"/>
              <a:t>st</a:t>
            </a:r>
            <a:r>
              <a:rPr kumimoji="1" lang="en-US" altLang="ko-KR" sz="2400" dirty="0" smtClean="0"/>
              <a:t> place on ImageNet detection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5200" y="3971183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</a:t>
            </a:r>
            <a:r>
              <a:rPr kumimoji="1" lang="en-US" altLang="ko-KR" sz="2400" baseline="30000" dirty="0" smtClean="0"/>
              <a:t>st</a:t>
            </a:r>
            <a:r>
              <a:rPr kumimoji="1" lang="en-US" altLang="ko-KR" sz="2400" dirty="0" smtClean="0"/>
              <a:t> place on ImageNet localization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9884" y="4699774"/>
            <a:ext cx="421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</a:t>
            </a:r>
            <a:r>
              <a:rPr kumimoji="1" lang="en-US" altLang="ko-KR" sz="2400" baseline="30000" dirty="0" smtClean="0"/>
              <a:t>st</a:t>
            </a:r>
            <a:r>
              <a:rPr kumimoji="1" lang="en-US" altLang="ko-KR" sz="2400" dirty="0" smtClean="0"/>
              <a:t> place on COCO detection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9884" y="5428365"/>
            <a:ext cx="481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</a:t>
            </a:r>
            <a:r>
              <a:rPr kumimoji="1" lang="en-US" altLang="ko-KR" sz="2400" baseline="30000" dirty="0" smtClean="0"/>
              <a:t>st</a:t>
            </a:r>
            <a:r>
              <a:rPr kumimoji="1" lang="en-US" altLang="ko-KR" sz="2400" dirty="0" smtClean="0"/>
              <a:t> place on COCO segmentation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30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Deeper Network?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200" y="1484784"/>
            <a:ext cx="492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Is deeper network always better? 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5200" y="2291680"/>
            <a:ext cx="45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Vanishing/exploding gradients?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6412" y="3103947"/>
            <a:ext cx="827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Better initialization methods / batch normalization / </a:t>
            </a:r>
            <a:r>
              <a:rPr kumimoji="1" lang="en-US" altLang="ko-KR" sz="2400" dirty="0" err="1" smtClean="0"/>
              <a:t>ReLU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412" y="3910843"/>
            <a:ext cx="835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0070C0"/>
                </a:solidFill>
              </a:rPr>
              <a:t>Degradation</a:t>
            </a:r>
            <a:r>
              <a:rPr kumimoji="1" lang="en-US" altLang="ko-KR" sz="2400" dirty="0" smtClean="0"/>
              <a:t> problem: more depth but lower performance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5200" y="4717739"/>
            <a:ext cx="19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Overfitting? 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10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Degeneration Problem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556792"/>
            <a:ext cx="6804248" cy="2360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952" y="1168180"/>
            <a:ext cx="275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 smtClean="0"/>
              <a:t>CiFAR</a:t>
            </a:r>
            <a:r>
              <a:rPr kumimoji="1" lang="en-US" altLang="ko-KR" sz="2400" dirty="0" smtClean="0"/>
              <a:t> 100 Dataset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4056" y="417179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ImageNet</a:t>
            </a:r>
            <a:endParaRPr kumimoji="1"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78" y="4221088"/>
            <a:ext cx="3295402" cy="22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Residual Learning Building </a:t>
            </a:r>
            <a:r>
              <a:rPr kumimoji="1" lang="en-US" altLang="ko-KR" dirty="0"/>
              <a:t>B</a:t>
            </a:r>
            <a:r>
              <a:rPr kumimoji="1" lang="en-US" altLang="ko-KR" dirty="0" smtClean="0"/>
              <a:t>lock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4" y="1897484"/>
            <a:ext cx="5854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Residual Learning Building Block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196752"/>
            <a:ext cx="5464689" cy="27138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50486"/>
            <a:ext cx="5983371" cy="21951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54320" y="6091393"/>
            <a:ext cx="1922136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x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4320" y="5012679"/>
            <a:ext cx="1922136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y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7715388" y="5516735"/>
            <a:ext cx="0" cy="574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15388" y="561939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conv2d</a:t>
            </a:r>
            <a:endParaRPr kumimoji="1"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754320" y="3933965"/>
            <a:ext cx="1922136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y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7207" y="4540684"/>
            <a:ext cx="71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ReLU</a:t>
            </a:r>
            <a:endParaRPr kumimoji="1" lang="ko-KR" altLang="en-US" dirty="0" smtClean="0"/>
          </a:p>
        </p:txBody>
      </p:sp>
      <p:cxnSp>
        <p:nvCxnSpPr>
          <p:cNvPr id="15" name="직선 화살표 연결선 14"/>
          <p:cNvCxnSpPr>
            <a:stCxn id="8" idx="0"/>
            <a:endCxn id="13" idx="2"/>
          </p:cNvCxnSpPr>
          <p:nvPr/>
        </p:nvCxnSpPr>
        <p:spPr>
          <a:xfrm flipV="1">
            <a:off x="7715388" y="4438021"/>
            <a:ext cx="0" cy="574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54320" y="2853542"/>
            <a:ext cx="1922136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y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3" idx="0"/>
            <a:endCxn id="21" idx="2"/>
          </p:cNvCxnSpPr>
          <p:nvPr/>
        </p:nvCxnSpPr>
        <p:spPr>
          <a:xfrm flipV="1">
            <a:off x="7715388" y="3357598"/>
            <a:ext cx="0" cy="57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97207" y="347389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conv2d</a:t>
            </a:r>
            <a:endParaRPr kumimoji="1" lang="ko-KR" altLang="en-US" dirty="0" smtClean="0"/>
          </a:p>
        </p:txBody>
      </p:sp>
      <p:sp>
        <p:nvSpPr>
          <p:cNvPr id="26" name="타원 25"/>
          <p:cNvSpPr/>
          <p:nvPr/>
        </p:nvSpPr>
        <p:spPr>
          <a:xfrm>
            <a:off x="7463360" y="2025147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+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1" idx="0"/>
            <a:endCxn id="26" idx="4"/>
          </p:cNvCxnSpPr>
          <p:nvPr/>
        </p:nvCxnSpPr>
        <p:spPr>
          <a:xfrm flipV="1">
            <a:off x="7715388" y="2529203"/>
            <a:ext cx="0" cy="324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/>
          <p:cNvCxnSpPr>
            <a:stCxn id="7" idx="3"/>
            <a:endCxn id="26" idx="6"/>
          </p:cNvCxnSpPr>
          <p:nvPr/>
        </p:nvCxnSpPr>
        <p:spPr>
          <a:xfrm flipH="1" flipV="1">
            <a:off x="7967416" y="2277175"/>
            <a:ext cx="709040" cy="4066246"/>
          </a:xfrm>
          <a:prstGeom prst="bentConnector3">
            <a:avLst>
              <a:gd name="adj1" fmla="val -32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54320" y="1196752"/>
            <a:ext cx="1922136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y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6" idx="0"/>
            <a:endCxn id="33" idx="2"/>
          </p:cNvCxnSpPr>
          <p:nvPr/>
        </p:nvCxnSpPr>
        <p:spPr>
          <a:xfrm flipV="1">
            <a:off x="7715388" y="1700808"/>
            <a:ext cx="0" cy="324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37787" y="1655815"/>
            <a:ext cx="71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ReLU</a:t>
            </a:r>
            <a:endParaRPr kumimoji="1"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7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21" grpId="0" animBg="1"/>
      <p:bldP spid="23" grpId="0"/>
      <p:bldP spid="26" grpId="0" animBg="1"/>
      <p:bldP spid="33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Why?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9936" y="1384275"/>
            <a:ext cx="807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We </a:t>
            </a:r>
            <a:r>
              <a:rPr kumimoji="1" lang="en-US" altLang="ko-KR" sz="2400" dirty="0">
                <a:solidFill>
                  <a:srgbClr val="FF0000"/>
                </a:solidFill>
              </a:rPr>
              <a:t>hypothesize</a:t>
            </a:r>
            <a:r>
              <a:rPr kumimoji="1" lang="en-US" altLang="ko-KR" sz="2400" dirty="0"/>
              <a:t> that it is easier to optimize the residual mapping than to optimize the original, unreferenced mapping.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9936" y="2751311"/>
            <a:ext cx="463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</a:rPr>
              <a:t>Shortcut connections </a:t>
            </a:r>
            <a:r>
              <a:rPr kumimoji="1" lang="en-US" altLang="ko-KR" sz="2400" dirty="0" smtClean="0"/>
              <a:t>are used. </a:t>
            </a:r>
            <a:endParaRPr kumimoji="1"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14" y="3501008"/>
            <a:ext cx="4702572" cy="25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From Comprehensive Experiments,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414" y="1412776"/>
            <a:ext cx="797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The extremely deep residual nets are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easy</a:t>
            </a:r>
            <a:r>
              <a:rPr kumimoji="1" lang="en-US" altLang="ko-KR" sz="2400" dirty="0" smtClean="0"/>
              <a:t> to optimize. 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2414" y="2132856"/>
            <a:ext cx="809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The deep residual nets can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easily</a:t>
            </a:r>
            <a:r>
              <a:rPr kumimoji="1" lang="en-US" altLang="ko-KR" sz="2400" dirty="0" smtClean="0"/>
              <a:t> enjoy accuracy gains from greatly increased depth, producing results substantially better than previous networks. </a:t>
            </a:r>
            <a:endParaRPr kumimoji="1"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28" y="3573016"/>
            <a:ext cx="3559944" cy="26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 Residual Learning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50" y="1557080"/>
            <a:ext cx="2941652" cy="5509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4249936" cy="2313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50" y="4553637"/>
            <a:ext cx="2262810" cy="462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5742878"/>
            <a:ext cx="3384376" cy="472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1124744"/>
            <a:ext cx="5149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Basic residual mapping (same dim.)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5576" y="5199583"/>
            <a:ext cx="559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Basic residual mapping (different dim.)</a:t>
            </a:r>
            <a:endParaRPr kumimoji="1" lang="ko-KR" alt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372200" y="4607257"/>
            <a:ext cx="2613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“But </a:t>
            </a:r>
            <a:r>
              <a:rPr kumimoji="1" lang="en-US" altLang="ko-KR" sz="1600" dirty="0"/>
              <a:t>we will show by experiments that the identity mapping is sufficient for addressing the degradation problem and is economical, and thus W is only used when </a:t>
            </a:r>
            <a:r>
              <a:rPr kumimoji="1" lang="en-US" altLang="ko-KR" sz="1600" dirty="0">
                <a:solidFill>
                  <a:srgbClr val="FF0000"/>
                </a:solidFill>
              </a:rPr>
              <a:t>matching dimensions</a:t>
            </a:r>
            <a:r>
              <a:rPr kumimoji="1" lang="en-US" altLang="ko-KR" sz="1600" dirty="0" smtClean="0"/>
              <a:t>.”</a:t>
            </a:r>
            <a:endParaRPr kumimoji="1"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842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32779</TotalTime>
  <Words>225</Words>
  <Application>Microsoft Macintosh PowerPoint</Application>
  <PresentationFormat>화면 슬라이드 쇼(4:3)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Deep Residual Learning</vt:lpstr>
      <vt:lpstr>Deeper Network?</vt:lpstr>
      <vt:lpstr>Degeneration Problem</vt:lpstr>
      <vt:lpstr>Residual Learning Building Block</vt:lpstr>
      <vt:lpstr>Residual Learning Building Block</vt:lpstr>
      <vt:lpstr>Why?</vt:lpstr>
      <vt:lpstr>From Comprehensive Experiments,</vt:lpstr>
      <vt:lpstr>Deep Residual Learning</vt:lpstr>
      <vt:lpstr>Deep Residual Network</vt:lpstr>
      <vt:lpstr>Deeper Bottleneck Architecture</vt:lpstr>
      <vt:lpstr>Results</vt:lpstr>
      <vt:lpstr>Results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1066</cp:revision>
  <dcterms:created xsi:type="dcterms:W3CDTF">2010-03-17T18:05:41Z</dcterms:created>
  <dcterms:modified xsi:type="dcterms:W3CDTF">2016-05-08T17:55:06Z</dcterms:modified>
</cp:coreProperties>
</file>