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7" r:id="rId10"/>
    <p:sldId id="653" r:id="rId11"/>
    <p:sldId id="654" r:id="rId12"/>
    <p:sldId id="656" r:id="rId13"/>
    <p:sldId id="658" r:id="rId14"/>
    <p:sldId id="65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DC6E6"/>
    <a:srgbClr val="FF99FF"/>
    <a:srgbClr val="FE4B52"/>
    <a:srgbClr val="FFFFFF"/>
    <a:srgbClr val="FE4C54"/>
    <a:srgbClr val="CCCCCC"/>
    <a:srgbClr val="A50021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0" autoAdjust="0"/>
    <p:restoredTop sz="93819" autoAdjust="0"/>
  </p:normalViewPr>
  <p:slideViewPr>
    <p:cSldViewPr>
      <p:cViewPr varScale="1">
        <p:scale>
          <a:sx n="90" d="100"/>
          <a:sy n="90" d="100"/>
        </p:scale>
        <p:origin x="-24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April 25,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Understanding LSTM </a:t>
            </a:r>
            <a:r>
              <a:rPr lang="en-US" altLang="ko-KR" sz="6000" dirty="0" smtClean="0"/>
              <a:t>Networks</a:t>
            </a:r>
          </a:p>
          <a:p>
            <a:pPr algn="ctr"/>
            <a:r>
              <a:rPr lang="en-US" altLang="ko-KR" sz="3600" dirty="0" smtClean="0"/>
              <a:t>with Colah’s figures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71600" y="4509120"/>
            <a:ext cx="6400800" cy="112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Meiryo UI" pitchFamily="34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Sungjoon Choi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3438" y="6525344"/>
            <a:ext cx="730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Colah’s blog: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http</a:t>
            </a:r>
            <a:r>
              <a:rPr lang="en-US" altLang="ko-KR" sz="1600" dirty="0"/>
              <a:t>://colah.github.io/posts/2015-08-Understanding-LSTMs/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Step-by-Step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8194" name="Picture 2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6168"/>
            <a:ext cx="7200000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9419"/>
            <a:ext cx="7200000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1268760"/>
            <a:ext cx="1752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Input Gate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789040"/>
            <a:ext cx="192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Forget Gate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278092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C0000"/>
                </a:solidFill>
              </a:rPr>
              <a:t>Decide what information we’re going to </a:t>
            </a:r>
            <a:r>
              <a:rPr lang="en-US" altLang="ko-KR" b="1" dirty="0" smtClean="0">
                <a:solidFill>
                  <a:srgbClr val="CC0000"/>
                </a:solidFill>
              </a:rPr>
              <a:t>throw away </a:t>
            </a:r>
            <a:r>
              <a:rPr lang="en-US" altLang="ko-KR" dirty="0" smtClean="0">
                <a:solidFill>
                  <a:srgbClr val="CC0000"/>
                </a:solidFill>
              </a:rPr>
              <a:t>from the cell state.</a:t>
            </a:r>
            <a:endParaRPr lang="ko-KR" altLang="en-US" dirty="0">
              <a:solidFill>
                <a:srgbClr val="CC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55172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C0000"/>
                </a:solidFill>
              </a:rPr>
              <a:t>Decide what new information we’re going to </a:t>
            </a:r>
            <a:r>
              <a:rPr lang="en-US" altLang="ko-KR" b="1" dirty="0" smtClean="0">
                <a:solidFill>
                  <a:srgbClr val="CC0000"/>
                </a:solidFill>
              </a:rPr>
              <a:t>store</a:t>
            </a:r>
            <a:r>
              <a:rPr lang="en-US" altLang="ko-KR" dirty="0" smtClean="0">
                <a:solidFill>
                  <a:srgbClr val="CC0000"/>
                </a:solidFill>
              </a:rPr>
              <a:t> in the cell state.</a:t>
            </a:r>
            <a:endParaRPr lang="ko-KR" alt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Step-by-Step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218" name="Picture 2" descr="http://colah.github.io/posts/2015-08-Understanding-LSTMs/img/LSTM3-focus-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2" y="1349139"/>
            <a:ext cx="7200000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2" y="3861048"/>
            <a:ext cx="7200000" cy="22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1268760"/>
            <a:ext cx="289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Update (cell state)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3789040"/>
            <a:ext cx="41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Output </a:t>
            </a:r>
            <a:r>
              <a:rPr lang="en-US" altLang="ko-KR" sz="2400" b="1" dirty="0" smtClean="0">
                <a:solidFill>
                  <a:srgbClr val="CC0000"/>
                </a:solidFill>
              </a:rPr>
              <a:t>Gate (hidden state)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2780928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C0000"/>
                </a:solidFill>
              </a:rPr>
              <a:t>Update, scaled by how much we decide to update</a:t>
            </a:r>
          </a:p>
          <a:p>
            <a:r>
              <a:rPr lang="en-US" altLang="ko-KR" dirty="0" smtClean="0">
                <a:solidFill>
                  <a:srgbClr val="CC0000"/>
                </a:solidFill>
              </a:rPr>
              <a:t>: </a:t>
            </a:r>
            <a:r>
              <a:rPr lang="en-US" altLang="ko-KR" sz="1400" dirty="0" smtClean="0">
                <a:solidFill>
                  <a:srgbClr val="7030A0"/>
                </a:solidFill>
              </a:rPr>
              <a:t>input_gate*curr_state + forget_gate*</a:t>
            </a:r>
            <a:r>
              <a:rPr lang="en-US" altLang="ko-KR" sz="1400" dirty="0" err="1" smtClean="0">
                <a:solidFill>
                  <a:srgbClr val="7030A0"/>
                </a:solidFill>
              </a:rPr>
              <a:t>prev_state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55172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smtClean="0">
                <a:solidFill>
                  <a:srgbClr val="CC0000"/>
                </a:solidFill>
              </a:rPr>
              <a:t>Output based on the updated state</a:t>
            </a:r>
            <a:endParaRPr lang="en-US" altLang="ko-KR" dirty="0">
              <a:solidFill>
                <a:srgbClr val="CC0000"/>
              </a:solidFill>
            </a:endParaRPr>
          </a:p>
          <a:p>
            <a:pPr lvl="0"/>
            <a:r>
              <a:rPr lang="en-US" altLang="ko-KR" dirty="0">
                <a:solidFill>
                  <a:srgbClr val="CC0000"/>
                </a:solidFill>
              </a:rPr>
              <a:t>: </a:t>
            </a:r>
            <a:r>
              <a:rPr lang="en-US" altLang="ko-KR" sz="1400" dirty="0" smtClean="0">
                <a:solidFill>
                  <a:srgbClr val="7030A0"/>
                </a:solidFill>
              </a:rPr>
              <a:t>output_gate*</a:t>
            </a:r>
            <a:r>
              <a:rPr lang="en-US" altLang="ko-KR" sz="1400" dirty="0" err="1" smtClean="0">
                <a:solidFill>
                  <a:srgbClr val="7030A0"/>
                </a:solidFill>
              </a:rPr>
              <a:t>updated_state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1938412" y="1193180"/>
            <a:ext cx="4514304" cy="49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Again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653" y="282979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(Cell) </a:t>
            </a:r>
            <a:r>
              <a:rPr lang="en-US" altLang="ko-KR" sz="2400" b="1" dirty="0" smtClean="0">
                <a:solidFill>
                  <a:srgbClr val="CC0000"/>
                </a:solidFill>
              </a:rPr>
              <a:t>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1988" y="4352404"/>
            <a:ext cx="209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Hidden </a:t>
            </a:r>
            <a:r>
              <a:rPr lang="en-US" altLang="ko-KR" sz="2400" b="1" dirty="0" smtClean="0">
                <a:solidFill>
                  <a:srgbClr val="CC0000"/>
                </a:solidFill>
              </a:rPr>
              <a:t>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7312" y="2524834"/>
            <a:ext cx="148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Input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9566" y="3318892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Forget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7138" y="3585716"/>
            <a:ext cx="1703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Output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7294" y="2842224"/>
            <a:ext cx="257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Next (Cell) 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7155" y="4377803"/>
            <a:ext cx="290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Next Hidden 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4200" y="561464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Input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126876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Output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050" name="Picture 2" descr="http://colah.github.io/posts/2015-08-Understanding-LSTMs/img/LSTM3-var-ti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1700808"/>
            <a:ext cx="9000000" cy="27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6002124"/>
            <a:ext cx="7055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Cho, </a:t>
            </a:r>
            <a:r>
              <a:rPr lang="en-US" altLang="ko-KR" sz="1400" dirty="0" err="1"/>
              <a:t>Kyunghyun</a:t>
            </a:r>
            <a:r>
              <a:rPr lang="en-US" altLang="ko-KR" sz="1400" dirty="0"/>
              <a:t>, et al. "Learning phrase representations using RNN encoder-decoder for statistical machine translation." 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 preprint </a:t>
            </a:r>
            <a:r>
              <a:rPr lang="en-US" altLang="ko-KR" sz="1400" i="1" dirty="0" smtClean="0"/>
              <a:t>arXiv:1406.1078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2014).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0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52" y="1052736"/>
            <a:ext cx="6004183" cy="455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2144" y="5733256"/>
            <a:ext cx="523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Thank You! You did a great work. 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 descr="C:\Users\CPSLAB\Desktop\RNN-ro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2960538" cy="45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2184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 descr="C:\Users\CPSLAB\Desktop\RNN-unrol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58019"/>
            <a:ext cx="8485508" cy="22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5224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Long-Term Dependencies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The </a:t>
            </a:r>
            <a:r>
              <a:rPr lang="en-US" altLang="ko-KR" sz="3200" b="1" dirty="0" smtClean="0">
                <a:solidFill>
                  <a:srgbClr val="2DC6E6"/>
                </a:solidFill>
              </a:rPr>
              <a:t>clouds</a:t>
            </a:r>
            <a:r>
              <a:rPr lang="en-US" altLang="ko-KR" sz="3200" dirty="0" smtClean="0">
                <a:solidFill>
                  <a:srgbClr val="2DC6E6"/>
                </a:solidFill>
              </a:rPr>
              <a:t> </a:t>
            </a:r>
            <a:r>
              <a:rPr lang="en-US" altLang="ko-KR" sz="3200" dirty="0" smtClean="0"/>
              <a:t>are in the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sky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CPSLAB\Desktop\RNN-shorttermdepdenc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51460"/>
            <a:ext cx="6869032" cy="31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726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hettinger.k12.nd.us/jasonlefebre/files/2012/09/slide-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0" y="2377908"/>
            <a:ext cx="8644920" cy="26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C0000"/>
                </a:solidFill>
              </a:rPr>
              <a:t>Longer</a:t>
            </a:r>
            <a:r>
              <a:rPr lang="en-US" altLang="ko-KR" dirty="0" smtClean="0"/>
              <a:t>-Term </a:t>
            </a:r>
            <a:r>
              <a:rPr lang="en-US" altLang="ko-KR" dirty="0"/>
              <a:t>Dependencies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 descr="C:\Users\CPSLAB\Desktop\RNN-longtermdependenci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11673"/>
            <a:ext cx="7632848" cy="274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4216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 comes in!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Long Short Term Memory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CPSLAB\Desktop\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5" y="2060848"/>
            <a:ext cx="8242075" cy="30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9944" y="566963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This is just a standard RNN.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3208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 comes in!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Long Short Term Memory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944" y="566963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This is just a standard RNN.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074" y="5669632"/>
            <a:ext cx="5472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This is </a:t>
            </a:r>
            <a:r>
              <a:rPr lang="en-US" altLang="ko-KR" sz="2800" b="1" dirty="0" smtClean="0">
                <a:solidFill>
                  <a:srgbClr val="CC0000"/>
                </a:solidFill>
              </a:rPr>
              <a:t>the LSTM!</a:t>
            </a:r>
            <a:endParaRPr lang="ko-KR" altLang="en-US" sz="2800" b="1" dirty="0">
              <a:solidFill>
                <a:srgbClr val="CC0000"/>
              </a:solidFill>
            </a:endParaRPr>
          </a:p>
        </p:txBody>
      </p:sp>
      <p:pic>
        <p:nvPicPr>
          <p:cNvPr id="10" name="Picture 2" descr="C:\Users\CPSLAB\Desktop\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5" y="2060848"/>
            <a:ext cx="8242075" cy="30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CPSLAB\Desktop\LSTM3-cha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7" y="2046334"/>
            <a:ext cx="8244000" cy="30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47" y="5144765"/>
            <a:ext cx="4524375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342018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CPSLAB\Desktop\LSTM3-cha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r="34203"/>
          <a:stretch/>
        </p:blipFill>
        <p:spPr bwMode="auto">
          <a:xfrm>
            <a:off x="1938412" y="1193180"/>
            <a:ext cx="4514304" cy="49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653" y="2829797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(Cell) </a:t>
            </a:r>
            <a:r>
              <a:rPr lang="en-US" altLang="ko-KR" sz="2400" b="1" dirty="0" smtClean="0">
                <a:solidFill>
                  <a:srgbClr val="CC0000"/>
                </a:solidFill>
              </a:rPr>
              <a:t>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1988" y="4352404"/>
            <a:ext cx="209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Hidden </a:t>
            </a:r>
            <a:r>
              <a:rPr lang="en-US" altLang="ko-KR" sz="2400" b="1" dirty="0" smtClean="0">
                <a:solidFill>
                  <a:srgbClr val="CC0000"/>
                </a:solidFill>
              </a:rPr>
              <a:t>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7312" y="2524834"/>
            <a:ext cx="148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Input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9566" y="3318892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Forget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7138" y="3585716"/>
            <a:ext cx="1703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C0000"/>
                </a:solidFill>
              </a:rPr>
              <a:t>Output Gate</a:t>
            </a:r>
            <a:endParaRPr lang="ko-KR" altLang="en-US" sz="2000" b="1" dirty="0">
              <a:solidFill>
                <a:srgbClr val="CC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7294" y="2842224"/>
            <a:ext cx="257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Next (Cell) 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7155" y="4377803"/>
            <a:ext cx="290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C0000"/>
                </a:solidFill>
              </a:rPr>
              <a:t>Next Hidden State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34200" y="561464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Input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126876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CC0000"/>
                </a:solidFill>
              </a:rPr>
              <a:t>Output</a:t>
            </a:r>
            <a:endParaRPr lang="ko-KR" altLang="en-US" sz="24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Core Idea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056" y="6596390"/>
            <a:ext cx="40679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http://colah.github.io/posts/2015-08-Understanding-LSTMs/</a:t>
            </a:r>
          </a:p>
        </p:txBody>
      </p:sp>
      <p:pic>
        <p:nvPicPr>
          <p:cNvPr id="1026" name="Picture 2" descr="http://colah.github.io/posts/2015-08-Understanding-LSTMs/img/LSTM3-C-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r="23779"/>
          <a:stretch/>
        </p:blipFill>
        <p:spPr bwMode="auto">
          <a:xfrm>
            <a:off x="179512" y="2763795"/>
            <a:ext cx="6048672" cy="34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z/cardboard-boxes-conveyor-belt-892570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" b="18171"/>
          <a:stretch/>
        </p:blipFill>
        <p:spPr bwMode="auto">
          <a:xfrm>
            <a:off x="1619672" y="1483486"/>
            <a:ext cx="2592288" cy="12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01753"/>
            <a:ext cx="1635332" cy="199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-media-cache-ak0.pinimg.com/736x/c0/25/39/c0253961dad08930856f38fce28a300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00" y="1340768"/>
            <a:ext cx="2227056" cy="14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2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32140</TotalTime>
  <Words>274</Words>
  <Application>Microsoft Office PowerPoint</Application>
  <PresentationFormat>화면 슬라이드 쇼(4:3)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Recurrent Neural Network</vt:lpstr>
      <vt:lpstr>Recurrent Neural Network</vt:lpstr>
      <vt:lpstr>Long-Term Dependencies</vt:lpstr>
      <vt:lpstr>Longer-Term Dependencies</vt:lpstr>
      <vt:lpstr>LSTM comes in!</vt:lpstr>
      <vt:lpstr>LSTM comes in!</vt:lpstr>
      <vt:lpstr>Overall Architecture</vt:lpstr>
      <vt:lpstr>The Core Idea</vt:lpstr>
      <vt:lpstr>Step-by-Step</vt:lpstr>
      <vt:lpstr>Step-by-Step</vt:lpstr>
      <vt:lpstr>Again</vt:lpstr>
      <vt:lpstr>Gated Recurrent Unit </vt:lpstr>
      <vt:lpstr>Conclusion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926</cp:revision>
  <dcterms:created xsi:type="dcterms:W3CDTF">2010-03-17T18:05:41Z</dcterms:created>
  <dcterms:modified xsi:type="dcterms:W3CDTF">2016-04-25T05:29:21Z</dcterms:modified>
</cp:coreProperties>
</file>