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645" r:id="rId2"/>
    <p:sldId id="542" r:id="rId3"/>
    <p:sldId id="510" r:id="rId4"/>
    <p:sldId id="537" r:id="rId5"/>
    <p:sldId id="538" r:id="rId6"/>
    <p:sldId id="539" r:id="rId7"/>
    <p:sldId id="540" r:id="rId8"/>
    <p:sldId id="579" r:id="rId9"/>
    <p:sldId id="541" r:id="rId10"/>
    <p:sldId id="515" r:id="rId11"/>
    <p:sldId id="577" r:id="rId12"/>
    <p:sldId id="578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81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619" r:id="rId33"/>
    <p:sldId id="625" r:id="rId34"/>
    <p:sldId id="642" r:id="rId35"/>
    <p:sldId id="638" r:id="rId36"/>
    <p:sldId id="639" r:id="rId37"/>
    <p:sldId id="640" r:id="rId38"/>
    <p:sldId id="641" r:id="rId39"/>
    <p:sldId id="643" r:id="rId40"/>
    <p:sldId id="644" r:id="rId41"/>
    <p:sldId id="629" r:id="rId42"/>
    <p:sldId id="630" r:id="rId43"/>
    <p:sldId id="624" r:id="rId44"/>
    <p:sldId id="626" r:id="rId45"/>
    <p:sldId id="627" r:id="rId46"/>
    <p:sldId id="534" r:id="rId47"/>
    <p:sldId id="535" r:id="rId48"/>
    <p:sldId id="536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E4B52"/>
    <a:srgbClr val="FFFFFF"/>
    <a:srgbClr val="FE4C54"/>
    <a:srgbClr val="2DC6E6"/>
    <a:srgbClr val="CCCCCC"/>
    <a:srgbClr val="A50021"/>
    <a:srgbClr val="CC0000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8" autoAdjust="0"/>
    <p:restoredTop sz="93830" autoAdjust="0"/>
  </p:normalViewPr>
  <p:slideViewPr>
    <p:cSldViewPr>
      <p:cViewPr>
        <p:scale>
          <a:sx n="75" d="100"/>
          <a:sy n="75" d="100"/>
        </p:scale>
        <p:origin x="-81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5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April 18,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ep_learning" TargetMode="External"/><Relationship Id="rId3" Type="http://schemas.openxmlformats.org/officeDocument/2006/relationships/hyperlink" Target="http://deeplearning.net/tutorial/contents.html" TargetMode="External"/><Relationship Id="rId7" Type="http://schemas.openxmlformats.org/officeDocument/2006/relationships/hyperlink" Target="http://ai.ato.ms/MITECS/Entry/van_gelder1.html" TargetMode="External"/><Relationship Id="rId2" Type="http://schemas.openxmlformats.org/officeDocument/2006/relationships/hyperlink" Target="http://deeplearning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study.com/neural/hopfield_kim.htm" TargetMode="External"/><Relationship Id="rId5" Type="http://schemas.openxmlformats.org/officeDocument/2006/relationships/hyperlink" Target="http://factorizer.egloos.com/879252" TargetMode="External"/><Relationship Id="rId4" Type="http://schemas.openxmlformats.org/officeDocument/2006/relationships/hyperlink" Target="https://www.ipam.ucla.edu/schedule.aspx?pc=gss2012" TargetMode="External"/><Relationship Id="rId9" Type="http://schemas.openxmlformats.org/officeDocument/2006/relationships/hyperlink" Target="http://cacm.acm.org/magazines/2013/6/164601-deep-learning-comes-of-age/fullte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Deep Learning Introduction</a:t>
            </a: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371600" y="4509120"/>
            <a:ext cx="6400800" cy="112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Sungjoon Choi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4861" y="6488668"/>
            <a:ext cx="300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+mn-ea"/>
              </a:rPr>
              <a:t>Based on </a:t>
            </a:r>
            <a:r>
              <a:rPr lang="en-US" altLang="ko-KR" dirty="0" err="1" smtClean="0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/>
                <a:cs typeface="DejaVu Sans"/>
              </a:rPr>
              <a:t>Hanjoo</a:t>
            </a:r>
            <a:r>
              <a:rPr lang="en-US" altLang="ko-KR" dirty="0" smtClean="0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/>
                <a:cs typeface="DejaVu Sans"/>
              </a:rPr>
              <a:t> </a:t>
            </a:r>
            <a:r>
              <a:rPr lang="en-US" altLang="ko-KR" dirty="0" err="1" smtClean="0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/>
                <a:cs typeface="DejaVu Sans"/>
              </a:rPr>
              <a:t>Yoo’s</a:t>
            </a:r>
            <a:r>
              <a:rPr lang="en-US" altLang="ko-KR" dirty="0" smtClean="0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/>
                <a:cs typeface="DejaVu Sans"/>
              </a:rPr>
              <a:t> slide</a:t>
            </a:r>
            <a:r>
              <a:rPr kumimoji="1" lang="en-US" altLang="ko-KR" dirty="0" smtClean="0">
                <a:latin typeface="+mn-ea"/>
              </a:rPr>
              <a:t> </a:t>
            </a:r>
            <a:endParaRPr kumimoji="1"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827584" y="2653504"/>
            <a:ext cx="30243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Deep Architecture for</a:t>
            </a:r>
            <a:r>
              <a:rPr lang="en-US" altLang="ko-KR" dirty="0" smtClean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Distributed Representation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Distributed vs. </a:t>
            </a:r>
            <a:r>
              <a:rPr lang="en-US" altLang="ko-KR" dirty="0" err="1" smtClean="0"/>
              <a:t>Localist</a:t>
            </a:r>
            <a:r>
              <a:rPr lang="en-US" altLang="ko-KR" dirty="0" smtClean="0"/>
              <a:t> Representation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What is Deep Learning?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427984" y="2492896"/>
            <a:ext cx="0" cy="3816424"/>
          </a:xfrm>
          <a:prstGeom prst="line">
            <a:avLst/>
          </a:prstGeom>
          <a:ln w="12700">
            <a:solidFill>
              <a:srgbClr val="2DC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875618" y="27255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379674" y="272551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883006" y="27255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386338" y="2725512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889670" y="27255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393002" y="2725512"/>
            <a:ext cx="360040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27295" y="3229568"/>
            <a:ext cx="30243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875607" y="330157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376038" y="328898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882717" y="330157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861555" y="3301576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372136" y="330157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370456" y="3301576"/>
            <a:ext cx="360040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17502" y="2653504"/>
            <a:ext cx="30243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365536" y="272551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869592" y="272551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6372924" y="272551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876256" y="27255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7379588" y="272551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7882920" y="272551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314386" y="3229568"/>
            <a:ext cx="30243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362420" y="330157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6880148" y="330157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369808" y="330157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5869592" y="330157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7376472" y="330157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879804" y="330157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72043" y="270892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36091" y="327968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dog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736956" y="326831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dog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761708" y="268658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5170" y="4192697"/>
            <a:ext cx="38246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Patterns on subset of “pool”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More biological inspired</a:t>
            </a:r>
            <a:br>
              <a:rPr lang="en-US" altLang="ko-KR" dirty="0" smtClean="0"/>
            </a:br>
            <a:r>
              <a:rPr lang="en-US" altLang="ko-KR" dirty="0" smtClean="0"/>
              <a:t>(cortex)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Suitable for large VC-dimension</a:t>
            </a:r>
            <a:br>
              <a:rPr lang="en-US" altLang="ko-KR" dirty="0" smtClean="0"/>
            </a:br>
            <a:r>
              <a:rPr lang="en-US" altLang="ko-KR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Highly connected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19749" y="4169569"/>
            <a:ext cx="37484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Matter of local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Smoothness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Template matching with input</a:t>
            </a:r>
            <a:br>
              <a:rPr lang="en-US" altLang="ko-KR" dirty="0" smtClean="0"/>
            </a:br>
            <a:r>
              <a:rPr lang="en-US" altLang="ko-KR" dirty="0" smtClean="0"/>
              <a:t>-&gt; (linear) combination of out-</a:t>
            </a:r>
            <a:br>
              <a:rPr lang="en-US" altLang="ko-KR" dirty="0" smtClean="0"/>
            </a:br>
            <a:r>
              <a:rPr lang="en-US" altLang="ko-KR" dirty="0" smtClean="0"/>
              <a:t>put value of matching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Manifold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 as many examples as 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en-US" altLang="ko-KR" dirty="0" err="1" smtClean="0"/>
              <a:t>riations</a:t>
            </a:r>
            <a:r>
              <a:rPr lang="en-US" altLang="ko-KR" dirty="0" smtClean="0"/>
              <a:t> of 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8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Deep Architecture for </a:t>
            </a:r>
            <a:r>
              <a:rPr lang="en-US" altLang="ko-KR" b="1" dirty="0">
                <a:solidFill>
                  <a:srgbClr val="FF0000"/>
                </a:solidFill>
              </a:rPr>
              <a:t>Distributed </a:t>
            </a:r>
            <a:r>
              <a:rPr lang="en-US" altLang="ko-KR" b="1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altLang="ko-KR" dirty="0" err="1"/>
              <a:t>Localist</a:t>
            </a:r>
            <a:r>
              <a:rPr lang="en-US" altLang="ko-KR" dirty="0" smtClean="0"/>
              <a:t> Representation</a:t>
            </a:r>
          </a:p>
          <a:p>
            <a:pPr lvl="2"/>
            <a:r>
              <a:rPr lang="en-US" altLang="ko-KR" dirty="0" smtClean="0"/>
              <a:t>Each neuron -&gt; each thing</a:t>
            </a:r>
          </a:p>
          <a:p>
            <a:pPr lvl="3"/>
            <a:r>
              <a:rPr lang="en-US" altLang="ko-KR" dirty="0" smtClean="0"/>
              <a:t>The </a:t>
            </a:r>
            <a:r>
              <a:rPr lang="en-US" altLang="ko-KR" dirty="0"/>
              <a:t>simplest way to represent things with </a:t>
            </a:r>
            <a:r>
              <a:rPr lang="en-US" altLang="ko-KR" dirty="0" smtClean="0"/>
              <a:t>neural networks</a:t>
            </a:r>
            <a:endParaRPr lang="en-US" altLang="ko-KR" dirty="0"/>
          </a:p>
          <a:p>
            <a:pPr lvl="3"/>
            <a:r>
              <a:rPr lang="en-US" altLang="ko-KR" dirty="0" smtClean="0"/>
              <a:t>Easy </a:t>
            </a:r>
            <a:r>
              <a:rPr lang="en-US" altLang="ko-KR" dirty="0"/>
              <a:t>to understand.</a:t>
            </a:r>
          </a:p>
          <a:p>
            <a:pPr lvl="3"/>
            <a:r>
              <a:rPr lang="en-US" altLang="ko-KR" dirty="0" smtClean="0"/>
              <a:t>Easy </a:t>
            </a:r>
            <a:r>
              <a:rPr lang="en-US" altLang="ko-KR" dirty="0"/>
              <a:t>to code by hand</a:t>
            </a:r>
          </a:p>
          <a:p>
            <a:pPr lvl="4"/>
            <a:r>
              <a:rPr lang="en-US" altLang="ko-KR" dirty="0" smtClean="0"/>
              <a:t>Often </a:t>
            </a:r>
            <a:r>
              <a:rPr lang="en-US" altLang="ko-KR" dirty="0"/>
              <a:t>used to represent inputs to a net</a:t>
            </a:r>
          </a:p>
          <a:p>
            <a:pPr lvl="3"/>
            <a:r>
              <a:rPr lang="en-US" altLang="ko-KR" dirty="0" smtClean="0"/>
              <a:t>Easy </a:t>
            </a:r>
            <a:r>
              <a:rPr lang="en-US" altLang="ko-KR" dirty="0"/>
              <a:t>to learn</a:t>
            </a:r>
          </a:p>
          <a:p>
            <a:pPr lvl="4"/>
            <a:r>
              <a:rPr lang="en-US" altLang="ko-KR" dirty="0" smtClean="0"/>
              <a:t>This </a:t>
            </a:r>
            <a:r>
              <a:rPr lang="en-US" altLang="ko-KR" dirty="0"/>
              <a:t>is what mixture models </a:t>
            </a:r>
            <a:r>
              <a:rPr lang="en-US" altLang="ko-KR" dirty="0" smtClean="0"/>
              <a:t>do</a:t>
            </a:r>
          </a:p>
          <a:p>
            <a:pPr lvl="4"/>
            <a:r>
              <a:rPr lang="en-US" altLang="ko-KR" dirty="0" smtClean="0"/>
              <a:t>Each </a:t>
            </a:r>
            <a:r>
              <a:rPr lang="en-US" altLang="ko-KR" dirty="0"/>
              <a:t>cluster corresponds to one neuron</a:t>
            </a:r>
          </a:p>
          <a:p>
            <a:pPr lvl="3"/>
            <a:r>
              <a:rPr lang="en-US" altLang="ko-KR" dirty="0" smtClean="0"/>
              <a:t>Easy </a:t>
            </a:r>
            <a:r>
              <a:rPr lang="en-US" altLang="ko-KR" dirty="0"/>
              <a:t>to associate with other representations </a:t>
            </a:r>
            <a:r>
              <a:rPr lang="en-US" altLang="ko-KR" dirty="0" smtClean="0"/>
              <a:t>or responses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But </a:t>
            </a:r>
            <a:r>
              <a:rPr lang="en-US" altLang="ko-KR" dirty="0" err="1"/>
              <a:t>localist</a:t>
            </a:r>
            <a:r>
              <a:rPr lang="en-US" altLang="ko-KR" dirty="0"/>
              <a:t> models are very inefficient whenever the </a:t>
            </a:r>
            <a:r>
              <a:rPr lang="en-US" altLang="ko-KR" dirty="0" smtClean="0"/>
              <a:t>data has </a:t>
            </a:r>
            <a:r>
              <a:rPr lang="en-US" altLang="ko-KR" dirty="0"/>
              <a:t>componential structure.</a:t>
            </a:r>
          </a:p>
          <a:p>
            <a:pPr lvl="1"/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Deep Learning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Deep Architecture for </a:t>
            </a:r>
            <a:r>
              <a:rPr lang="en-US" altLang="ko-KR" b="1" dirty="0">
                <a:solidFill>
                  <a:srgbClr val="FF0000"/>
                </a:solidFill>
              </a:rPr>
              <a:t>Distributed </a:t>
            </a:r>
            <a:r>
              <a:rPr lang="en-US" altLang="ko-KR" b="1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altLang="ko-KR" dirty="0" smtClean="0"/>
              <a:t>Distributed Representation</a:t>
            </a:r>
          </a:p>
          <a:p>
            <a:pPr lvl="2"/>
            <a:r>
              <a:rPr lang="en-US" altLang="ko-KR" dirty="0"/>
              <a:t>Each neuron must represent something, so </a:t>
            </a:r>
            <a:r>
              <a:rPr lang="en-US" altLang="ko-KR" dirty="0" smtClean="0"/>
              <a:t>this must </a:t>
            </a:r>
            <a:r>
              <a:rPr lang="en-US" altLang="ko-KR" dirty="0"/>
              <a:t>be a local </a:t>
            </a:r>
            <a:r>
              <a:rPr lang="en-US" altLang="ko-KR" dirty="0" smtClean="0"/>
              <a:t>representation</a:t>
            </a:r>
            <a:endParaRPr lang="en-US" altLang="ko-KR" dirty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/>
              <a:t>Distributed representation” means a </a:t>
            </a:r>
            <a:r>
              <a:rPr lang="en-US" altLang="ko-KR" dirty="0" smtClean="0"/>
              <a:t>many-to many relationship </a:t>
            </a:r>
            <a:r>
              <a:rPr lang="en-US" altLang="ko-KR" dirty="0"/>
              <a:t>between two types </a:t>
            </a:r>
            <a:r>
              <a:rPr lang="en-US" altLang="ko-KR" dirty="0" smtClean="0"/>
              <a:t>of representation </a:t>
            </a:r>
            <a:r>
              <a:rPr lang="en-US" altLang="ko-KR" dirty="0"/>
              <a:t>(such as concepts and neurons).</a:t>
            </a:r>
          </a:p>
          <a:p>
            <a:pPr lvl="3"/>
            <a:r>
              <a:rPr lang="en-US" altLang="ko-KR" dirty="0" smtClean="0"/>
              <a:t>Each </a:t>
            </a:r>
            <a:r>
              <a:rPr lang="en-US" altLang="ko-KR" dirty="0"/>
              <a:t>concept is represented by </a:t>
            </a:r>
            <a:r>
              <a:rPr lang="en-US" altLang="ko-KR" dirty="0" smtClean="0"/>
              <a:t>many neurons</a:t>
            </a:r>
            <a:endParaRPr lang="en-US" altLang="ko-KR" dirty="0"/>
          </a:p>
          <a:p>
            <a:pPr lvl="3"/>
            <a:r>
              <a:rPr lang="en-US" altLang="ko-KR" dirty="0" smtClean="0"/>
              <a:t>Each </a:t>
            </a:r>
            <a:r>
              <a:rPr lang="en-US" altLang="ko-KR" dirty="0"/>
              <a:t>neuron participates in the </a:t>
            </a:r>
            <a:r>
              <a:rPr lang="en-US" altLang="ko-KR" dirty="0" smtClean="0"/>
              <a:t>representation of </a:t>
            </a:r>
            <a:r>
              <a:rPr lang="en-US" altLang="ko-KR" dirty="0"/>
              <a:t>many concepts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Deep Learning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1940’s : Neural Network (NN)</a:t>
            </a:r>
          </a:p>
          <a:p>
            <a:r>
              <a:rPr lang="en-US" altLang="ko-KR" dirty="0" smtClean="0"/>
              <a:t>1970’s : Back-propagation (BP) Algorithm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Brief History of Neural Network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4083946" y="2852936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876034" y="2852936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579890" y="388390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484607" y="388390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349055" y="388390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867922" y="4901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481828" y="489202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182008" y="489202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2288" y="4901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579890" y="5877272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484607" y="5877272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348703" y="5877272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>
            <a:stCxn id="54" idx="0"/>
          </p:cNvCxnSpPr>
          <p:nvPr/>
        </p:nvCxnSpPr>
        <p:spPr>
          <a:xfrm flipV="1">
            <a:off x="4299970" y="2348880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5" idx="0"/>
          </p:cNvCxnSpPr>
          <p:nvPr/>
        </p:nvCxnSpPr>
        <p:spPr>
          <a:xfrm flipV="1">
            <a:off x="5092058" y="2348880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6" idx="0"/>
            <a:endCxn id="54" idx="3"/>
          </p:cNvCxnSpPr>
          <p:nvPr/>
        </p:nvCxnSpPr>
        <p:spPr>
          <a:xfrm flipV="1">
            <a:off x="3795914" y="3221712"/>
            <a:ext cx="351304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7" idx="1"/>
            <a:endCxn id="54" idx="4"/>
          </p:cNvCxnSpPr>
          <p:nvPr/>
        </p:nvCxnSpPr>
        <p:spPr>
          <a:xfrm flipH="1" flipV="1">
            <a:off x="4299970" y="3284984"/>
            <a:ext cx="247909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8" idx="1"/>
            <a:endCxn id="54" idx="5"/>
          </p:cNvCxnSpPr>
          <p:nvPr/>
        </p:nvCxnSpPr>
        <p:spPr>
          <a:xfrm flipH="1" flipV="1">
            <a:off x="4452722" y="3221712"/>
            <a:ext cx="959605" cy="7254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6" idx="7"/>
            <a:endCxn id="55" idx="3"/>
          </p:cNvCxnSpPr>
          <p:nvPr/>
        </p:nvCxnSpPr>
        <p:spPr>
          <a:xfrm flipV="1">
            <a:off x="3948666" y="3221712"/>
            <a:ext cx="990640" cy="7254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7" idx="7"/>
            <a:endCxn id="55" idx="4"/>
          </p:cNvCxnSpPr>
          <p:nvPr/>
        </p:nvCxnSpPr>
        <p:spPr>
          <a:xfrm flipV="1">
            <a:off x="4853383" y="3284984"/>
            <a:ext cx="238675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8" idx="0"/>
            <a:endCxn id="55" idx="5"/>
          </p:cNvCxnSpPr>
          <p:nvPr/>
        </p:nvCxnSpPr>
        <p:spPr>
          <a:xfrm flipH="1" flipV="1">
            <a:off x="5244810" y="3221712"/>
            <a:ext cx="320269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1" idx="0"/>
            <a:endCxn id="56" idx="3"/>
          </p:cNvCxnSpPr>
          <p:nvPr/>
        </p:nvCxnSpPr>
        <p:spPr>
          <a:xfrm flipV="1">
            <a:off x="3398032" y="4252684"/>
            <a:ext cx="245130" cy="6393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1" idx="7"/>
            <a:endCxn id="57" idx="2"/>
          </p:cNvCxnSpPr>
          <p:nvPr/>
        </p:nvCxnSpPr>
        <p:spPr>
          <a:xfrm flipV="1">
            <a:off x="3550784" y="4099932"/>
            <a:ext cx="933823" cy="8553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9" idx="1"/>
            <a:endCxn id="56" idx="4"/>
          </p:cNvCxnSpPr>
          <p:nvPr/>
        </p:nvCxnSpPr>
        <p:spPr>
          <a:xfrm flipH="1" flipV="1">
            <a:off x="3795914" y="4315956"/>
            <a:ext cx="135280" cy="6488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8" idx="7"/>
            <a:endCxn id="58" idx="4"/>
          </p:cNvCxnSpPr>
          <p:nvPr/>
        </p:nvCxnSpPr>
        <p:spPr>
          <a:xfrm flipV="1">
            <a:off x="5460834" y="4315956"/>
            <a:ext cx="104245" cy="6454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5092058" y="48980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59" idx="7"/>
            <a:endCxn id="57" idx="3"/>
          </p:cNvCxnSpPr>
          <p:nvPr/>
        </p:nvCxnSpPr>
        <p:spPr>
          <a:xfrm flipV="1">
            <a:off x="4236698" y="4252684"/>
            <a:ext cx="311181" cy="7121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0" idx="0"/>
            <a:endCxn id="57" idx="4"/>
          </p:cNvCxnSpPr>
          <p:nvPr/>
        </p:nvCxnSpPr>
        <p:spPr>
          <a:xfrm flipV="1">
            <a:off x="4697852" y="4315956"/>
            <a:ext cx="2779" cy="5760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8" idx="1"/>
            <a:endCxn id="57" idx="5"/>
          </p:cNvCxnSpPr>
          <p:nvPr/>
        </p:nvCxnSpPr>
        <p:spPr>
          <a:xfrm flipH="1" flipV="1">
            <a:off x="4853383" y="4252684"/>
            <a:ext cx="301947" cy="7086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2" idx="0"/>
            <a:endCxn id="58" idx="5"/>
          </p:cNvCxnSpPr>
          <p:nvPr/>
        </p:nvCxnSpPr>
        <p:spPr>
          <a:xfrm flipH="1" flipV="1">
            <a:off x="5717831" y="4252684"/>
            <a:ext cx="200481" cy="6488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2" idx="1"/>
            <a:endCxn id="57" idx="6"/>
          </p:cNvCxnSpPr>
          <p:nvPr/>
        </p:nvCxnSpPr>
        <p:spPr>
          <a:xfrm flipH="1" flipV="1">
            <a:off x="4916655" y="4099932"/>
            <a:ext cx="848905" cy="8648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60" idx="7"/>
            <a:endCxn id="58" idx="3"/>
          </p:cNvCxnSpPr>
          <p:nvPr/>
        </p:nvCxnSpPr>
        <p:spPr>
          <a:xfrm flipV="1">
            <a:off x="4850604" y="4252684"/>
            <a:ext cx="561723" cy="702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60" idx="1"/>
            <a:endCxn id="56" idx="5"/>
          </p:cNvCxnSpPr>
          <p:nvPr/>
        </p:nvCxnSpPr>
        <p:spPr>
          <a:xfrm flipH="1" flipV="1">
            <a:off x="3948666" y="4252684"/>
            <a:ext cx="596434" cy="702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63" idx="1"/>
            <a:endCxn id="61" idx="4"/>
          </p:cNvCxnSpPr>
          <p:nvPr/>
        </p:nvCxnSpPr>
        <p:spPr>
          <a:xfrm flipH="1" flipV="1">
            <a:off x="3398032" y="5324068"/>
            <a:ext cx="245130" cy="6164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63" idx="0"/>
            <a:endCxn id="59" idx="3"/>
          </p:cNvCxnSpPr>
          <p:nvPr/>
        </p:nvCxnSpPr>
        <p:spPr>
          <a:xfrm flipV="1">
            <a:off x="3795914" y="5270316"/>
            <a:ext cx="135280" cy="6069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3" idx="7"/>
            <a:endCxn id="60" idx="3"/>
          </p:cNvCxnSpPr>
          <p:nvPr/>
        </p:nvCxnSpPr>
        <p:spPr>
          <a:xfrm flipV="1">
            <a:off x="3948666" y="5260796"/>
            <a:ext cx="596434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64" idx="1"/>
            <a:endCxn id="59" idx="5"/>
          </p:cNvCxnSpPr>
          <p:nvPr/>
        </p:nvCxnSpPr>
        <p:spPr>
          <a:xfrm flipH="1" flipV="1">
            <a:off x="4236698" y="5270316"/>
            <a:ext cx="311181" cy="6702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64" idx="0"/>
            <a:endCxn id="60" idx="4"/>
          </p:cNvCxnSpPr>
          <p:nvPr/>
        </p:nvCxnSpPr>
        <p:spPr>
          <a:xfrm flipH="1" flipV="1">
            <a:off x="4697852" y="5324068"/>
            <a:ext cx="2779" cy="5532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64" idx="7"/>
            <a:endCxn id="78" idx="3"/>
          </p:cNvCxnSpPr>
          <p:nvPr/>
        </p:nvCxnSpPr>
        <p:spPr>
          <a:xfrm flipV="1">
            <a:off x="4853383" y="5266868"/>
            <a:ext cx="301947" cy="6736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65" idx="0"/>
            <a:endCxn id="78" idx="5"/>
          </p:cNvCxnSpPr>
          <p:nvPr/>
        </p:nvCxnSpPr>
        <p:spPr>
          <a:xfrm flipH="1" flipV="1">
            <a:off x="5460834" y="5266868"/>
            <a:ext cx="103893" cy="6104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65" idx="1"/>
            <a:endCxn id="60" idx="5"/>
          </p:cNvCxnSpPr>
          <p:nvPr/>
        </p:nvCxnSpPr>
        <p:spPr>
          <a:xfrm flipH="1" flipV="1">
            <a:off x="4850604" y="5260796"/>
            <a:ext cx="561371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65" idx="7"/>
            <a:endCxn id="62" idx="4"/>
          </p:cNvCxnSpPr>
          <p:nvPr/>
        </p:nvCxnSpPr>
        <p:spPr>
          <a:xfrm flipV="1">
            <a:off x="5717479" y="5333588"/>
            <a:ext cx="200833" cy="6069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6" idx="1"/>
          </p:cNvCxnSpPr>
          <p:nvPr/>
        </p:nvCxnSpPr>
        <p:spPr>
          <a:xfrm flipH="1" flipV="1">
            <a:off x="5092058" y="3084180"/>
            <a:ext cx="901211" cy="3543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93269" y="2965727"/>
            <a:ext cx="81144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outputs</a:t>
            </a:r>
            <a:endParaRPr lang="ko-KR" altLang="en-US" sz="1400" dirty="0"/>
          </a:p>
        </p:txBody>
      </p:sp>
      <p:cxnSp>
        <p:nvCxnSpPr>
          <p:cNvPr id="97" name="직선 화살표 연결선 96"/>
          <p:cNvCxnSpPr>
            <a:stCxn id="98" idx="1"/>
          </p:cNvCxnSpPr>
          <p:nvPr/>
        </p:nvCxnSpPr>
        <p:spPr>
          <a:xfrm flipH="1" flipV="1">
            <a:off x="5560839" y="4097029"/>
            <a:ext cx="514465" cy="176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075304" y="3944907"/>
            <a:ext cx="132745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Hidden layers</a:t>
            </a:r>
            <a:endParaRPr lang="ko-KR" altLang="en-US" sz="1400" dirty="0"/>
          </a:p>
        </p:txBody>
      </p:sp>
      <p:cxnSp>
        <p:nvCxnSpPr>
          <p:cNvPr id="99" name="직선 화살표 연결선 98"/>
          <p:cNvCxnSpPr>
            <a:stCxn id="100" idx="1"/>
          </p:cNvCxnSpPr>
          <p:nvPr/>
        </p:nvCxnSpPr>
        <p:spPr>
          <a:xfrm flipH="1" flipV="1">
            <a:off x="5531542" y="6074119"/>
            <a:ext cx="593425" cy="365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124967" y="5956790"/>
            <a:ext cx="118789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Input vector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57745" y="2225608"/>
            <a:ext cx="2014975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Compare outputs with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correct answer </a:t>
            </a:r>
            <a:r>
              <a:rPr lang="en-US" altLang="ko-KR" sz="1400" dirty="0" smtClean="0"/>
              <a:t>to get</a:t>
            </a:r>
            <a:br>
              <a:rPr lang="en-US" altLang="ko-KR" sz="1400" dirty="0" smtClean="0"/>
            </a:br>
            <a:r>
              <a:rPr lang="en-US" altLang="ko-KR" sz="1400" dirty="0" smtClean="0"/>
              <a:t>error signal</a:t>
            </a:r>
            <a:endParaRPr lang="ko-KR" altLang="en-US" sz="1400" dirty="0"/>
          </a:p>
        </p:txBody>
      </p:sp>
      <p:sp>
        <p:nvSpPr>
          <p:cNvPr id="107" name="아래쪽 화살표 106"/>
          <p:cNvSpPr/>
          <p:nvPr/>
        </p:nvSpPr>
        <p:spPr>
          <a:xfrm>
            <a:off x="2705220" y="3676358"/>
            <a:ext cx="216024" cy="2557868"/>
          </a:xfrm>
          <a:prstGeom prst="down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971600" y="3552810"/>
            <a:ext cx="1813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Back-propagate</a:t>
            </a:r>
            <a:br>
              <a:rPr lang="en-US" altLang="ko-KR" dirty="0" smtClean="0"/>
            </a:br>
            <a:r>
              <a:rPr lang="en-US" altLang="ko-KR" dirty="0" smtClean="0"/>
              <a:t>error signal to</a:t>
            </a:r>
            <a:br>
              <a:rPr lang="en-US" altLang="ko-KR" dirty="0" smtClean="0"/>
            </a:br>
            <a:r>
              <a:rPr lang="en-US" altLang="ko-KR" dirty="0" smtClean="0"/>
              <a:t>get derivatives</a:t>
            </a:r>
            <a:br>
              <a:rPr lang="en-US" altLang="ko-KR" dirty="0" smtClean="0"/>
            </a:br>
            <a:r>
              <a:rPr lang="en-US" altLang="ko-KR" dirty="0" smtClean="0"/>
              <a:t>for learning</a:t>
            </a:r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4729450" y="3260256"/>
            <a:ext cx="149151" cy="1491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4953044" y="3425207"/>
            <a:ext cx="149151" cy="1491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5269936" y="3337478"/>
            <a:ext cx="149151" cy="1491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4878510" y="4399297"/>
            <a:ext cx="149151" cy="1491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4623488" y="4475086"/>
            <a:ext cx="149151" cy="1491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4368892" y="4389372"/>
            <a:ext cx="149151" cy="1491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4355328" y="5341706"/>
            <a:ext cx="149151" cy="1491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5095659" y="5546948"/>
            <a:ext cx="149151" cy="1491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4624784" y="5465516"/>
            <a:ext cx="149151" cy="1491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5427166" y="5406130"/>
            <a:ext cx="149151" cy="1491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4897649" y="5538464"/>
            <a:ext cx="149151" cy="1491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Limitations of Back-propagation method</a:t>
            </a:r>
          </a:p>
          <a:p>
            <a:pPr lvl="1"/>
            <a:r>
              <a:rPr lang="en-US" altLang="ko-KR" dirty="0" smtClean="0"/>
              <a:t>Need </a:t>
            </a:r>
            <a:r>
              <a:rPr lang="en-US" altLang="ko-KR" dirty="0"/>
              <a:t>labeled training </a:t>
            </a:r>
            <a:r>
              <a:rPr lang="en-US" altLang="ko-KR" dirty="0" smtClean="0"/>
              <a:t>data</a:t>
            </a:r>
          </a:p>
          <a:p>
            <a:pPr lvl="2"/>
            <a:r>
              <a:rPr lang="en-US" altLang="ko-KR" dirty="0" smtClean="0"/>
              <a:t>Almost all data is unlabeled</a:t>
            </a:r>
            <a:endParaRPr lang="en-US" altLang="ko-KR" dirty="0"/>
          </a:p>
          <a:p>
            <a:pPr lvl="1"/>
            <a:r>
              <a:rPr lang="en-US" altLang="ko-KR" dirty="0"/>
              <a:t>The training time does not scale </a:t>
            </a:r>
            <a:r>
              <a:rPr lang="en-US" altLang="ko-KR" dirty="0" smtClean="0"/>
              <a:t>well</a:t>
            </a:r>
          </a:p>
          <a:p>
            <a:pPr lvl="2"/>
            <a:r>
              <a:rPr lang="en-US" altLang="ko-KR" dirty="0" smtClean="0"/>
              <a:t>Computation is increase exponentially as the number of layer grows</a:t>
            </a:r>
            <a:endParaRPr lang="en-US" altLang="ko-KR" dirty="0"/>
          </a:p>
          <a:p>
            <a:pPr lvl="1"/>
            <a:r>
              <a:rPr lang="en-US" altLang="ko-KR" dirty="0" smtClean="0"/>
              <a:t>Stuck </a:t>
            </a:r>
            <a:r>
              <a:rPr lang="en-US" altLang="ko-KR" dirty="0"/>
              <a:t>in poor local </a:t>
            </a:r>
            <a:r>
              <a:rPr lang="en-US" altLang="ko-KR" dirty="0" smtClean="0"/>
              <a:t>optima</a:t>
            </a:r>
          </a:p>
          <a:p>
            <a:pPr lvl="2"/>
            <a:r>
              <a:rPr lang="en-US" altLang="ko-KR" dirty="0" smtClean="0"/>
              <a:t>Effect of gradient method cannot propagate well through multi-layer</a:t>
            </a:r>
          </a:p>
          <a:p>
            <a:pPr lvl="2"/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History of 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 major reasons</a:t>
            </a:r>
          </a:p>
          <a:p>
            <a:pPr lvl="1"/>
            <a:r>
              <a:rPr lang="en-US" altLang="ko-KR" dirty="0" smtClean="0"/>
              <a:t>Improvement in learning algorithm</a:t>
            </a:r>
          </a:p>
          <a:p>
            <a:pPr lvl="2"/>
            <a:r>
              <a:rPr lang="en-US" altLang="ko-KR" dirty="0" smtClean="0"/>
              <a:t>Unsupervised pre-training techniques</a:t>
            </a:r>
          </a:p>
          <a:p>
            <a:pPr lvl="2"/>
            <a:r>
              <a:rPr lang="en-US" altLang="ko-KR" dirty="0" smtClean="0"/>
              <a:t>Faster (x10)</a:t>
            </a:r>
          </a:p>
          <a:p>
            <a:pPr lvl="2"/>
            <a:r>
              <a:rPr lang="en-US" altLang="ko-KR" dirty="0" smtClean="0"/>
              <a:t>Better performance</a:t>
            </a:r>
          </a:p>
          <a:p>
            <a:pPr lvl="1"/>
            <a:r>
              <a:rPr lang="en-US" altLang="ko-KR" dirty="0" smtClean="0"/>
              <a:t>Increased computation power</a:t>
            </a:r>
          </a:p>
          <a:p>
            <a:pPr lvl="2"/>
            <a:r>
              <a:rPr lang="en-US" altLang="ko-KR" dirty="0" smtClean="0"/>
              <a:t>CPU (x60 faster)</a:t>
            </a:r>
          </a:p>
          <a:p>
            <a:pPr lvl="2"/>
            <a:r>
              <a:rPr lang="en-US" altLang="ko-KR" dirty="0" smtClean="0"/>
              <a:t>+ GPU (x1000 faster)</a:t>
            </a:r>
          </a:p>
          <a:p>
            <a:pPr lvl="1"/>
            <a:r>
              <a:rPr lang="en-US" altLang="ko-KR" dirty="0" smtClean="0"/>
              <a:t>Plenty of data for training</a:t>
            </a:r>
          </a:p>
          <a:p>
            <a:pPr lvl="2"/>
            <a:r>
              <a:rPr lang="en-US" altLang="ko-KR" dirty="0" smtClean="0"/>
              <a:t>Big data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Why Deep Learning Again?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4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Neural Networks for Deep Architectures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Section 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Convolutional Neural Network (CNN)</a:t>
            </a:r>
          </a:p>
          <a:p>
            <a:r>
              <a:rPr lang="en-US" altLang="ko-KR" dirty="0" smtClean="0"/>
              <a:t>Deep Belief Network (DBN)</a:t>
            </a:r>
          </a:p>
          <a:p>
            <a:r>
              <a:rPr lang="en-US" altLang="ko-KR" dirty="0" smtClean="0"/>
              <a:t>Auto-Encoder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Type of architecture</a:t>
            </a:r>
            <a:endParaRPr lang="ko-KR" altLang="en-US" dirty="0"/>
          </a:p>
        </p:txBody>
      </p:sp>
      <p:pic>
        <p:nvPicPr>
          <p:cNvPr id="3074" name="Picture 2" descr="http://www.ais.uni-bonn.de/deep_learning/images/Convolutional_N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4545330" cy="232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.my.csdn.net/uploads/201304/10/1365561611_349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9" t="1943" b="13524"/>
          <a:stretch/>
        </p:blipFill>
        <p:spPr bwMode="auto">
          <a:xfrm>
            <a:off x="6156176" y="3284984"/>
            <a:ext cx="2039878" cy="203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51199" y="5531013"/>
            <a:ext cx="2666051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Convolutional Neural Network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0859" y="5502232"/>
            <a:ext cx="187051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Deep Belief Network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supervised learning</a:t>
            </a:r>
          </a:p>
          <a:p>
            <a:pPr lvl="1"/>
            <a:r>
              <a:rPr lang="en-US" altLang="ko-KR" dirty="0" smtClean="0"/>
              <a:t>Without unsupervised pre-training, CNN can be learned with deep supervised learning</a:t>
            </a:r>
          </a:p>
          <a:p>
            <a:r>
              <a:rPr lang="en-US" altLang="ko-KR" dirty="0" err="1" smtClean="0"/>
              <a:t>LeCun’s</a:t>
            </a:r>
            <a:r>
              <a:rPr lang="en-US" altLang="ko-KR" dirty="0" smtClean="0"/>
              <a:t> CNN</a:t>
            </a:r>
          </a:p>
          <a:p>
            <a:pPr lvl="1"/>
            <a:r>
              <a:rPr lang="en-US" altLang="ko-KR" dirty="0" smtClean="0"/>
              <a:t>Convolutional layer + subsampling layer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Why it works well?</a:t>
            </a:r>
          </a:p>
          <a:p>
            <a:pPr lvl="2"/>
            <a:r>
              <a:rPr lang="en-US" altLang="ko-KR" dirty="0" smtClean="0"/>
              <a:t>Few inputs per neuron -&gt; gradients can propagate many layers</a:t>
            </a:r>
          </a:p>
          <a:p>
            <a:pPr lvl="2"/>
            <a:r>
              <a:rPr lang="en-US" altLang="ko-KR" dirty="0" smtClean="0"/>
              <a:t>Hierarchical local connectivity structure -&gt; very strong prior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Convolutional Neural Network</a:t>
            </a:r>
            <a:endParaRPr lang="ko-KR" altLang="en-US" dirty="0"/>
          </a:p>
        </p:txBody>
      </p:sp>
      <p:pic>
        <p:nvPicPr>
          <p:cNvPr id="4098" name="Picture 2" descr="http://www.es.ele.tue.nl/~dshe/uploads/Education/Dmm2012/c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53400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</a:t>
            </a:r>
            <a:r>
              <a:rPr lang="en-US" altLang="ko-KR" dirty="0"/>
              <a:t>Generative Architecture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Special case of Sigmoid belief network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Belief Network (DBN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6" name="Picture 8" descr="https://upload.wikimedia.org/wikipedia/commons/thumb/f/f1/Sigmoid-function.svg/2000px-Sigmoid-funct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791135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Neural Networks for Deep Architectures</a:t>
            </a:r>
          </a:p>
          <a:p>
            <a:r>
              <a:rPr lang="en-US" altLang="ko-KR" dirty="0" smtClean="0"/>
              <a:t>Semi-supervised Learning</a:t>
            </a:r>
          </a:p>
          <a:p>
            <a:r>
              <a:rPr lang="en-US" altLang="ko-KR" dirty="0"/>
              <a:t>Deep Learning in Computer Vision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0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</a:t>
            </a:r>
            <a:r>
              <a:rPr lang="en-US" altLang="ko-KR" dirty="0"/>
              <a:t>Generative Architecture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Special case of Sigmoid belief network</a:t>
            </a:r>
          </a:p>
          <a:p>
            <a:pPr lvl="1"/>
            <a:r>
              <a:rPr lang="en-US" altLang="ko-KR" dirty="0" smtClean="0"/>
              <a:t>Top two layer is Restricted Boltzmann Machine (RBM)</a:t>
            </a:r>
          </a:p>
          <a:p>
            <a:pPr lvl="1"/>
            <a:r>
              <a:rPr lang="en-US" altLang="ko-KR" dirty="0" smtClean="0"/>
              <a:t>Enables greedy layer-wise training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Belief Network (DBN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828362" y="482482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608033" y="484631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771800" y="484631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31" idx="4"/>
            <a:endCxn id="86" idx="0"/>
          </p:cNvCxnSpPr>
          <p:nvPr/>
        </p:nvCxnSpPr>
        <p:spPr>
          <a:xfrm>
            <a:off x="2987824" y="5278359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828362" y="5733795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1608033" y="5755280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771800" y="5755280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>
            <a:stCxn id="30" idx="4"/>
            <a:endCxn id="85" idx="0"/>
          </p:cNvCxnSpPr>
          <p:nvPr/>
        </p:nvCxnSpPr>
        <p:spPr>
          <a:xfrm>
            <a:off x="1824057" y="5278359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29" idx="4"/>
            <a:endCxn id="84" idx="0"/>
          </p:cNvCxnSpPr>
          <p:nvPr/>
        </p:nvCxnSpPr>
        <p:spPr>
          <a:xfrm>
            <a:off x="1044386" y="5256874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9" idx="5"/>
            <a:endCxn id="85" idx="1"/>
          </p:cNvCxnSpPr>
          <p:nvPr/>
        </p:nvCxnSpPr>
        <p:spPr>
          <a:xfrm>
            <a:off x="1197138" y="5193602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30" idx="3"/>
            <a:endCxn id="84" idx="7"/>
          </p:cNvCxnSpPr>
          <p:nvPr/>
        </p:nvCxnSpPr>
        <p:spPr>
          <a:xfrm flipH="1">
            <a:off x="1197138" y="5215087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29" idx="6"/>
            <a:endCxn id="86" idx="2"/>
          </p:cNvCxnSpPr>
          <p:nvPr/>
        </p:nvCxnSpPr>
        <p:spPr>
          <a:xfrm>
            <a:off x="1260410" y="5040850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30" idx="5"/>
            <a:endCxn id="86" idx="1"/>
          </p:cNvCxnSpPr>
          <p:nvPr/>
        </p:nvCxnSpPr>
        <p:spPr>
          <a:xfrm>
            <a:off x="1976809" y="5215087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31" idx="3"/>
            <a:endCxn id="85" idx="7"/>
          </p:cNvCxnSpPr>
          <p:nvPr/>
        </p:nvCxnSpPr>
        <p:spPr>
          <a:xfrm flipH="1">
            <a:off x="1976809" y="5215087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31" idx="2"/>
            <a:endCxn id="84" idx="6"/>
          </p:cNvCxnSpPr>
          <p:nvPr/>
        </p:nvCxnSpPr>
        <p:spPr>
          <a:xfrm flipH="1">
            <a:off x="1260410" y="5062335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828362" y="390606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608033" y="392755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2771800" y="392755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/>
          <p:cNvCxnSpPr>
            <a:stCxn id="130" idx="4"/>
            <a:endCxn id="31" idx="0"/>
          </p:cNvCxnSpPr>
          <p:nvPr/>
        </p:nvCxnSpPr>
        <p:spPr>
          <a:xfrm>
            <a:off x="2987824" y="4359599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9" idx="4"/>
            <a:endCxn id="30" idx="0"/>
          </p:cNvCxnSpPr>
          <p:nvPr/>
        </p:nvCxnSpPr>
        <p:spPr>
          <a:xfrm>
            <a:off x="1824057" y="4359599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28" idx="4"/>
            <a:endCxn id="29" idx="0"/>
          </p:cNvCxnSpPr>
          <p:nvPr/>
        </p:nvCxnSpPr>
        <p:spPr>
          <a:xfrm>
            <a:off x="1044386" y="4338114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28" idx="5"/>
            <a:endCxn id="30" idx="1"/>
          </p:cNvCxnSpPr>
          <p:nvPr/>
        </p:nvCxnSpPr>
        <p:spPr>
          <a:xfrm>
            <a:off x="1197138" y="4274842"/>
            <a:ext cx="474167" cy="6347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9" idx="3"/>
            <a:endCxn id="29" idx="7"/>
          </p:cNvCxnSpPr>
          <p:nvPr/>
        </p:nvCxnSpPr>
        <p:spPr>
          <a:xfrm flipH="1">
            <a:off x="1197138" y="4296327"/>
            <a:ext cx="474167" cy="5917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8" idx="6"/>
            <a:endCxn id="31" idx="2"/>
          </p:cNvCxnSpPr>
          <p:nvPr/>
        </p:nvCxnSpPr>
        <p:spPr>
          <a:xfrm>
            <a:off x="1260410" y="4122090"/>
            <a:ext cx="1511390" cy="9402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29" idx="5"/>
            <a:endCxn id="31" idx="1"/>
          </p:cNvCxnSpPr>
          <p:nvPr/>
        </p:nvCxnSpPr>
        <p:spPr>
          <a:xfrm>
            <a:off x="1976809" y="4296327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30" idx="3"/>
            <a:endCxn id="30" idx="7"/>
          </p:cNvCxnSpPr>
          <p:nvPr/>
        </p:nvCxnSpPr>
        <p:spPr>
          <a:xfrm flipH="1">
            <a:off x="1976809" y="4296327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0" idx="2"/>
            <a:endCxn id="29" idx="6"/>
          </p:cNvCxnSpPr>
          <p:nvPr/>
        </p:nvCxnSpPr>
        <p:spPr>
          <a:xfrm flipH="1">
            <a:off x="1260410" y="4143575"/>
            <a:ext cx="1511390" cy="8972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828362" y="2997097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608033" y="3018582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2771800" y="3018582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51" idx="4"/>
            <a:endCxn id="130" idx="0"/>
          </p:cNvCxnSpPr>
          <p:nvPr/>
        </p:nvCxnSpPr>
        <p:spPr>
          <a:xfrm>
            <a:off x="2987824" y="3450630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50" idx="4"/>
            <a:endCxn id="129" idx="0"/>
          </p:cNvCxnSpPr>
          <p:nvPr/>
        </p:nvCxnSpPr>
        <p:spPr>
          <a:xfrm>
            <a:off x="1824057" y="3450630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49" idx="4"/>
            <a:endCxn id="128" idx="0"/>
          </p:cNvCxnSpPr>
          <p:nvPr/>
        </p:nvCxnSpPr>
        <p:spPr>
          <a:xfrm>
            <a:off x="1044386" y="3429145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49" idx="5"/>
            <a:endCxn id="129" idx="1"/>
          </p:cNvCxnSpPr>
          <p:nvPr/>
        </p:nvCxnSpPr>
        <p:spPr>
          <a:xfrm>
            <a:off x="1197138" y="3365873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0" idx="3"/>
            <a:endCxn id="128" idx="7"/>
          </p:cNvCxnSpPr>
          <p:nvPr/>
        </p:nvCxnSpPr>
        <p:spPr>
          <a:xfrm flipH="1">
            <a:off x="1197138" y="3387358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49" idx="6"/>
            <a:endCxn id="130" idx="2"/>
          </p:cNvCxnSpPr>
          <p:nvPr/>
        </p:nvCxnSpPr>
        <p:spPr>
          <a:xfrm>
            <a:off x="1260410" y="3213121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50" idx="5"/>
            <a:endCxn id="130" idx="1"/>
          </p:cNvCxnSpPr>
          <p:nvPr/>
        </p:nvCxnSpPr>
        <p:spPr>
          <a:xfrm>
            <a:off x="1976809" y="3387358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1" idx="3"/>
            <a:endCxn id="129" idx="7"/>
          </p:cNvCxnSpPr>
          <p:nvPr/>
        </p:nvCxnSpPr>
        <p:spPr>
          <a:xfrm flipH="1">
            <a:off x="1976809" y="3387358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1" idx="2"/>
            <a:endCxn id="128" idx="6"/>
          </p:cNvCxnSpPr>
          <p:nvPr/>
        </p:nvCxnSpPr>
        <p:spPr>
          <a:xfrm flipH="1">
            <a:off x="1260410" y="3234606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246936" y="29843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2237592" y="3889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193292" y="48010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2176703" y="57344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233294"/>
            <a:ext cx="4204337" cy="604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513079" y="3969338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79" y="3969338"/>
                <a:ext cx="32130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377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513079" y="4909583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79" y="4909583"/>
                <a:ext cx="3163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462" r="-384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513079" y="3088874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79" y="3088874"/>
                <a:ext cx="32130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208" r="-377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552917" y="5809247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7" y="5809247"/>
                <a:ext cx="2121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1" name="그림 1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912" y="3823460"/>
            <a:ext cx="4843463" cy="758666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0166" y="5745246"/>
            <a:ext cx="5340668" cy="780098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3347864" y="2874567"/>
            <a:ext cx="2599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2DC6E6"/>
                </a:solidFill>
              </a:rPr>
              <a:t>■ </a:t>
            </a:r>
            <a:r>
              <a:rPr lang="en-US" altLang="ko-KR" sz="1600" dirty="0" smtClean="0"/>
              <a:t>Sigmoid belief network</a:t>
            </a:r>
            <a:endParaRPr lang="ko-KR" altLang="en-US" sz="16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347864" y="4902626"/>
            <a:ext cx="2325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2DC6E6"/>
                </a:solidFill>
              </a:rPr>
              <a:t>■ </a:t>
            </a:r>
            <a:r>
              <a:rPr lang="en-US" altLang="ko-KR" sz="1600" dirty="0" smtClean="0"/>
              <a:t>Deep belief network</a:t>
            </a:r>
            <a:endParaRPr lang="ko-KR" altLang="en-US" sz="1600" dirty="0"/>
          </a:p>
        </p:txBody>
      </p:sp>
      <p:pic>
        <p:nvPicPr>
          <p:cNvPr id="185" name="그림 1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9912" y="5342757"/>
            <a:ext cx="3304699" cy="368618"/>
          </a:xfrm>
          <a:prstGeom prst="rect">
            <a:avLst/>
          </a:prstGeom>
        </p:spPr>
      </p:pic>
      <p:pic>
        <p:nvPicPr>
          <p:cNvPr id="187" name="그림 18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4221" y="3519023"/>
            <a:ext cx="1129998" cy="240163"/>
          </a:xfrm>
          <a:prstGeom prst="rect">
            <a:avLst/>
          </a:prstGeom>
        </p:spPr>
      </p:pic>
      <p:pic>
        <p:nvPicPr>
          <p:cNvPr id="60" name="Picture 8" descr="https://upload.wikimedia.org/wikipedia/commons/thumb/f/f1/Sigmoid-function.svg/2000px-Sigmoid-function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265" y="2369798"/>
            <a:ext cx="1736337" cy="8534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6580555" y="4359599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79912" y="3610840"/>
            <a:ext cx="1440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Boltzmann Machine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Belief Network (DBN)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87468" y="265009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67139" y="265009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930906" y="265009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31" idx="4"/>
            <a:endCxn id="86" idx="0"/>
          </p:cNvCxnSpPr>
          <p:nvPr/>
        </p:nvCxnSpPr>
        <p:spPr>
          <a:xfrm>
            <a:off x="3146930" y="3082147"/>
            <a:ext cx="0" cy="526568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987468" y="3586203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1767139" y="360871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930906" y="360871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>
            <a:stCxn id="30" idx="4"/>
            <a:endCxn id="85" idx="0"/>
          </p:cNvCxnSpPr>
          <p:nvPr/>
        </p:nvCxnSpPr>
        <p:spPr>
          <a:xfrm>
            <a:off x="1983163" y="3082147"/>
            <a:ext cx="0" cy="526568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29" idx="4"/>
            <a:endCxn id="84" idx="0"/>
          </p:cNvCxnSpPr>
          <p:nvPr/>
        </p:nvCxnSpPr>
        <p:spPr>
          <a:xfrm>
            <a:off x="1203492" y="3082147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9" idx="5"/>
            <a:endCxn id="85" idx="1"/>
          </p:cNvCxnSpPr>
          <p:nvPr/>
        </p:nvCxnSpPr>
        <p:spPr>
          <a:xfrm>
            <a:off x="1356244" y="3018875"/>
            <a:ext cx="474167" cy="65311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30" idx="3"/>
            <a:endCxn id="84" idx="7"/>
          </p:cNvCxnSpPr>
          <p:nvPr/>
        </p:nvCxnSpPr>
        <p:spPr>
          <a:xfrm flipH="1">
            <a:off x="1356244" y="3018875"/>
            <a:ext cx="474167" cy="63060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29" idx="6"/>
            <a:endCxn id="86" idx="2"/>
          </p:cNvCxnSpPr>
          <p:nvPr/>
        </p:nvCxnSpPr>
        <p:spPr>
          <a:xfrm>
            <a:off x="1419516" y="2866123"/>
            <a:ext cx="1511390" cy="9586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30" idx="5"/>
            <a:endCxn id="86" idx="1"/>
          </p:cNvCxnSpPr>
          <p:nvPr/>
        </p:nvCxnSpPr>
        <p:spPr>
          <a:xfrm>
            <a:off x="2135915" y="3018875"/>
            <a:ext cx="858263" cy="65311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31" idx="3"/>
            <a:endCxn id="85" idx="7"/>
          </p:cNvCxnSpPr>
          <p:nvPr/>
        </p:nvCxnSpPr>
        <p:spPr>
          <a:xfrm flipH="1">
            <a:off x="2135915" y="3018875"/>
            <a:ext cx="858263" cy="65311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31" idx="2"/>
            <a:endCxn id="84" idx="6"/>
          </p:cNvCxnSpPr>
          <p:nvPr/>
        </p:nvCxnSpPr>
        <p:spPr>
          <a:xfrm flipH="1">
            <a:off x="1419516" y="2866123"/>
            <a:ext cx="1511390" cy="9361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420958" y="25780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2348950" y="358789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672185" y="2763018"/>
                <a:ext cx="213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85" y="2763018"/>
                <a:ext cx="21396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0000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712023" y="3662682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3" y="3662682"/>
                <a:ext cx="21217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/>
          <p:cNvSpPr txBox="1"/>
          <p:nvPr/>
        </p:nvSpPr>
        <p:spPr>
          <a:xfrm>
            <a:off x="456161" y="1929144"/>
            <a:ext cx="2276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2DC6E6"/>
                </a:solidFill>
              </a:rPr>
              <a:t>■ </a:t>
            </a:r>
            <a:r>
              <a:rPr lang="en-US" altLang="ko-KR" sz="1600" dirty="0" smtClean="0"/>
              <a:t>Boltzmann Machine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196711" y="1916832"/>
            <a:ext cx="3371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2DC6E6"/>
                </a:solidFill>
              </a:rPr>
              <a:t>■ </a:t>
            </a:r>
            <a:r>
              <a:rPr lang="en-US" altLang="ko-KR" sz="1600" dirty="0" smtClean="0"/>
              <a:t>Restricted Boltzmann Machine</a:t>
            </a:r>
            <a:endParaRPr lang="ko-KR" altLang="en-US" sz="1600" dirty="0"/>
          </a:p>
        </p:txBody>
      </p:sp>
      <p:sp>
        <p:nvSpPr>
          <p:cNvPr id="60" name="타원 59"/>
          <p:cNvSpPr/>
          <p:nvPr/>
        </p:nvSpPr>
        <p:spPr>
          <a:xfrm>
            <a:off x="5751379" y="263602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531050" y="263602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694817" y="263602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>
            <a:stCxn id="62" idx="4"/>
            <a:endCxn id="66" idx="0"/>
          </p:cNvCxnSpPr>
          <p:nvPr/>
        </p:nvCxnSpPr>
        <p:spPr>
          <a:xfrm>
            <a:off x="7910841" y="3068069"/>
            <a:ext cx="0" cy="56817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5751379" y="361475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531050" y="36362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7694817" y="36362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>
            <a:stCxn id="61" idx="4"/>
            <a:endCxn id="65" idx="0"/>
          </p:cNvCxnSpPr>
          <p:nvPr/>
        </p:nvCxnSpPr>
        <p:spPr>
          <a:xfrm>
            <a:off x="6747074" y="3068069"/>
            <a:ext cx="0" cy="56817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0" idx="4"/>
            <a:endCxn id="64" idx="0"/>
          </p:cNvCxnSpPr>
          <p:nvPr/>
        </p:nvCxnSpPr>
        <p:spPr>
          <a:xfrm>
            <a:off x="5967403" y="3068069"/>
            <a:ext cx="0" cy="54668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0" idx="5"/>
            <a:endCxn id="65" idx="1"/>
          </p:cNvCxnSpPr>
          <p:nvPr/>
        </p:nvCxnSpPr>
        <p:spPr>
          <a:xfrm>
            <a:off x="6120155" y="3004797"/>
            <a:ext cx="474167" cy="6947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1" idx="3"/>
            <a:endCxn id="64" idx="7"/>
          </p:cNvCxnSpPr>
          <p:nvPr/>
        </p:nvCxnSpPr>
        <p:spPr>
          <a:xfrm flipH="1">
            <a:off x="6120155" y="3004797"/>
            <a:ext cx="474167" cy="67323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0" idx="6"/>
            <a:endCxn id="66" idx="2"/>
          </p:cNvCxnSpPr>
          <p:nvPr/>
        </p:nvCxnSpPr>
        <p:spPr>
          <a:xfrm>
            <a:off x="6183427" y="2852045"/>
            <a:ext cx="1511390" cy="1000219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1" idx="5"/>
            <a:endCxn id="66" idx="1"/>
          </p:cNvCxnSpPr>
          <p:nvPr/>
        </p:nvCxnSpPr>
        <p:spPr>
          <a:xfrm>
            <a:off x="6899826" y="3004797"/>
            <a:ext cx="858263" cy="6947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2" idx="3"/>
            <a:endCxn id="65" idx="7"/>
          </p:cNvCxnSpPr>
          <p:nvPr/>
        </p:nvCxnSpPr>
        <p:spPr>
          <a:xfrm flipH="1">
            <a:off x="6899826" y="3004797"/>
            <a:ext cx="858263" cy="6947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2" idx="2"/>
            <a:endCxn id="64" idx="6"/>
          </p:cNvCxnSpPr>
          <p:nvPr/>
        </p:nvCxnSpPr>
        <p:spPr>
          <a:xfrm flipH="1">
            <a:off x="6183427" y="2852045"/>
            <a:ext cx="1511390" cy="97873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58261" y="26139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132815" y="36147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436096" y="2790543"/>
                <a:ext cx="213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790543"/>
                <a:ext cx="2139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75934" y="3690207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34" y="3690207"/>
                <a:ext cx="21217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192216" y="2518249"/>
            <a:ext cx="790945" cy="131850"/>
          </a:xfrm>
          <a:custGeom>
            <a:avLst/>
            <a:gdLst>
              <a:gd name="connsiteX0" fmla="*/ 0 w 807720"/>
              <a:gd name="connsiteY0" fmla="*/ 121939 h 129559"/>
              <a:gd name="connsiteX1" fmla="*/ 381000 w 807720"/>
              <a:gd name="connsiteY1" fmla="*/ 19 h 129559"/>
              <a:gd name="connsiteX2" fmla="*/ 807720 w 807720"/>
              <a:gd name="connsiteY2" fmla="*/ 129559 h 1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29559">
                <a:moveTo>
                  <a:pt x="0" y="121939"/>
                </a:moveTo>
                <a:cubicBezTo>
                  <a:pt x="123190" y="60344"/>
                  <a:pt x="246380" y="-1251"/>
                  <a:pt x="381000" y="19"/>
                </a:cubicBezTo>
                <a:cubicBezTo>
                  <a:pt x="515620" y="1289"/>
                  <a:pt x="661670" y="65424"/>
                  <a:pt x="807720" y="129559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 82"/>
          <p:cNvSpPr/>
          <p:nvPr/>
        </p:nvSpPr>
        <p:spPr>
          <a:xfrm>
            <a:off x="1983162" y="2495103"/>
            <a:ext cx="1163767" cy="154996"/>
          </a:xfrm>
          <a:custGeom>
            <a:avLst/>
            <a:gdLst>
              <a:gd name="connsiteX0" fmla="*/ 0 w 807720"/>
              <a:gd name="connsiteY0" fmla="*/ 121939 h 129559"/>
              <a:gd name="connsiteX1" fmla="*/ 381000 w 807720"/>
              <a:gd name="connsiteY1" fmla="*/ 19 h 129559"/>
              <a:gd name="connsiteX2" fmla="*/ 807720 w 807720"/>
              <a:gd name="connsiteY2" fmla="*/ 129559 h 1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29559">
                <a:moveTo>
                  <a:pt x="0" y="121939"/>
                </a:moveTo>
                <a:cubicBezTo>
                  <a:pt x="123190" y="60344"/>
                  <a:pt x="246380" y="-1251"/>
                  <a:pt x="381000" y="19"/>
                </a:cubicBezTo>
                <a:cubicBezTo>
                  <a:pt x="515620" y="1289"/>
                  <a:pt x="661670" y="65424"/>
                  <a:pt x="807720" y="129559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 86"/>
          <p:cNvSpPr/>
          <p:nvPr/>
        </p:nvSpPr>
        <p:spPr>
          <a:xfrm flipV="1">
            <a:off x="1983161" y="4053373"/>
            <a:ext cx="1163767" cy="135931"/>
          </a:xfrm>
          <a:custGeom>
            <a:avLst/>
            <a:gdLst>
              <a:gd name="connsiteX0" fmla="*/ 0 w 807720"/>
              <a:gd name="connsiteY0" fmla="*/ 121939 h 129559"/>
              <a:gd name="connsiteX1" fmla="*/ 381000 w 807720"/>
              <a:gd name="connsiteY1" fmla="*/ 19 h 129559"/>
              <a:gd name="connsiteX2" fmla="*/ 807720 w 807720"/>
              <a:gd name="connsiteY2" fmla="*/ 129559 h 1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29559">
                <a:moveTo>
                  <a:pt x="0" y="121939"/>
                </a:moveTo>
                <a:cubicBezTo>
                  <a:pt x="123190" y="60344"/>
                  <a:pt x="246380" y="-1251"/>
                  <a:pt x="381000" y="19"/>
                </a:cubicBezTo>
                <a:cubicBezTo>
                  <a:pt x="515620" y="1289"/>
                  <a:pt x="661670" y="65424"/>
                  <a:pt x="807720" y="129559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 88"/>
          <p:cNvSpPr/>
          <p:nvPr/>
        </p:nvSpPr>
        <p:spPr>
          <a:xfrm flipV="1">
            <a:off x="1192216" y="4044522"/>
            <a:ext cx="790945" cy="127508"/>
          </a:xfrm>
          <a:custGeom>
            <a:avLst/>
            <a:gdLst>
              <a:gd name="connsiteX0" fmla="*/ 0 w 807720"/>
              <a:gd name="connsiteY0" fmla="*/ 121939 h 129559"/>
              <a:gd name="connsiteX1" fmla="*/ 381000 w 807720"/>
              <a:gd name="connsiteY1" fmla="*/ 19 h 129559"/>
              <a:gd name="connsiteX2" fmla="*/ 807720 w 807720"/>
              <a:gd name="connsiteY2" fmla="*/ 129559 h 1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29559">
                <a:moveTo>
                  <a:pt x="0" y="121939"/>
                </a:moveTo>
                <a:cubicBezTo>
                  <a:pt x="123190" y="60344"/>
                  <a:pt x="246380" y="-1251"/>
                  <a:pt x="381000" y="19"/>
                </a:cubicBezTo>
                <a:cubicBezTo>
                  <a:pt x="515620" y="1289"/>
                  <a:pt x="661670" y="65424"/>
                  <a:pt x="807720" y="129559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89"/>
          <p:cNvSpPr/>
          <p:nvPr/>
        </p:nvSpPr>
        <p:spPr>
          <a:xfrm>
            <a:off x="1203493" y="2383552"/>
            <a:ext cx="1943436" cy="263603"/>
          </a:xfrm>
          <a:custGeom>
            <a:avLst/>
            <a:gdLst>
              <a:gd name="connsiteX0" fmla="*/ 0 w 807720"/>
              <a:gd name="connsiteY0" fmla="*/ 121939 h 129559"/>
              <a:gd name="connsiteX1" fmla="*/ 381000 w 807720"/>
              <a:gd name="connsiteY1" fmla="*/ 19 h 129559"/>
              <a:gd name="connsiteX2" fmla="*/ 807720 w 807720"/>
              <a:gd name="connsiteY2" fmla="*/ 129559 h 1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29559">
                <a:moveTo>
                  <a:pt x="0" y="121939"/>
                </a:moveTo>
                <a:cubicBezTo>
                  <a:pt x="123190" y="60344"/>
                  <a:pt x="246380" y="-1251"/>
                  <a:pt x="381000" y="19"/>
                </a:cubicBezTo>
                <a:cubicBezTo>
                  <a:pt x="515620" y="1289"/>
                  <a:pt x="661670" y="65424"/>
                  <a:pt x="807720" y="129559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/>
        </p:nvSpPr>
        <p:spPr>
          <a:xfrm flipV="1">
            <a:off x="1210293" y="4047206"/>
            <a:ext cx="1943436" cy="302698"/>
          </a:xfrm>
          <a:custGeom>
            <a:avLst/>
            <a:gdLst>
              <a:gd name="connsiteX0" fmla="*/ 0 w 807720"/>
              <a:gd name="connsiteY0" fmla="*/ 121939 h 129559"/>
              <a:gd name="connsiteX1" fmla="*/ 381000 w 807720"/>
              <a:gd name="connsiteY1" fmla="*/ 19 h 129559"/>
              <a:gd name="connsiteX2" fmla="*/ 807720 w 807720"/>
              <a:gd name="connsiteY2" fmla="*/ 129559 h 1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29559">
                <a:moveTo>
                  <a:pt x="0" y="121939"/>
                </a:moveTo>
                <a:cubicBezTo>
                  <a:pt x="123190" y="60344"/>
                  <a:pt x="246380" y="-1251"/>
                  <a:pt x="381000" y="19"/>
                </a:cubicBezTo>
                <a:cubicBezTo>
                  <a:pt x="515620" y="1289"/>
                  <a:pt x="661670" y="65424"/>
                  <a:pt x="807720" y="129559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49" y="4640600"/>
            <a:ext cx="4423410" cy="247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910" y="4628041"/>
            <a:ext cx="3036570" cy="24384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81588" y="4980029"/>
            <a:ext cx="281683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Efficient for 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5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Auto-encoder</a:t>
            </a:r>
          </a:p>
          <a:p>
            <a:pPr lvl="1"/>
            <a:r>
              <a:rPr lang="en-US" altLang="ko-KR" dirty="0" smtClean="0"/>
              <a:t>Use encoder instead of RBM</a:t>
            </a:r>
          </a:p>
          <a:p>
            <a:pPr lvl="2"/>
            <a:r>
              <a:rPr lang="en-US" altLang="ko-KR" dirty="0" smtClean="0"/>
              <a:t>Encode input vector x to c(x)</a:t>
            </a:r>
          </a:p>
          <a:p>
            <a:pPr lvl="1"/>
            <a:r>
              <a:rPr lang="en-US" altLang="ko-KR" dirty="0" smtClean="0"/>
              <a:t>Objective</a:t>
            </a:r>
          </a:p>
          <a:p>
            <a:pPr lvl="2"/>
            <a:r>
              <a:rPr lang="en-US" altLang="ko-KR" dirty="0" smtClean="0"/>
              <a:t>Deep Belief Network: maximize (configuration) probability</a:t>
            </a:r>
          </a:p>
          <a:p>
            <a:pPr lvl="2"/>
            <a:r>
              <a:rPr lang="en-US" altLang="ko-KR" dirty="0" smtClean="0"/>
              <a:t>Auto-encoder: minimize reconstruction error (RE)</a:t>
            </a:r>
          </a:p>
          <a:p>
            <a:pPr lvl="1"/>
            <a:r>
              <a:rPr lang="en-US" altLang="ko-KR" dirty="0"/>
              <a:t>Not a generative </a:t>
            </a:r>
            <a:r>
              <a:rPr lang="en-US" altLang="ko-KR" dirty="0" smtClean="0"/>
              <a:t>model</a:t>
            </a:r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Auto-encoder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86906"/>
            <a:ext cx="2232248" cy="27372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159061" y="3960676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71460" y="3945818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71030" y="49554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84936" y="494592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31640" y="49554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59601" y="494592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06369" y="5909024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587715" y="5931180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43432" y="5931180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1" idx="0"/>
            <a:endCxn id="6" idx="2"/>
          </p:cNvCxnSpPr>
          <p:nvPr/>
        </p:nvCxnSpPr>
        <p:spPr>
          <a:xfrm flipV="1">
            <a:off x="1547664" y="4176700"/>
            <a:ext cx="611397" cy="778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7"/>
            <a:endCxn id="7" idx="2"/>
          </p:cNvCxnSpPr>
          <p:nvPr/>
        </p:nvCxnSpPr>
        <p:spPr>
          <a:xfrm flipV="1">
            <a:off x="1700416" y="4161842"/>
            <a:ext cx="1271044" cy="8568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0"/>
            <a:endCxn id="6" idx="3"/>
          </p:cNvCxnSpPr>
          <p:nvPr/>
        </p:nvCxnSpPr>
        <p:spPr>
          <a:xfrm flipV="1">
            <a:off x="2187054" y="4329452"/>
            <a:ext cx="35279" cy="6259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195166" y="495200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9" idx="7"/>
            <a:endCxn id="7" idx="3"/>
          </p:cNvCxnSpPr>
          <p:nvPr/>
        </p:nvCxnSpPr>
        <p:spPr>
          <a:xfrm flipV="1">
            <a:off x="2339806" y="4314594"/>
            <a:ext cx="694926" cy="7041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7"/>
            <a:endCxn id="7" idx="4"/>
          </p:cNvCxnSpPr>
          <p:nvPr/>
        </p:nvCxnSpPr>
        <p:spPr>
          <a:xfrm flipV="1">
            <a:off x="2953712" y="4377866"/>
            <a:ext cx="233772" cy="6313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0"/>
            <a:endCxn id="7" idx="5"/>
          </p:cNvCxnSpPr>
          <p:nvPr/>
        </p:nvCxnSpPr>
        <p:spPr>
          <a:xfrm flipH="1" flipV="1">
            <a:off x="3340236" y="4314594"/>
            <a:ext cx="70954" cy="6374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0"/>
            <a:endCxn id="7" idx="6"/>
          </p:cNvCxnSpPr>
          <p:nvPr/>
        </p:nvCxnSpPr>
        <p:spPr>
          <a:xfrm flipH="1" flipV="1">
            <a:off x="3403508" y="4161842"/>
            <a:ext cx="572117" cy="7840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1"/>
            <a:endCxn id="6" idx="4"/>
          </p:cNvCxnSpPr>
          <p:nvPr/>
        </p:nvCxnSpPr>
        <p:spPr>
          <a:xfrm flipH="1" flipV="1">
            <a:off x="2375085" y="4392724"/>
            <a:ext cx="273123" cy="6164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1"/>
            <a:endCxn id="11" idx="4"/>
          </p:cNvCxnSpPr>
          <p:nvPr/>
        </p:nvCxnSpPr>
        <p:spPr>
          <a:xfrm flipH="1" flipV="1">
            <a:off x="1547664" y="5387496"/>
            <a:ext cx="421977" cy="5848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  <a:endCxn id="9" idx="3"/>
          </p:cNvCxnSpPr>
          <p:nvPr/>
        </p:nvCxnSpPr>
        <p:spPr>
          <a:xfrm flipH="1" flipV="1">
            <a:off x="2034302" y="5324224"/>
            <a:ext cx="88091" cy="5848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7"/>
            <a:endCxn id="10" idx="3"/>
          </p:cNvCxnSpPr>
          <p:nvPr/>
        </p:nvCxnSpPr>
        <p:spPr>
          <a:xfrm flipV="1">
            <a:off x="2275145" y="5314704"/>
            <a:ext cx="373063" cy="6575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4" idx="1"/>
            <a:endCxn id="9" idx="5"/>
          </p:cNvCxnSpPr>
          <p:nvPr/>
        </p:nvCxnSpPr>
        <p:spPr>
          <a:xfrm flipH="1" flipV="1">
            <a:off x="2339806" y="5324224"/>
            <a:ext cx="311181" cy="6702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4" idx="0"/>
            <a:endCxn id="10" idx="4"/>
          </p:cNvCxnSpPr>
          <p:nvPr/>
        </p:nvCxnSpPr>
        <p:spPr>
          <a:xfrm flipH="1" flipV="1">
            <a:off x="2800960" y="5377976"/>
            <a:ext cx="2779" cy="5532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4" idx="7"/>
            <a:endCxn id="20" idx="3"/>
          </p:cNvCxnSpPr>
          <p:nvPr/>
        </p:nvCxnSpPr>
        <p:spPr>
          <a:xfrm flipV="1">
            <a:off x="2956491" y="5320776"/>
            <a:ext cx="301947" cy="6736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5" idx="0"/>
            <a:endCxn id="20" idx="5"/>
          </p:cNvCxnSpPr>
          <p:nvPr/>
        </p:nvCxnSpPr>
        <p:spPr>
          <a:xfrm flipV="1">
            <a:off x="3459456" y="5320776"/>
            <a:ext cx="104486" cy="6104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1"/>
            <a:endCxn id="10" idx="5"/>
          </p:cNvCxnSpPr>
          <p:nvPr/>
        </p:nvCxnSpPr>
        <p:spPr>
          <a:xfrm flipH="1" flipV="1">
            <a:off x="2953712" y="5314704"/>
            <a:ext cx="352992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5" idx="7"/>
            <a:endCxn id="12" idx="4"/>
          </p:cNvCxnSpPr>
          <p:nvPr/>
        </p:nvCxnSpPr>
        <p:spPr>
          <a:xfrm flipV="1">
            <a:off x="3612208" y="5377976"/>
            <a:ext cx="363417" cy="6164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2" idx="1"/>
            <a:endCxn id="6" idx="6"/>
          </p:cNvCxnSpPr>
          <p:nvPr/>
        </p:nvCxnSpPr>
        <p:spPr>
          <a:xfrm flipH="1" flipV="1">
            <a:off x="2591109" y="4176700"/>
            <a:ext cx="1231764" cy="8325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0" idx="1"/>
            <a:endCxn id="6" idx="5"/>
          </p:cNvCxnSpPr>
          <p:nvPr/>
        </p:nvCxnSpPr>
        <p:spPr>
          <a:xfrm flipH="1" flipV="1">
            <a:off x="2527837" y="4329452"/>
            <a:ext cx="730601" cy="6858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600455" y="5972296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55" y="5972296"/>
                <a:ext cx="21217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824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399928" y="3971108"/>
                <a:ext cx="517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28" y="3971108"/>
                <a:ext cx="51764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529" r="-12941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직사각형 87"/>
          <p:cNvSpPr/>
          <p:nvPr/>
        </p:nvSpPr>
        <p:spPr>
          <a:xfrm>
            <a:off x="4588950" y="5336807"/>
            <a:ext cx="3151401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Approximates RBM 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4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Semi-supervised Learning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Section 03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Overall</a:t>
            </a:r>
          </a:p>
          <a:p>
            <a:pPr lvl="1"/>
            <a:r>
              <a:rPr lang="en-US" altLang="ko-KR" dirty="0" smtClean="0"/>
              <a:t>Training deep architecture</a:t>
            </a:r>
            <a:endParaRPr lang="en-US" altLang="ko-KR" dirty="0"/>
          </a:p>
          <a:p>
            <a:pPr lvl="1"/>
            <a:r>
              <a:rPr lang="en-US" altLang="ko-KR" dirty="0" smtClean="0"/>
              <a:t>Pre-training -&gt; Fine Tuning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Pre-Training</a:t>
            </a:r>
          </a:p>
          <a:p>
            <a:pPr lvl="1"/>
            <a:r>
              <a:rPr lang="en-US" altLang="ko-KR" dirty="0"/>
              <a:t>Unsupervised training</a:t>
            </a:r>
          </a:p>
          <a:p>
            <a:pPr lvl="2"/>
            <a:r>
              <a:rPr lang="en-US" altLang="ko-KR" dirty="0"/>
              <a:t>Greedy layer-wise training</a:t>
            </a:r>
          </a:p>
          <a:p>
            <a:pPr lvl="3"/>
            <a:r>
              <a:rPr lang="en-US" altLang="ko-KR" dirty="0"/>
              <a:t>From lower(input) layer to top(output) layer</a:t>
            </a:r>
          </a:p>
          <a:p>
            <a:pPr lvl="3"/>
            <a:r>
              <a:rPr lang="en-US" altLang="ko-KR" dirty="0"/>
              <a:t>Training only one layer at once by unsupervised </a:t>
            </a:r>
            <a:r>
              <a:rPr lang="en-US" altLang="ko-KR" dirty="0" smtClean="0"/>
              <a:t>learning</a:t>
            </a:r>
          </a:p>
          <a:p>
            <a:pPr lvl="1"/>
            <a:r>
              <a:rPr lang="en-US" altLang="ko-KR" dirty="0" smtClean="0"/>
              <a:t>Modeling the structure of the sensory input</a:t>
            </a:r>
          </a:p>
          <a:p>
            <a:pPr lvl="1"/>
            <a:r>
              <a:rPr lang="en-US" altLang="ko-KR" dirty="0" smtClean="0"/>
              <a:t>For finding a good initial set of weights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Fine Tuning</a:t>
            </a:r>
          </a:p>
          <a:p>
            <a:pPr lvl="1"/>
            <a:r>
              <a:rPr lang="en-US" altLang="ko-KR" dirty="0"/>
              <a:t>Better discrimination</a:t>
            </a:r>
          </a:p>
          <a:p>
            <a:pPr lvl="1"/>
            <a:r>
              <a:rPr lang="en-US" altLang="ko-KR" dirty="0" smtClean="0"/>
              <a:t>Supervise training</a:t>
            </a:r>
          </a:p>
          <a:p>
            <a:pPr lvl="2"/>
            <a:r>
              <a:rPr lang="en-US" altLang="ko-KR" dirty="0" smtClean="0"/>
              <a:t>Back-propagation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Semi-supervised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4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0547" y="1196752"/>
            <a:ext cx="5875387" cy="5184576"/>
          </a:xfrm>
        </p:spPr>
        <p:txBody>
          <a:bodyPr/>
          <a:lstStyle/>
          <a:p>
            <a:r>
              <a:rPr lang="en-US" altLang="ko-KR" dirty="0" smtClean="0"/>
              <a:t>Training of deep belief network</a:t>
            </a:r>
          </a:p>
          <a:p>
            <a:pPr lvl="1"/>
            <a:r>
              <a:rPr lang="en-US" altLang="ko-KR" dirty="0" smtClean="0"/>
              <a:t>Two problems</a:t>
            </a:r>
          </a:p>
          <a:p>
            <a:pPr lvl="2"/>
            <a:r>
              <a:rPr lang="en-US" altLang="ko-KR" dirty="0" smtClean="0">
                <a:solidFill>
                  <a:srgbClr val="00B0F0"/>
                </a:solidFill>
              </a:rPr>
              <a:t>Inference</a:t>
            </a:r>
            <a:r>
              <a:rPr lang="en-US" altLang="ko-KR" dirty="0" smtClean="0"/>
              <a:t>: infer the states of the unobserved variables</a:t>
            </a:r>
          </a:p>
          <a:p>
            <a:pPr lvl="2"/>
            <a:r>
              <a:rPr lang="en-US" altLang="ko-KR" dirty="0" smtClean="0">
                <a:solidFill>
                  <a:srgbClr val="00B0F0"/>
                </a:solidFill>
              </a:rPr>
              <a:t>Learning</a:t>
            </a:r>
            <a:r>
              <a:rPr lang="en-US" altLang="ko-KR" dirty="0" smtClean="0"/>
              <a:t>: adjust the interaction between variables to make the network more likely to generate the observed data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Why RBM?</a:t>
            </a:r>
          </a:p>
          <a:p>
            <a:pPr lvl="2"/>
            <a:r>
              <a:rPr lang="en-US" altLang="ko-KR" dirty="0" smtClean="0"/>
              <a:t>It’s gradient is analytically tractable</a:t>
            </a:r>
          </a:p>
          <a:p>
            <a:pPr lvl="2"/>
            <a:r>
              <a:rPr lang="en-US" altLang="ko-KR" dirty="0" smtClean="0"/>
              <a:t>Easy to train a one layer at a time</a:t>
            </a:r>
          </a:p>
          <a:p>
            <a:pPr lvl="3"/>
            <a:r>
              <a:rPr lang="en-US" altLang="ko-KR" dirty="0" smtClean="0"/>
              <a:t>Common sigmoid belief network is hard to train a one layer at a time</a:t>
            </a:r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Pre-training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268015" y="40831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047686" y="4104601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11453" y="4104601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4"/>
            <a:endCxn id="11" idx="0"/>
          </p:cNvCxnSpPr>
          <p:nvPr/>
        </p:nvCxnSpPr>
        <p:spPr>
          <a:xfrm>
            <a:off x="8427477" y="4536649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268015" y="4992085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7686" y="5013570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211453" y="5013570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6" idx="4"/>
            <a:endCxn id="10" idx="0"/>
          </p:cNvCxnSpPr>
          <p:nvPr/>
        </p:nvCxnSpPr>
        <p:spPr>
          <a:xfrm>
            <a:off x="7263710" y="4536649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4"/>
            <a:endCxn id="9" idx="0"/>
          </p:cNvCxnSpPr>
          <p:nvPr/>
        </p:nvCxnSpPr>
        <p:spPr>
          <a:xfrm>
            <a:off x="6484039" y="4515164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5"/>
            <a:endCxn id="10" idx="1"/>
          </p:cNvCxnSpPr>
          <p:nvPr/>
        </p:nvCxnSpPr>
        <p:spPr>
          <a:xfrm>
            <a:off x="6636791" y="4451892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9" idx="7"/>
          </p:cNvCxnSpPr>
          <p:nvPr/>
        </p:nvCxnSpPr>
        <p:spPr>
          <a:xfrm flipH="1">
            <a:off x="6636791" y="4473377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6"/>
            <a:endCxn id="11" idx="2"/>
          </p:cNvCxnSpPr>
          <p:nvPr/>
        </p:nvCxnSpPr>
        <p:spPr>
          <a:xfrm>
            <a:off x="6700063" y="4299140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5"/>
            <a:endCxn id="11" idx="1"/>
          </p:cNvCxnSpPr>
          <p:nvPr/>
        </p:nvCxnSpPr>
        <p:spPr>
          <a:xfrm>
            <a:off x="7416462" y="4473377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0" idx="7"/>
          </p:cNvCxnSpPr>
          <p:nvPr/>
        </p:nvCxnSpPr>
        <p:spPr>
          <a:xfrm flipH="1">
            <a:off x="7416462" y="4473377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9" idx="6"/>
          </p:cNvCxnSpPr>
          <p:nvPr/>
        </p:nvCxnSpPr>
        <p:spPr>
          <a:xfrm flipH="1">
            <a:off x="6700063" y="4320625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268015" y="316435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047686" y="3185841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211453" y="3185841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2" idx="4"/>
            <a:endCxn id="7" idx="0"/>
          </p:cNvCxnSpPr>
          <p:nvPr/>
        </p:nvCxnSpPr>
        <p:spPr>
          <a:xfrm>
            <a:off x="8427477" y="3617889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4"/>
            <a:endCxn id="6" idx="0"/>
          </p:cNvCxnSpPr>
          <p:nvPr/>
        </p:nvCxnSpPr>
        <p:spPr>
          <a:xfrm>
            <a:off x="7263710" y="3617889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4"/>
            <a:endCxn id="5" idx="0"/>
          </p:cNvCxnSpPr>
          <p:nvPr/>
        </p:nvCxnSpPr>
        <p:spPr>
          <a:xfrm>
            <a:off x="6484039" y="3596404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5"/>
            <a:endCxn id="6" idx="1"/>
          </p:cNvCxnSpPr>
          <p:nvPr/>
        </p:nvCxnSpPr>
        <p:spPr>
          <a:xfrm>
            <a:off x="6636791" y="3533132"/>
            <a:ext cx="474167" cy="6347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3"/>
            <a:endCxn id="5" idx="7"/>
          </p:cNvCxnSpPr>
          <p:nvPr/>
        </p:nvCxnSpPr>
        <p:spPr>
          <a:xfrm flipH="1">
            <a:off x="6636791" y="3554617"/>
            <a:ext cx="474167" cy="5917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6"/>
            <a:endCxn id="7" idx="2"/>
          </p:cNvCxnSpPr>
          <p:nvPr/>
        </p:nvCxnSpPr>
        <p:spPr>
          <a:xfrm>
            <a:off x="6700063" y="3380380"/>
            <a:ext cx="1511390" cy="9402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5"/>
            <a:endCxn id="7" idx="1"/>
          </p:cNvCxnSpPr>
          <p:nvPr/>
        </p:nvCxnSpPr>
        <p:spPr>
          <a:xfrm>
            <a:off x="7416462" y="3554617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3"/>
            <a:endCxn id="6" idx="7"/>
          </p:cNvCxnSpPr>
          <p:nvPr/>
        </p:nvCxnSpPr>
        <p:spPr>
          <a:xfrm flipH="1">
            <a:off x="7416462" y="3554617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2" idx="2"/>
            <a:endCxn id="5" idx="6"/>
          </p:cNvCxnSpPr>
          <p:nvPr/>
        </p:nvCxnSpPr>
        <p:spPr>
          <a:xfrm flipH="1">
            <a:off x="6700063" y="3401865"/>
            <a:ext cx="1511390" cy="8972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268015" y="2255387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047686" y="2276872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211453" y="2276872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4"/>
            <a:endCxn id="22" idx="0"/>
          </p:cNvCxnSpPr>
          <p:nvPr/>
        </p:nvCxnSpPr>
        <p:spPr>
          <a:xfrm>
            <a:off x="8427477" y="2708920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3" idx="4"/>
            <a:endCxn id="21" idx="0"/>
          </p:cNvCxnSpPr>
          <p:nvPr/>
        </p:nvCxnSpPr>
        <p:spPr>
          <a:xfrm>
            <a:off x="7263710" y="2708920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2" idx="4"/>
            <a:endCxn id="20" idx="0"/>
          </p:cNvCxnSpPr>
          <p:nvPr/>
        </p:nvCxnSpPr>
        <p:spPr>
          <a:xfrm>
            <a:off x="6484039" y="2687435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2" idx="5"/>
            <a:endCxn id="21" idx="1"/>
          </p:cNvCxnSpPr>
          <p:nvPr/>
        </p:nvCxnSpPr>
        <p:spPr>
          <a:xfrm>
            <a:off x="6636791" y="2624163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3" idx="3"/>
            <a:endCxn id="20" idx="7"/>
          </p:cNvCxnSpPr>
          <p:nvPr/>
        </p:nvCxnSpPr>
        <p:spPr>
          <a:xfrm flipH="1">
            <a:off x="6636791" y="2645648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6"/>
            <a:endCxn id="22" idx="2"/>
          </p:cNvCxnSpPr>
          <p:nvPr/>
        </p:nvCxnSpPr>
        <p:spPr>
          <a:xfrm>
            <a:off x="6700063" y="2471411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3" idx="5"/>
            <a:endCxn id="22" idx="1"/>
          </p:cNvCxnSpPr>
          <p:nvPr/>
        </p:nvCxnSpPr>
        <p:spPr>
          <a:xfrm>
            <a:off x="7416462" y="2645648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4" idx="3"/>
            <a:endCxn id="21" idx="7"/>
          </p:cNvCxnSpPr>
          <p:nvPr/>
        </p:nvCxnSpPr>
        <p:spPr>
          <a:xfrm flipH="1">
            <a:off x="7416462" y="2645648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4" idx="2"/>
            <a:endCxn id="20" idx="6"/>
          </p:cNvCxnSpPr>
          <p:nvPr/>
        </p:nvCxnSpPr>
        <p:spPr>
          <a:xfrm flipH="1">
            <a:off x="6700063" y="2492896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86589" y="224259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77245" y="31477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32945" y="40593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6356" y="49927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952732" y="3227628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32" y="3227628"/>
                <a:ext cx="32130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208" r="-377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52732" y="4167873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32" y="4167873"/>
                <a:ext cx="31636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462" r="-384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52732" y="2347164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32" y="2347164"/>
                <a:ext cx="32130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208" r="-377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992570" y="5067537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570" y="5067537"/>
                <a:ext cx="21217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3874" y="2777313"/>
            <a:ext cx="1129998" cy="24016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877839" y="544500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Visible effect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396332" y="1804175"/>
            <a:ext cx="1624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Stochastic hidden</a:t>
            </a:r>
            <a:br>
              <a:rPr lang="en-US" altLang="ko-KR" sz="1400" dirty="0" smtClean="0"/>
            </a:br>
            <a:r>
              <a:rPr lang="en-US" altLang="ko-KR" sz="1400" dirty="0" smtClean="0"/>
              <a:t>cause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82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0547" y="1196752"/>
            <a:ext cx="5875387" cy="518457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Training of deep belief network</a:t>
            </a:r>
          </a:p>
          <a:p>
            <a:pPr lvl="1"/>
            <a:r>
              <a:rPr lang="en-US" altLang="ko-KR" dirty="0" smtClean="0"/>
              <a:t>Learn weights</a:t>
            </a:r>
          </a:p>
          <a:p>
            <a:pPr lvl="2"/>
            <a:r>
              <a:rPr lang="en-US" altLang="ko-KR" dirty="0" smtClean="0"/>
              <a:t>Need to find the posterior distribution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Problem1</a:t>
            </a:r>
            <a:r>
              <a:rPr lang="en-US" altLang="ko-KR" dirty="0" smtClean="0"/>
              <a:t>: the posterior is typically complicated</a:t>
            </a:r>
          </a:p>
          <a:p>
            <a:pPr lvl="3"/>
            <a:r>
              <a:rPr lang="en-US" altLang="ko-KR" dirty="0" smtClean="0"/>
              <a:t>Even if two hidden variables are independent, once data is observed, they are no longer independent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Problem2</a:t>
            </a:r>
            <a:r>
              <a:rPr lang="en-US" altLang="ko-KR" dirty="0" smtClean="0"/>
              <a:t>: The posterior depends on the prior as well as the likelihood</a:t>
            </a:r>
          </a:p>
          <a:p>
            <a:pPr lvl="3"/>
            <a:r>
              <a:rPr lang="en-US" altLang="ko-KR" dirty="0" smtClean="0"/>
              <a:t>Need to know the weights in higher layers</a:t>
            </a:r>
          </a:p>
          <a:p>
            <a:pPr lvl="3"/>
            <a:r>
              <a:rPr lang="en-US" altLang="ko-KR" dirty="0" smtClean="0"/>
              <a:t>All weights interact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Problme3</a:t>
            </a:r>
            <a:r>
              <a:rPr lang="en-US" altLang="ko-KR" dirty="0" smtClean="0"/>
              <a:t>: need to integrate over all possible configurations of the higher variables to get the prior for first hidden layer</a:t>
            </a:r>
          </a:p>
          <a:p>
            <a:pPr lvl="2"/>
            <a:r>
              <a:rPr lang="en-US" altLang="ko-KR" dirty="0" smtClean="0"/>
              <a:t>Hard to training one layer at a time!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Pre-training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732240" y="2132856"/>
            <a:ext cx="201622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Hidden variables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32240" y="3140968"/>
            <a:ext cx="201622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Hidden variables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32240" y="4149080"/>
            <a:ext cx="201622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Hidden variables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32240" y="5157192"/>
            <a:ext cx="201622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아래쪽 화살표 59"/>
          <p:cNvSpPr/>
          <p:nvPr/>
        </p:nvSpPr>
        <p:spPr>
          <a:xfrm>
            <a:off x="7594532" y="2618910"/>
            <a:ext cx="216024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>
            <a:off x="7594532" y="3609020"/>
            <a:ext cx="216024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8100392" y="4617132"/>
            <a:ext cx="216024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10800000">
            <a:off x="7236296" y="4617132"/>
            <a:ext cx="216024" cy="50405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740352" y="365885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prior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228214" y="4684494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151480" y="4684494"/>
            <a:ext cx="11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likelihood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0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0547" y="1196752"/>
            <a:ext cx="5875387" cy="518457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Training of deep belief network</a:t>
            </a:r>
          </a:p>
          <a:p>
            <a:pPr lvl="1"/>
            <a:r>
              <a:rPr lang="en-US" altLang="ko-KR" dirty="0" smtClean="0"/>
              <a:t>Restricted Boltzmann Machine</a:t>
            </a:r>
          </a:p>
          <a:p>
            <a:pPr lvl="2"/>
            <a:r>
              <a:rPr lang="en-US" altLang="ko-KR" dirty="0" smtClean="0"/>
              <a:t>Restrict the connectivity to make learning easier</a:t>
            </a:r>
          </a:p>
          <a:p>
            <a:pPr lvl="3"/>
            <a:r>
              <a:rPr lang="en-US" altLang="ko-KR" dirty="0" smtClean="0"/>
              <a:t>Only one layer of hidden units</a:t>
            </a:r>
          </a:p>
          <a:p>
            <a:pPr lvl="3"/>
            <a:r>
              <a:rPr lang="en-US" altLang="ko-KR" dirty="0" smtClean="0"/>
              <a:t>No connections between hidden units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Hidden units are conditionally independent given the visible states</a:t>
            </a:r>
          </a:p>
          <a:p>
            <a:pPr lvl="3"/>
            <a:r>
              <a:rPr lang="en-US" altLang="ko-KR" dirty="0" smtClean="0"/>
              <a:t>Easy to get an unbiased sample from the posterior distribution when given a data-vector</a:t>
            </a:r>
          </a:p>
          <a:p>
            <a:pPr lvl="3"/>
            <a:r>
              <a:rPr lang="en-US" altLang="ko-KR" dirty="0" smtClean="0"/>
              <a:t>Big advantage!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Pre-training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628545" y="301252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382152" y="302512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128942" y="301252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984498" y="399654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803624" y="402675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7" idx="5"/>
            <a:endCxn id="21" idx="0"/>
          </p:cNvCxnSpPr>
          <p:nvPr/>
        </p:nvCxnSpPr>
        <p:spPr>
          <a:xfrm>
            <a:off x="7750928" y="3393896"/>
            <a:ext cx="268720" cy="632858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4"/>
            <a:endCxn id="20" idx="1"/>
          </p:cNvCxnSpPr>
          <p:nvPr/>
        </p:nvCxnSpPr>
        <p:spPr>
          <a:xfrm>
            <a:off x="6844569" y="3444572"/>
            <a:ext cx="203201" cy="61524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5"/>
            <a:endCxn id="21" idx="1"/>
          </p:cNvCxnSpPr>
          <p:nvPr/>
        </p:nvCxnSpPr>
        <p:spPr>
          <a:xfrm>
            <a:off x="6997321" y="3381300"/>
            <a:ext cx="869575" cy="70872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3"/>
            <a:endCxn id="20" idx="0"/>
          </p:cNvCxnSpPr>
          <p:nvPr/>
        </p:nvCxnSpPr>
        <p:spPr>
          <a:xfrm flipH="1">
            <a:off x="7200522" y="3393896"/>
            <a:ext cx="244902" cy="60264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8" idx="4"/>
            <a:endCxn id="21" idx="7"/>
          </p:cNvCxnSpPr>
          <p:nvPr/>
        </p:nvCxnSpPr>
        <p:spPr>
          <a:xfrm flipH="1">
            <a:off x="8172400" y="3444572"/>
            <a:ext cx="172566" cy="64545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3"/>
            <a:endCxn id="20" idx="7"/>
          </p:cNvCxnSpPr>
          <p:nvPr/>
        </p:nvCxnSpPr>
        <p:spPr>
          <a:xfrm flipH="1">
            <a:off x="7353274" y="3381300"/>
            <a:ext cx="838940" cy="6785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36622" y="4503495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visible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56322" y="2656344"/>
            <a:ext cx="7245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hidden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0547" y="1196752"/>
            <a:ext cx="8681933" cy="518457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Greedy layer-wise learning</a:t>
            </a:r>
          </a:p>
          <a:p>
            <a:pPr lvl="1"/>
            <a:r>
              <a:rPr lang="en-US" altLang="ko-KR" dirty="0" smtClean="0"/>
              <a:t>Add and training (posterior) one layer at a time</a:t>
            </a:r>
          </a:p>
          <a:p>
            <a:pPr lvl="1"/>
            <a:r>
              <a:rPr lang="en-US" altLang="ko-KR" dirty="0" smtClean="0"/>
              <a:t>Training added layer as RBM</a:t>
            </a:r>
          </a:p>
          <a:p>
            <a:pPr lvl="2"/>
            <a:r>
              <a:rPr lang="en-US" altLang="ko-KR" dirty="0" smtClean="0"/>
              <a:t>Compute Q for sampling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Pre-training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6661010" y="4752673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440681" y="477415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604448" y="477415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61" idx="4"/>
            <a:endCxn id="65" idx="0"/>
          </p:cNvCxnSpPr>
          <p:nvPr/>
        </p:nvCxnSpPr>
        <p:spPr>
          <a:xfrm>
            <a:off x="8820472" y="5206206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6661010" y="5661642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440681" y="5683127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8604448" y="5683127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>
            <a:stCxn id="60" idx="4"/>
            <a:endCxn id="64" idx="0"/>
          </p:cNvCxnSpPr>
          <p:nvPr/>
        </p:nvCxnSpPr>
        <p:spPr>
          <a:xfrm>
            <a:off x="7656705" y="5206206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8" idx="4"/>
            <a:endCxn id="63" idx="0"/>
          </p:cNvCxnSpPr>
          <p:nvPr/>
        </p:nvCxnSpPr>
        <p:spPr>
          <a:xfrm>
            <a:off x="6877034" y="5184721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8" idx="5"/>
            <a:endCxn id="64" idx="1"/>
          </p:cNvCxnSpPr>
          <p:nvPr/>
        </p:nvCxnSpPr>
        <p:spPr>
          <a:xfrm>
            <a:off x="7029786" y="5121449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0" idx="3"/>
            <a:endCxn id="63" idx="7"/>
          </p:cNvCxnSpPr>
          <p:nvPr/>
        </p:nvCxnSpPr>
        <p:spPr>
          <a:xfrm flipH="1">
            <a:off x="7029786" y="5142934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8" idx="6"/>
            <a:endCxn id="65" idx="2"/>
          </p:cNvCxnSpPr>
          <p:nvPr/>
        </p:nvCxnSpPr>
        <p:spPr>
          <a:xfrm>
            <a:off x="7093058" y="4968697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0" idx="5"/>
            <a:endCxn id="65" idx="1"/>
          </p:cNvCxnSpPr>
          <p:nvPr/>
        </p:nvCxnSpPr>
        <p:spPr>
          <a:xfrm>
            <a:off x="7809457" y="5142934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1" idx="3"/>
            <a:endCxn id="64" idx="7"/>
          </p:cNvCxnSpPr>
          <p:nvPr/>
        </p:nvCxnSpPr>
        <p:spPr>
          <a:xfrm flipH="1">
            <a:off x="7809457" y="5142934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1" idx="2"/>
            <a:endCxn id="63" idx="6"/>
          </p:cNvCxnSpPr>
          <p:nvPr/>
        </p:nvCxnSpPr>
        <p:spPr>
          <a:xfrm flipH="1">
            <a:off x="7093058" y="4990182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6661010" y="3833913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440681" y="385539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8604448" y="385539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stCxn id="76" idx="4"/>
            <a:endCxn id="61" idx="0"/>
          </p:cNvCxnSpPr>
          <p:nvPr/>
        </p:nvCxnSpPr>
        <p:spPr>
          <a:xfrm>
            <a:off x="8820472" y="4287446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5" idx="4"/>
            <a:endCxn id="60" idx="0"/>
          </p:cNvCxnSpPr>
          <p:nvPr/>
        </p:nvCxnSpPr>
        <p:spPr>
          <a:xfrm>
            <a:off x="7656705" y="4287446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4" idx="4"/>
            <a:endCxn id="58" idx="0"/>
          </p:cNvCxnSpPr>
          <p:nvPr/>
        </p:nvCxnSpPr>
        <p:spPr>
          <a:xfrm>
            <a:off x="6877034" y="4265961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4" idx="5"/>
            <a:endCxn id="60" idx="1"/>
          </p:cNvCxnSpPr>
          <p:nvPr/>
        </p:nvCxnSpPr>
        <p:spPr>
          <a:xfrm>
            <a:off x="7029786" y="4202689"/>
            <a:ext cx="474167" cy="6347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5" idx="3"/>
            <a:endCxn id="58" idx="7"/>
          </p:cNvCxnSpPr>
          <p:nvPr/>
        </p:nvCxnSpPr>
        <p:spPr>
          <a:xfrm flipH="1">
            <a:off x="7029786" y="4224174"/>
            <a:ext cx="474167" cy="5917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4" idx="6"/>
            <a:endCxn id="61" idx="2"/>
          </p:cNvCxnSpPr>
          <p:nvPr/>
        </p:nvCxnSpPr>
        <p:spPr>
          <a:xfrm>
            <a:off x="7093058" y="4049937"/>
            <a:ext cx="1511390" cy="9402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5" idx="5"/>
            <a:endCxn id="61" idx="1"/>
          </p:cNvCxnSpPr>
          <p:nvPr/>
        </p:nvCxnSpPr>
        <p:spPr>
          <a:xfrm>
            <a:off x="7809457" y="4224174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6" idx="3"/>
            <a:endCxn id="60" idx="7"/>
          </p:cNvCxnSpPr>
          <p:nvPr/>
        </p:nvCxnSpPr>
        <p:spPr>
          <a:xfrm flipH="1">
            <a:off x="7809457" y="4224174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6" idx="2"/>
            <a:endCxn id="58" idx="6"/>
          </p:cNvCxnSpPr>
          <p:nvPr/>
        </p:nvCxnSpPr>
        <p:spPr>
          <a:xfrm flipH="1">
            <a:off x="7093058" y="4071422"/>
            <a:ext cx="1511390" cy="8972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661010" y="2924944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440681" y="2946429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8604448" y="2946429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stCxn id="88" idx="4"/>
            <a:endCxn id="76" idx="0"/>
          </p:cNvCxnSpPr>
          <p:nvPr/>
        </p:nvCxnSpPr>
        <p:spPr>
          <a:xfrm>
            <a:off x="8820472" y="3378477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7" idx="4"/>
            <a:endCxn id="75" idx="0"/>
          </p:cNvCxnSpPr>
          <p:nvPr/>
        </p:nvCxnSpPr>
        <p:spPr>
          <a:xfrm>
            <a:off x="7656705" y="3378477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6" idx="4"/>
            <a:endCxn id="74" idx="0"/>
          </p:cNvCxnSpPr>
          <p:nvPr/>
        </p:nvCxnSpPr>
        <p:spPr>
          <a:xfrm>
            <a:off x="6877034" y="3356992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6" idx="5"/>
            <a:endCxn id="75" idx="1"/>
          </p:cNvCxnSpPr>
          <p:nvPr/>
        </p:nvCxnSpPr>
        <p:spPr>
          <a:xfrm>
            <a:off x="7029786" y="3293720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87" idx="3"/>
            <a:endCxn id="74" idx="7"/>
          </p:cNvCxnSpPr>
          <p:nvPr/>
        </p:nvCxnSpPr>
        <p:spPr>
          <a:xfrm flipH="1">
            <a:off x="7029786" y="3315205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6" idx="6"/>
            <a:endCxn id="76" idx="2"/>
          </p:cNvCxnSpPr>
          <p:nvPr/>
        </p:nvCxnSpPr>
        <p:spPr>
          <a:xfrm>
            <a:off x="7093058" y="3140968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7" idx="5"/>
            <a:endCxn id="76" idx="1"/>
          </p:cNvCxnSpPr>
          <p:nvPr/>
        </p:nvCxnSpPr>
        <p:spPr>
          <a:xfrm>
            <a:off x="7809457" y="3315205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8" idx="3"/>
            <a:endCxn id="75" idx="7"/>
          </p:cNvCxnSpPr>
          <p:nvPr/>
        </p:nvCxnSpPr>
        <p:spPr>
          <a:xfrm flipH="1">
            <a:off x="7809457" y="3315205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88" idx="2"/>
            <a:endCxn id="74" idx="6"/>
          </p:cNvCxnSpPr>
          <p:nvPr/>
        </p:nvCxnSpPr>
        <p:spPr>
          <a:xfrm flipH="1">
            <a:off x="7093058" y="3162453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079584" y="291215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070240" y="38172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025940" y="47288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009351" y="56623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345727" y="3897185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727" y="3897185"/>
                <a:ext cx="32130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345727" y="4837430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727" y="4837430"/>
                <a:ext cx="3163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462" r="-192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345727" y="3016721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727" y="3016721"/>
                <a:ext cx="32130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208" r="-188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385565" y="5737094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65" y="5737094"/>
                <a:ext cx="2121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824" r="-5882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/>
          <p:cNvSpPr/>
          <p:nvPr/>
        </p:nvSpPr>
        <p:spPr>
          <a:xfrm>
            <a:off x="3480515" y="475755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4260186" y="47790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5423953" y="47790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/>
          <p:cNvCxnSpPr>
            <a:stCxn id="109" idx="4"/>
            <a:endCxn id="113" idx="0"/>
          </p:cNvCxnSpPr>
          <p:nvPr/>
        </p:nvCxnSpPr>
        <p:spPr>
          <a:xfrm>
            <a:off x="5639977" y="5211092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3480515" y="566652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4260186" y="568801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5423953" y="568801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>
            <a:stCxn id="108" idx="4"/>
            <a:endCxn id="112" idx="0"/>
          </p:cNvCxnSpPr>
          <p:nvPr/>
        </p:nvCxnSpPr>
        <p:spPr>
          <a:xfrm>
            <a:off x="4476210" y="5211092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07" idx="4"/>
            <a:endCxn id="111" idx="0"/>
          </p:cNvCxnSpPr>
          <p:nvPr/>
        </p:nvCxnSpPr>
        <p:spPr>
          <a:xfrm>
            <a:off x="3696539" y="5189607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7" idx="5"/>
            <a:endCxn id="112" idx="1"/>
          </p:cNvCxnSpPr>
          <p:nvPr/>
        </p:nvCxnSpPr>
        <p:spPr>
          <a:xfrm>
            <a:off x="3849291" y="5126335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8" idx="3"/>
            <a:endCxn id="111" idx="7"/>
          </p:cNvCxnSpPr>
          <p:nvPr/>
        </p:nvCxnSpPr>
        <p:spPr>
          <a:xfrm flipH="1">
            <a:off x="3849291" y="5147820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07" idx="6"/>
            <a:endCxn id="113" idx="2"/>
          </p:cNvCxnSpPr>
          <p:nvPr/>
        </p:nvCxnSpPr>
        <p:spPr>
          <a:xfrm>
            <a:off x="3912563" y="4973583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08" idx="5"/>
            <a:endCxn id="113" idx="1"/>
          </p:cNvCxnSpPr>
          <p:nvPr/>
        </p:nvCxnSpPr>
        <p:spPr>
          <a:xfrm>
            <a:off x="4628962" y="5147820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09" idx="3"/>
            <a:endCxn id="112" idx="7"/>
          </p:cNvCxnSpPr>
          <p:nvPr/>
        </p:nvCxnSpPr>
        <p:spPr>
          <a:xfrm flipH="1">
            <a:off x="4628962" y="5147820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09" idx="2"/>
            <a:endCxn id="111" idx="6"/>
          </p:cNvCxnSpPr>
          <p:nvPr/>
        </p:nvCxnSpPr>
        <p:spPr>
          <a:xfrm flipH="1">
            <a:off x="3912563" y="4995068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480515" y="3838799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4260186" y="3860284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5423953" y="3860284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>
            <a:stCxn id="124" idx="4"/>
            <a:endCxn id="109" idx="0"/>
          </p:cNvCxnSpPr>
          <p:nvPr/>
        </p:nvCxnSpPr>
        <p:spPr>
          <a:xfrm>
            <a:off x="5639977" y="4292332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23" idx="4"/>
            <a:endCxn id="108" idx="0"/>
          </p:cNvCxnSpPr>
          <p:nvPr/>
        </p:nvCxnSpPr>
        <p:spPr>
          <a:xfrm>
            <a:off x="4476210" y="4292332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22" idx="4"/>
            <a:endCxn id="107" idx="0"/>
          </p:cNvCxnSpPr>
          <p:nvPr/>
        </p:nvCxnSpPr>
        <p:spPr>
          <a:xfrm>
            <a:off x="3696539" y="4270847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2" idx="5"/>
            <a:endCxn id="108" idx="1"/>
          </p:cNvCxnSpPr>
          <p:nvPr/>
        </p:nvCxnSpPr>
        <p:spPr>
          <a:xfrm>
            <a:off x="3849291" y="4207575"/>
            <a:ext cx="474167" cy="63474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23" idx="3"/>
            <a:endCxn id="107" idx="7"/>
          </p:cNvCxnSpPr>
          <p:nvPr/>
        </p:nvCxnSpPr>
        <p:spPr>
          <a:xfrm flipH="1">
            <a:off x="3849291" y="4229060"/>
            <a:ext cx="474167" cy="59177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22" idx="6"/>
            <a:endCxn id="109" idx="2"/>
          </p:cNvCxnSpPr>
          <p:nvPr/>
        </p:nvCxnSpPr>
        <p:spPr>
          <a:xfrm>
            <a:off x="3912563" y="4054823"/>
            <a:ext cx="1511390" cy="94024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23" idx="5"/>
            <a:endCxn id="109" idx="1"/>
          </p:cNvCxnSpPr>
          <p:nvPr/>
        </p:nvCxnSpPr>
        <p:spPr>
          <a:xfrm>
            <a:off x="4628962" y="4229060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4" idx="3"/>
            <a:endCxn id="108" idx="7"/>
          </p:cNvCxnSpPr>
          <p:nvPr/>
        </p:nvCxnSpPr>
        <p:spPr>
          <a:xfrm flipH="1">
            <a:off x="4628962" y="4229060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24" idx="2"/>
            <a:endCxn id="107" idx="6"/>
          </p:cNvCxnSpPr>
          <p:nvPr/>
        </p:nvCxnSpPr>
        <p:spPr>
          <a:xfrm flipH="1">
            <a:off x="3912563" y="4076308"/>
            <a:ext cx="1511390" cy="89727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889745" y="38221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845445" y="47337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828856" y="56671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3165232" y="3902071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32" y="3902071"/>
                <a:ext cx="32130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208" r="-377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3165232" y="4842316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32" y="4842316"/>
                <a:ext cx="31636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3462" r="-384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3205070" y="5741980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070" y="5741980"/>
                <a:ext cx="21217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타원 154"/>
          <p:cNvSpPr/>
          <p:nvPr/>
        </p:nvSpPr>
        <p:spPr>
          <a:xfrm>
            <a:off x="422787" y="4780419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1202458" y="4801904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2366225" y="4801904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>
            <a:stCxn id="157" idx="4"/>
            <a:endCxn id="161" idx="0"/>
          </p:cNvCxnSpPr>
          <p:nvPr/>
        </p:nvCxnSpPr>
        <p:spPr>
          <a:xfrm>
            <a:off x="2582249" y="5233952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/>
          <p:cNvSpPr/>
          <p:nvPr/>
        </p:nvSpPr>
        <p:spPr>
          <a:xfrm>
            <a:off x="422787" y="568938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1202458" y="571087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2366225" y="571087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화살표 연결선 161"/>
          <p:cNvCxnSpPr>
            <a:stCxn id="156" idx="4"/>
            <a:endCxn id="160" idx="0"/>
          </p:cNvCxnSpPr>
          <p:nvPr/>
        </p:nvCxnSpPr>
        <p:spPr>
          <a:xfrm>
            <a:off x="1418482" y="5233952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5" idx="4"/>
            <a:endCxn id="159" idx="0"/>
          </p:cNvCxnSpPr>
          <p:nvPr/>
        </p:nvCxnSpPr>
        <p:spPr>
          <a:xfrm>
            <a:off x="638811" y="5212467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5" idx="5"/>
            <a:endCxn id="160" idx="1"/>
          </p:cNvCxnSpPr>
          <p:nvPr/>
        </p:nvCxnSpPr>
        <p:spPr>
          <a:xfrm>
            <a:off x="791563" y="5149195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6" idx="3"/>
            <a:endCxn id="159" idx="7"/>
          </p:cNvCxnSpPr>
          <p:nvPr/>
        </p:nvCxnSpPr>
        <p:spPr>
          <a:xfrm flipH="1">
            <a:off x="791563" y="5170680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5" idx="6"/>
            <a:endCxn id="161" idx="2"/>
          </p:cNvCxnSpPr>
          <p:nvPr/>
        </p:nvCxnSpPr>
        <p:spPr>
          <a:xfrm>
            <a:off x="854835" y="4996443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6" idx="5"/>
            <a:endCxn id="161" idx="1"/>
          </p:cNvCxnSpPr>
          <p:nvPr/>
        </p:nvCxnSpPr>
        <p:spPr>
          <a:xfrm>
            <a:off x="1571234" y="5170680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157" idx="3"/>
            <a:endCxn id="160" idx="7"/>
          </p:cNvCxnSpPr>
          <p:nvPr/>
        </p:nvCxnSpPr>
        <p:spPr>
          <a:xfrm flipH="1">
            <a:off x="1571234" y="5170680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57" idx="2"/>
            <a:endCxn id="159" idx="6"/>
          </p:cNvCxnSpPr>
          <p:nvPr/>
        </p:nvCxnSpPr>
        <p:spPr>
          <a:xfrm flipH="1">
            <a:off x="854835" y="5017928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787717" y="47566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1771128" y="56900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107504" y="4865176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5176"/>
                <a:ext cx="31636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462" r="-192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147342" y="5764840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2" y="5764840"/>
                <a:ext cx="21217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07504" y="4725144"/>
            <a:ext cx="2808312" cy="148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3162673" y="3788216"/>
            <a:ext cx="2808312" cy="148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304867" y="2835232"/>
            <a:ext cx="2808312" cy="148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479" y="4383450"/>
                <a:ext cx="1869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Training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9" y="4383450"/>
                <a:ext cx="186974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60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아래쪽 화살표 206"/>
          <p:cNvSpPr/>
          <p:nvPr/>
        </p:nvSpPr>
        <p:spPr>
          <a:xfrm rot="16200000">
            <a:off x="2727208" y="4490833"/>
            <a:ext cx="622598" cy="33313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아래쪽 화살표 207"/>
          <p:cNvSpPr/>
          <p:nvPr/>
        </p:nvSpPr>
        <p:spPr>
          <a:xfrm rot="16200000">
            <a:off x="5835577" y="3908040"/>
            <a:ext cx="622598" cy="33313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 화살표 11"/>
          <p:cNvSpPr/>
          <p:nvPr/>
        </p:nvSpPr>
        <p:spPr>
          <a:xfrm>
            <a:off x="3900837" y="5311531"/>
            <a:ext cx="1178976" cy="707448"/>
          </a:xfrm>
          <a:prstGeom prst="upArrow">
            <a:avLst/>
          </a:prstGeom>
          <a:solidFill>
            <a:srgbClr val="FE4B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3949375" y="609369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210" name="위쪽 화살표 209"/>
          <p:cNvSpPr/>
          <p:nvPr/>
        </p:nvSpPr>
        <p:spPr>
          <a:xfrm>
            <a:off x="7153292" y="4339373"/>
            <a:ext cx="1178976" cy="1659888"/>
          </a:xfrm>
          <a:prstGeom prst="upArrow">
            <a:avLst/>
          </a:prstGeom>
          <a:solidFill>
            <a:srgbClr val="FE4B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7201830" y="608095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3083176" y="3391824"/>
                <a:ext cx="1978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Training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176" y="3391824"/>
                <a:ext cx="1978875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778" t="-8197" r="-30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6163854" y="2447146"/>
                <a:ext cx="1983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Training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854" y="2447146"/>
                <a:ext cx="1983813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245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0547" y="1196752"/>
            <a:ext cx="8681933" cy="518457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Why Greedy Layer-wise training works well?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2966" y="4481136"/>
                <a:ext cx="3986057" cy="896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66" y="4481136"/>
                <a:ext cx="3986057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984040" y="2810414"/>
                <a:ext cx="927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040" y="2810414"/>
                <a:ext cx="92756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/>
          <p:cNvSpPr/>
          <p:nvPr/>
        </p:nvSpPr>
        <p:spPr>
          <a:xfrm>
            <a:off x="3431643" y="227687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185250" y="2289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932040" y="227687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787596" y="326088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606722" y="329110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5" idx="5"/>
            <a:endCxn id="29" idx="0"/>
          </p:cNvCxnSpPr>
          <p:nvPr/>
        </p:nvCxnSpPr>
        <p:spPr>
          <a:xfrm>
            <a:off x="4554026" y="2658244"/>
            <a:ext cx="268720" cy="63285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4"/>
            <a:endCxn id="28" idx="1"/>
          </p:cNvCxnSpPr>
          <p:nvPr/>
        </p:nvCxnSpPr>
        <p:spPr>
          <a:xfrm>
            <a:off x="3647667" y="2708920"/>
            <a:ext cx="203201" cy="61524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4" idx="5"/>
            <a:endCxn id="29" idx="1"/>
          </p:cNvCxnSpPr>
          <p:nvPr/>
        </p:nvCxnSpPr>
        <p:spPr>
          <a:xfrm>
            <a:off x="3800419" y="2645648"/>
            <a:ext cx="869575" cy="70872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5" idx="3"/>
            <a:endCxn id="28" idx="0"/>
          </p:cNvCxnSpPr>
          <p:nvPr/>
        </p:nvCxnSpPr>
        <p:spPr>
          <a:xfrm flipH="1">
            <a:off x="4003620" y="2658244"/>
            <a:ext cx="244902" cy="60264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4"/>
            <a:endCxn id="29" idx="7"/>
          </p:cNvCxnSpPr>
          <p:nvPr/>
        </p:nvCxnSpPr>
        <p:spPr>
          <a:xfrm flipH="1">
            <a:off x="4975498" y="2708920"/>
            <a:ext cx="172566" cy="64545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6" idx="3"/>
            <a:endCxn id="28" idx="7"/>
          </p:cNvCxnSpPr>
          <p:nvPr/>
        </p:nvCxnSpPr>
        <p:spPr>
          <a:xfrm flipH="1">
            <a:off x="4156372" y="2645648"/>
            <a:ext cx="838940" cy="67851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37101" y="3362508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visible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6662" y="2066914"/>
            <a:ext cx="7245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hidden</a:t>
            </a:r>
            <a:endParaRPr lang="ko-KR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695354" y="2249368"/>
                <a:ext cx="722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54" y="2249368"/>
                <a:ext cx="72205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3011341" y="3578190"/>
                <a:ext cx="721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341" y="3578190"/>
                <a:ext cx="72160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/>
          <p:cNvSpPr/>
          <p:nvPr/>
        </p:nvSpPr>
        <p:spPr>
          <a:xfrm>
            <a:off x="1403648" y="5670723"/>
            <a:ext cx="6756981" cy="566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Leave </a:t>
            </a:r>
            <a:r>
              <a:rPr lang="en-US" altLang="ko-KR" dirty="0"/>
              <a:t>p(</a:t>
            </a:r>
            <a:r>
              <a:rPr lang="en-US" altLang="ko-KR" dirty="0" err="1"/>
              <a:t>v|h</a:t>
            </a:r>
            <a:r>
              <a:rPr lang="en-US" altLang="ko-KR" dirty="0"/>
              <a:t>) alone and improve p(h), p(v) </a:t>
            </a:r>
            <a:r>
              <a:rPr lang="en-US" altLang="ko-KR" dirty="0" smtClean="0"/>
              <a:t>will </a:t>
            </a:r>
            <a:r>
              <a:rPr lang="en-US" altLang="ko-KR" dirty="0"/>
              <a:t>be </a:t>
            </a:r>
            <a:r>
              <a:rPr lang="en-US" altLang="ko-KR" dirty="0" smtClean="0"/>
              <a:t>improved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3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Section 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Pre-training</a:t>
            </a:r>
          </a:p>
          <a:p>
            <a:pPr lvl="1"/>
            <a:r>
              <a:rPr lang="en-US" altLang="ko-KR" dirty="0" smtClean="0"/>
              <a:t>Making a good feature extractor</a:t>
            </a:r>
          </a:p>
          <a:p>
            <a:pPr lvl="1"/>
            <a:r>
              <a:rPr lang="en-US" altLang="ko-KR" dirty="0" smtClean="0"/>
              <a:t>Learning distributed internal representations in the hidden layers</a:t>
            </a:r>
          </a:p>
          <a:p>
            <a:pPr lvl="1"/>
            <a:r>
              <a:rPr lang="en-US" altLang="ko-KR" dirty="0" smtClean="0"/>
              <a:t>Generalization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Back-propagation</a:t>
            </a:r>
          </a:p>
          <a:p>
            <a:pPr lvl="1"/>
            <a:r>
              <a:rPr lang="en-US" altLang="ko-KR" dirty="0" smtClean="0"/>
              <a:t>Using the result of pre-training as an initial set of weights</a:t>
            </a:r>
          </a:p>
          <a:p>
            <a:pPr lvl="1"/>
            <a:r>
              <a:rPr lang="en-US" altLang="ko-KR" dirty="0" smtClean="0"/>
              <a:t>Correct labeling of training data</a:t>
            </a:r>
          </a:p>
          <a:p>
            <a:pPr lvl="1"/>
            <a:r>
              <a:rPr lang="en-US" altLang="ko-KR" dirty="0" smtClean="0"/>
              <a:t>Weakly affects lower layer</a:t>
            </a:r>
          </a:p>
          <a:p>
            <a:pPr lvl="1"/>
            <a:r>
              <a:rPr lang="en-US" altLang="ko-KR" dirty="0" smtClean="0"/>
              <a:t>Optimization</a:t>
            </a:r>
          </a:p>
          <a:p>
            <a:pPr lvl="1"/>
            <a:r>
              <a:rPr lang="en-US" altLang="ko-KR" dirty="0" smtClean="0"/>
              <a:t>Alternative algorithms</a:t>
            </a:r>
          </a:p>
          <a:p>
            <a:pPr lvl="2"/>
            <a:r>
              <a:rPr lang="en-US" altLang="ko-KR" dirty="0" smtClean="0"/>
              <a:t>“weak-sleep” algorithm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Fine tuning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Effect of unsupervised pre-training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953"/>
          <a:stretch/>
        </p:blipFill>
        <p:spPr>
          <a:xfrm>
            <a:off x="698853" y="4019124"/>
            <a:ext cx="6017637" cy="2479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28800"/>
            <a:ext cx="6032922" cy="250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Deep Learning in Computer Vision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Section 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</a:p>
          <a:p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61221"/>
              </p:ext>
            </p:extLst>
          </p:nvPr>
        </p:nvGraphicFramePr>
        <p:xfrm>
          <a:off x="940090" y="2905904"/>
          <a:ext cx="20162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037"/>
                <a:gridCol w="336037"/>
                <a:gridCol w="336037"/>
                <a:gridCol w="336037"/>
                <a:gridCol w="336037"/>
                <a:gridCol w="336037"/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05086"/>
              </p:ext>
            </p:extLst>
          </p:nvPr>
        </p:nvGraphicFramePr>
        <p:xfrm>
          <a:off x="3779912" y="2492896"/>
          <a:ext cx="172819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8841"/>
              </p:ext>
            </p:extLst>
          </p:nvPr>
        </p:nvGraphicFramePr>
        <p:xfrm>
          <a:off x="6331704" y="2204864"/>
          <a:ext cx="172819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78297"/>
              </p:ext>
            </p:extLst>
          </p:nvPr>
        </p:nvGraphicFramePr>
        <p:xfrm>
          <a:off x="6484104" y="2357264"/>
          <a:ext cx="172819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78297"/>
              </p:ext>
            </p:extLst>
          </p:nvPr>
        </p:nvGraphicFramePr>
        <p:xfrm>
          <a:off x="6636504" y="2509664"/>
          <a:ext cx="172819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78297"/>
              </p:ext>
            </p:extLst>
          </p:nvPr>
        </p:nvGraphicFramePr>
        <p:xfrm>
          <a:off x="6788904" y="2662064"/>
          <a:ext cx="172819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5617" y="4457164"/>
            <a:ext cx="84516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Vector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4694" y="4457164"/>
            <a:ext cx="84189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Matrix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3854" y="4457164"/>
            <a:ext cx="85786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Tensor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4405" y="1260226"/>
            <a:ext cx="102944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Channel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6669130" y="1629558"/>
            <a:ext cx="207126" cy="74280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33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  <a:p>
            <a:pPr lvl="1"/>
            <a:r>
              <a:rPr lang="en-US" altLang="ko-KR" dirty="0" smtClean="0"/>
              <a:t>Pre-trained Convolutional Neural Network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3074" name="Picture 2" descr="http://www.rsipvision.com/wp-content/uploads/2015/04/Slid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07018"/>
            <a:ext cx="80486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47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  <a:p>
            <a:pPr lvl="1"/>
            <a:r>
              <a:rPr lang="en-US" altLang="ko-KR" dirty="0" err="1" smtClean="0"/>
              <a:t>AlexNet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1026" name="Picture 2" descr="http://www.panderson.me/images/alexnet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1" y="2132856"/>
            <a:ext cx="82581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25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  <a:p>
            <a:pPr lvl="1"/>
            <a:r>
              <a:rPr lang="en-US" altLang="ko-KR" dirty="0" err="1" smtClean="0"/>
              <a:t>AlexNet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1026" name="Picture 2" descr="http://www.panderson.me/images/alexnet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1" y="2132856"/>
            <a:ext cx="82581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55682"/>
              </p:ext>
            </p:extLst>
          </p:nvPr>
        </p:nvGraphicFramePr>
        <p:xfrm>
          <a:off x="1115616" y="5069216"/>
          <a:ext cx="145796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8720" y="1988840"/>
            <a:ext cx="1689023" cy="2906267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045302" y="52743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102408" y="5059109"/>
            <a:ext cx="846034" cy="7862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Connector 15"/>
          <p:cNvCxnSpPr>
            <a:endCxn id="7" idx="1"/>
          </p:cNvCxnSpPr>
          <p:nvPr/>
        </p:nvCxnSpPr>
        <p:spPr>
          <a:xfrm>
            <a:off x="1102408" y="5069216"/>
            <a:ext cx="1931349" cy="20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85316" y="5418034"/>
            <a:ext cx="1965533" cy="410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56987" y="5067656"/>
            <a:ext cx="1230594" cy="196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8441" y="5418034"/>
            <a:ext cx="1222049" cy="444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003315" y="5526989"/>
            <a:ext cx="144016" cy="827925"/>
            <a:chOff x="4138050" y="5157192"/>
            <a:chExt cx="144016" cy="827925"/>
          </a:xfrm>
        </p:grpSpPr>
        <p:sp>
          <p:nvSpPr>
            <p:cNvPr id="26" name="Oval 25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19973" y="5382973"/>
            <a:ext cx="144016" cy="827925"/>
            <a:chOff x="4138050" y="5157192"/>
            <a:chExt cx="144016" cy="827925"/>
          </a:xfrm>
        </p:grpSpPr>
        <p:sp>
          <p:nvSpPr>
            <p:cNvPr id="33" name="Oval 32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36631" y="5238957"/>
            <a:ext cx="144016" cy="827925"/>
            <a:chOff x="4138050" y="5157192"/>
            <a:chExt cx="144016" cy="827925"/>
          </a:xfrm>
        </p:grpSpPr>
        <p:sp>
          <p:nvSpPr>
            <p:cNvPr id="38" name="Oval 37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53289" y="5094941"/>
            <a:ext cx="144016" cy="827925"/>
            <a:chOff x="4138050" y="5157192"/>
            <a:chExt cx="144016" cy="827925"/>
          </a:xfrm>
        </p:grpSpPr>
        <p:sp>
          <p:nvSpPr>
            <p:cNvPr id="43" name="Oval 42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Oval 46"/>
          <p:cNvSpPr/>
          <p:nvPr/>
        </p:nvSpPr>
        <p:spPr>
          <a:xfrm>
            <a:off x="5270446" y="5748276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Straight Arrow Connector 49"/>
          <p:cNvCxnSpPr>
            <a:stCxn id="43" idx="6"/>
            <a:endCxn id="47" idx="2"/>
          </p:cNvCxnSpPr>
          <p:nvPr/>
        </p:nvCxnSpPr>
        <p:spPr>
          <a:xfrm>
            <a:off x="4797305" y="5166949"/>
            <a:ext cx="473141" cy="6533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6"/>
            <a:endCxn id="47" idx="2"/>
          </p:cNvCxnSpPr>
          <p:nvPr/>
        </p:nvCxnSpPr>
        <p:spPr>
          <a:xfrm>
            <a:off x="4580647" y="5310965"/>
            <a:ext cx="689799" cy="5093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6"/>
            <a:endCxn id="47" idx="2"/>
          </p:cNvCxnSpPr>
          <p:nvPr/>
        </p:nvCxnSpPr>
        <p:spPr>
          <a:xfrm>
            <a:off x="4363989" y="5454981"/>
            <a:ext cx="906457" cy="365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5"/>
            <a:endCxn id="47" idx="2"/>
          </p:cNvCxnSpPr>
          <p:nvPr/>
        </p:nvCxnSpPr>
        <p:spPr>
          <a:xfrm>
            <a:off x="4126240" y="5649914"/>
            <a:ext cx="1144206" cy="1703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6"/>
            <a:endCxn id="47" idx="2"/>
          </p:cNvCxnSpPr>
          <p:nvPr/>
        </p:nvCxnSpPr>
        <p:spPr>
          <a:xfrm flipV="1">
            <a:off x="4147331" y="5820284"/>
            <a:ext cx="1123115" cy="66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6"/>
            <a:endCxn id="47" idx="2"/>
          </p:cNvCxnSpPr>
          <p:nvPr/>
        </p:nvCxnSpPr>
        <p:spPr>
          <a:xfrm>
            <a:off x="4363989" y="5682951"/>
            <a:ext cx="906457" cy="1373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5"/>
            <a:endCxn id="47" idx="2"/>
          </p:cNvCxnSpPr>
          <p:nvPr/>
        </p:nvCxnSpPr>
        <p:spPr>
          <a:xfrm>
            <a:off x="4559556" y="5589852"/>
            <a:ext cx="710890" cy="230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6"/>
            <a:endCxn id="47" idx="2"/>
          </p:cNvCxnSpPr>
          <p:nvPr/>
        </p:nvCxnSpPr>
        <p:spPr>
          <a:xfrm>
            <a:off x="4797305" y="5394919"/>
            <a:ext cx="473141" cy="4253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6"/>
            <a:endCxn id="47" idx="2"/>
          </p:cNvCxnSpPr>
          <p:nvPr/>
        </p:nvCxnSpPr>
        <p:spPr>
          <a:xfrm>
            <a:off x="4797305" y="5622889"/>
            <a:ext cx="473141" cy="1973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1" idx="6"/>
            <a:endCxn id="47" idx="2"/>
          </p:cNvCxnSpPr>
          <p:nvPr/>
        </p:nvCxnSpPr>
        <p:spPr>
          <a:xfrm>
            <a:off x="4580647" y="5766905"/>
            <a:ext cx="689799" cy="533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6" idx="6"/>
            <a:endCxn id="47" idx="2"/>
          </p:cNvCxnSpPr>
          <p:nvPr/>
        </p:nvCxnSpPr>
        <p:spPr>
          <a:xfrm flipV="1">
            <a:off x="4363989" y="5820284"/>
            <a:ext cx="906457" cy="90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6"/>
            <a:endCxn id="47" idx="2"/>
          </p:cNvCxnSpPr>
          <p:nvPr/>
        </p:nvCxnSpPr>
        <p:spPr>
          <a:xfrm flipV="1">
            <a:off x="4147331" y="5820284"/>
            <a:ext cx="1123115" cy="2346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6"/>
            <a:endCxn id="47" idx="2"/>
          </p:cNvCxnSpPr>
          <p:nvPr/>
        </p:nvCxnSpPr>
        <p:spPr>
          <a:xfrm flipV="1">
            <a:off x="4147331" y="5820284"/>
            <a:ext cx="1123115" cy="4626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6"/>
            <a:endCxn id="47" idx="2"/>
          </p:cNvCxnSpPr>
          <p:nvPr/>
        </p:nvCxnSpPr>
        <p:spPr>
          <a:xfrm flipV="1">
            <a:off x="4363989" y="5820284"/>
            <a:ext cx="906457" cy="318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0" idx="6"/>
            <a:endCxn id="47" idx="2"/>
          </p:cNvCxnSpPr>
          <p:nvPr/>
        </p:nvCxnSpPr>
        <p:spPr>
          <a:xfrm flipV="1">
            <a:off x="4580647" y="5820284"/>
            <a:ext cx="689799" cy="1745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5" idx="6"/>
            <a:endCxn id="47" idx="2"/>
          </p:cNvCxnSpPr>
          <p:nvPr/>
        </p:nvCxnSpPr>
        <p:spPr>
          <a:xfrm flipV="1">
            <a:off x="4797305" y="5820284"/>
            <a:ext cx="473141" cy="305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275856" y="5694897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8992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  <a:p>
            <a:pPr lvl="1"/>
            <a:r>
              <a:rPr lang="en-US" altLang="ko-KR" dirty="0" err="1" smtClean="0"/>
              <a:t>AlexNet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1026" name="Picture 2" descr="http://www.panderson.me/images/alexnet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1" y="2132856"/>
            <a:ext cx="82581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5616" y="5069216"/>
          <a:ext cx="145796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8720" y="1988840"/>
            <a:ext cx="1689023" cy="2906267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045302" y="52743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102408" y="5059109"/>
            <a:ext cx="846034" cy="7862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726425" y="5059108"/>
            <a:ext cx="846034" cy="786213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93528" y="5667123"/>
            <a:ext cx="846034" cy="78621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726425" y="5657015"/>
            <a:ext cx="846034" cy="786213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198777" y="5274327"/>
            <a:ext cx="144016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3045302" y="5439247"/>
            <a:ext cx="144016" cy="144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3200973" y="5436788"/>
            <a:ext cx="144016" cy="144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738204" y="5667123"/>
            <a:ext cx="604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8203" y="5059108"/>
            <a:ext cx="604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0"/>
          </p:cNvCxnSpPr>
          <p:nvPr/>
        </p:nvCxnSpPr>
        <p:spPr>
          <a:xfrm>
            <a:off x="1111400" y="5056388"/>
            <a:ext cx="2005910" cy="217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2459" y="5077554"/>
            <a:ext cx="786038" cy="178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102407" y="5580404"/>
            <a:ext cx="1922804" cy="87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555193" y="5563312"/>
            <a:ext cx="794758" cy="888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99592" y="5056388"/>
            <a:ext cx="0" cy="6107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44" y="5190772"/>
            <a:ext cx="764953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stride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74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  <a:p>
            <a:pPr lvl="1"/>
            <a:r>
              <a:rPr lang="en-US" altLang="ko-KR" dirty="0" err="1" smtClean="0"/>
              <a:t>AlexNet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1026" name="Picture 2" descr="http://www.panderson.me/images/alexnet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1" y="2132856"/>
            <a:ext cx="82581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91681" y="1988840"/>
            <a:ext cx="1152128" cy="2906267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34687"/>
              </p:ext>
            </p:extLst>
          </p:nvPr>
        </p:nvGraphicFramePr>
        <p:xfrm>
          <a:off x="1691681" y="5066496"/>
          <a:ext cx="145796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621367" y="527160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678473" y="5056389"/>
            <a:ext cx="846034" cy="7862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Straight Connector 23"/>
          <p:cNvCxnSpPr>
            <a:endCxn id="22" idx="1"/>
          </p:cNvCxnSpPr>
          <p:nvPr/>
        </p:nvCxnSpPr>
        <p:spPr>
          <a:xfrm>
            <a:off x="1678473" y="5066496"/>
            <a:ext cx="1931349" cy="20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661381" y="5415314"/>
            <a:ext cx="1965533" cy="410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33052" y="5064936"/>
            <a:ext cx="1230594" cy="196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24506" y="5415314"/>
            <a:ext cx="1222049" cy="444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754921" y="5493457"/>
            <a:ext cx="144016" cy="827925"/>
            <a:chOff x="4138050" y="5157192"/>
            <a:chExt cx="144016" cy="827925"/>
          </a:xfrm>
        </p:grpSpPr>
        <p:sp>
          <p:nvSpPr>
            <p:cNvPr id="29" name="Oval 28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71579" y="5349441"/>
            <a:ext cx="144016" cy="827925"/>
            <a:chOff x="4138050" y="5157192"/>
            <a:chExt cx="144016" cy="827925"/>
          </a:xfrm>
        </p:grpSpPr>
        <p:sp>
          <p:nvSpPr>
            <p:cNvPr id="34" name="Oval 33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88237" y="5205425"/>
            <a:ext cx="144016" cy="827925"/>
            <a:chOff x="4138050" y="5157192"/>
            <a:chExt cx="144016" cy="827925"/>
          </a:xfrm>
        </p:grpSpPr>
        <p:sp>
          <p:nvSpPr>
            <p:cNvPr id="39" name="Oval 38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404895" y="5061409"/>
            <a:ext cx="144016" cy="827925"/>
            <a:chOff x="4138050" y="5157192"/>
            <a:chExt cx="144016" cy="827925"/>
          </a:xfrm>
        </p:grpSpPr>
        <p:sp>
          <p:nvSpPr>
            <p:cNvPr id="44" name="Oval 43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6022052" y="5714744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Straight Arrow Connector 54"/>
          <p:cNvCxnSpPr>
            <a:stCxn id="40" idx="5"/>
            <a:endCxn id="48" idx="2"/>
          </p:cNvCxnSpPr>
          <p:nvPr/>
        </p:nvCxnSpPr>
        <p:spPr>
          <a:xfrm>
            <a:off x="5311162" y="5556320"/>
            <a:ext cx="710890" cy="2304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27462" y="5661365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76903" y="6095485"/>
            <a:ext cx="2133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Take only the maximum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507978" y="6384671"/>
            <a:ext cx="1779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cf</a:t>
            </a:r>
            <a:r>
              <a:rPr lang="en-US" altLang="ko-KR" sz="1400" dirty="0" smtClean="0"/>
              <a:t>) average pooling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8258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  <a:p>
            <a:pPr lvl="1"/>
            <a:r>
              <a:rPr lang="en-US" altLang="ko-KR" dirty="0" err="1" smtClean="0"/>
              <a:t>AlexNet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1026" name="Picture 2" descr="http://www.panderson.me/images/alexnet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1" y="2132856"/>
            <a:ext cx="82581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8277925" y="2852936"/>
            <a:ext cx="470540" cy="1368152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884368" y="4571941"/>
            <a:ext cx="1032719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Softmax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output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88144" y="5637217"/>
                <a:ext cx="1787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144" y="5637217"/>
                <a:ext cx="178798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4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320767" y="5479128"/>
                <a:ext cx="1499705" cy="593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67" y="5479128"/>
                <a:ext cx="1499705" cy="593176"/>
              </a:xfrm>
              <a:prstGeom prst="rect">
                <a:avLst/>
              </a:prstGeom>
              <a:blipFill rotWithShape="0">
                <a:blip r:embed="rId4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  <a:endCxn id="51" idx="1"/>
          </p:cNvCxnSpPr>
          <p:nvPr/>
        </p:nvCxnSpPr>
        <p:spPr>
          <a:xfrm flipV="1">
            <a:off x="6376133" y="5775716"/>
            <a:ext cx="9446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AlphaGo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of Deep Learning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 descr="http://img.etoday.co.kr/pto_db/2016/03/20160308102123_832252_580_3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060848"/>
            <a:ext cx="5524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234" y="5337962"/>
            <a:ext cx="6625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 smtClean="0"/>
              <a:t>Sedol</a:t>
            </a:r>
            <a:r>
              <a:rPr lang="en-US" altLang="ko-KR" sz="4400" dirty="0" smtClean="0"/>
              <a:t> Lee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1 : 4 Alpha Go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270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7172" name="Picture 4" descr="http://cs231n.github.io/assets/cnn/convne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43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414538" y="1118784"/>
            <a:ext cx="3384376" cy="2952328"/>
            <a:chOff x="611560" y="3068960"/>
            <a:chExt cx="3384376" cy="2952328"/>
          </a:xfrm>
        </p:grpSpPr>
        <p:sp>
          <p:nvSpPr>
            <p:cNvPr id="5" name="Rectangle 4"/>
            <p:cNvSpPr/>
            <p:nvPr/>
          </p:nvSpPr>
          <p:spPr>
            <a:xfrm>
              <a:off x="611560" y="3068960"/>
              <a:ext cx="3384376" cy="2952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1480" y="3084932"/>
              <a:ext cx="3152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/>
                <a:t>ReLU</a:t>
              </a:r>
              <a:r>
                <a:rPr lang="en-US" altLang="ko-KR" dirty="0"/>
                <a:t> = Rectified Linear Unit</a:t>
              </a:r>
              <a:endParaRPr lang="ko-KR" altLang="en-US" dirty="0"/>
            </a:p>
          </p:txBody>
        </p:sp>
        <p:pic>
          <p:nvPicPr>
            <p:cNvPr id="7174" name="Picture 6" descr="https://imiloainf.files.wordpress.com/2013/11/activation_funcs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480" y="3721607"/>
              <a:ext cx="2976424" cy="2232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322876" y="3425523"/>
                  <a:ext cx="17936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876" y="3425523"/>
                  <a:ext cx="179363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401" r="-3401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463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Pedestrian detection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91" y="2177395"/>
            <a:ext cx="5544616" cy="2470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63" y="2636912"/>
            <a:ext cx="2641276" cy="309634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909942" y="2996952"/>
            <a:ext cx="428185" cy="7920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Pedestrian detection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80235"/>
            <a:ext cx="3668963" cy="4301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508" y="1522234"/>
            <a:ext cx="4714214" cy="49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 Localization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171641"/>
            <a:ext cx="3816424" cy="2419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23" y="5231940"/>
            <a:ext cx="3672408" cy="5703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661225"/>
            <a:ext cx="5976664" cy="2279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797152"/>
            <a:ext cx="3622551" cy="3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Deep Features for Discriminative Localization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64" y="1863954"/>
            <a:ext cx="8195071" cy="37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Deep Features for Discriminative Localization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" y="2129876"/>
            <a:ext cx="4766401" cy="3240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486" y="2060848"/>
            <a:ext cx="438617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Section 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Resurrection of Neural Network</a:t>
            </a:r>
          </a:p>
          <a:p>
            <a:pPr lvl="1"/>
            <a:r>
              <a:rPr lang="en-US" altLang="ko-KR" dirty="0" smtClean="0"/>
              <a:t>Reason</a:t>
            </a:r>
          </a:p>
          <a:p>
            <a:pPr lvl="2"/>
            <a:r>
              <a:rPr lang="en-US" altLang="ko-KR" dirty="0" smtClean="0"/>
              <a:t>New algorithm</a:t>
            </a:r>
          </a:p>
          <a:p>
            <a:pPr lvl="2"/>
            <a:r>
              <a:rPr lang="en-US" altLang="ko-KR" dirty="0" smtClean="0"/>
              <a:t>New hardware</a:t>
            </a:r>
          </a:p>
          <a:p>
            <a:pPr lvl="2"/>
            <a:r>
              <a:rPr lang="en-US" altLang="ko-KR" dirty="0" smtClean="0"/>
              <a:t>New data</a:t>
            </a:r>
          </a:p>
          <a:p>
            <a:pPr lvl="1"/>
            <a:r>
              <a:rPr lang="en-US" altLang="ko-KR" dirty="0" smtClean="0"/>
              <a:t>Breakthrough at performance</a:t>
            </a:r>
          </a:p>
          <a:p>
            <a:pPr lvl="2"/>
            <a:r>
              <a:rPr lang="en-US" altLang="ko-KR" dirty="0" smtClean="0"/>
              <a:t>Semi-supervised scheme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Further…</a:t>
            </a:r>
            <a:endParaRPr lang="en-US" altLang="ko-KR" dirty="0"/>
          </a:p>
          <a:p>
            <a:pPr lvl="1"/>
            <a:r>
              <a:rPr lang="en-US" altLang="ko-KR" dirty="0" smtClean="0"/>
              <a:t>This seminar is a tiny starting point of deep learning</a:t>
            </a:r>
          </a:p>
          <a:p>
            <a:pPr lvl="2"/>
            <a:r>
              <a:rPr lang="en-US" altLang="ko-KR" dirty="0" smtClean="0"/>
              <a:t>Plenty of variation exists</a:t>
            </a:r>
          </a:p>
          <a:p>
            <a:pPr lvl="3"/>
            <a:r>
              <a:rPr lang="en-US" altLang="ko-KR" dirty="0" smtClean="0"/>
              <a:t>Removing the effect of noise</a:t>
            </a:r>
          </a:p>
          <a:p>
            <a:pPr lvl="3"/>
            <a:r>
              <a:rPr lang="en-US" altLang="ko-KR" dirty="0" smtClean="0"/>
              <a:t>Speed up</a:t>
            </a:r>
          </a:p>
          <a:p>
            <a:pPr lvl="1"/>
            <a:r>
              <a:rPr lang="en-US" altLang="ko-KR" dirty="0" smtClean="0"/>
              <a:t>Deep learning still have many open questions</a:t>
            </a:r>
          </a:p>
          <a:p>
            <a:pPr lvl="2"/>
            <a:r>
              <a:rPr lang="en-US" altLang="ko-KR" dirty="0" smtClean="0"/>
              <a:t>Cannot model a causal (logical) relationship</a:t>
            </a:r>
          </a:p>
          <a:p>
            <a:pPr lvl="1"/>
            <a:r>
              <a:rPr lang="en-US" altLang="ko-KR" dirty="0" smtClean="0"/>
              <a:t>Have many implementation issues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6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Sites</a:t>
            </a:r>
          </a:p>
          <a:p>
            <a:pPr lvl="1"/>
            <a:r>
              <a:rPr lang="en-US" altLang="ko-KR" dirty="0" smtClean="0"/>
              <a:t>Deep learning community</a:t>
            </a:r>
          </a:p>
          <a:p>
            <a:pPr lvl="2"/>
            <a:r>
              <a:rPr lang="en-US" altLang="ko-KR" dirty="0">
                <a:hlinkClick r:id="rId2"/>
              </a:rPr>
              <a:t>http://deeplearning.net/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Deep learning documentation</a:t>
            </a:r>
          </a:p>
          <a:p>
            <a:pPr lvl="2"/>
            <a:r>
              <a:rPr lang="en-US" altLang="ko-KR" dirty="0">
                <a:hlinkClick r:id="rId3"/>
              </a:rPr>
              <a:t>http://deeplearning.net/tutorial/contents.html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Deep learning summer school (@UCLA, 2012)</a:t>
            </a:r>
          </a:p>
          <a:p>
            <a:pPr lvl="2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www.ipam.ucla.edu/schedule.aspx?pc=gss2012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Clips are available</a:t>
            </a:r>
          </a:p>
          <a:p>
            <a:pPr lvl="1"/>
            <a:r>
              <a:rPr lang="en-US" altLang="ko-KR" dirty="0" smtClean="0"/>
              <a:t>Deep learning</a:t>
            </a:r>
            <a:r>
              <a:rPr lang="ko-KR" altLang="en-US" dirty="0" smtClean="0"/>
              <a:t>에 대한 주변적 이야기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5"/>
              </a:rPr>
              <a:t>http://factorizer.egloos.com/879252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Documents</a:t>
            </a:r>
          </a:p>
          <a:p>
            <a:pPr lvl="1"/>
            <a:r>
              <a:rPr lang="en-US" altLang="ko-KR" dirty="0" smtClean="0"/>
              <a:t>Learning Deep Architectures for AI (</a:t>
            </a:r>
            <a:r>
              <a:rPr lang="en-US" altLang="ko-KR" dirty="0" err="1" smtClean="0"/>
              <a:t>Yoshua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Bengio</a:t>
            </a:r>
            <a:r>
              <a:rPr lang="en-US" altLang="ko-KR" dirty="0" smtClean="0"/>
              <a:t>, 2009)</a:t>
            </a:r>
          </a:p>
          <a:p>
            <a:pPr lvl="1"/>
            <a:r>
              <a:rPr lang="en-US" altLang="ko-KR" dirty="0" smtClean="0"/>
              <a:t>Representation Learning: A Review and New Perspectives (</a:t>
            </a:r>
            <a:r>
              <a:rPr lang="en-US" altLang="ko-KR" dirty="0" err="1" smtClean="0"/>
              <a:t>Yoshua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Bengio</a:t>
            </a:r>
            <a:r>
              <a:rPr lang="en-US" altLang="ko-KR" dirty="0" smtClean="0"/>
              <a:t>, 2012)</a:t>
            </a:r>
          </a:p>
          <a:p>
            <a:pPr lvl="1"/>
            <a:r>
              <a:rPr lang="ko-KR" altLang="en-US" dirty="0" err="1"/>
              <a:t>홉필드</a:t>
            </a:r>
            <a:r>
              <a:rPr lang="ko-KR" altLang="en-US" dirty="0"/>
              <a:t> 네트워크</a:t>
            </a:r>
            <a:endParaRPr lang="en-US" altLang="ko-KR" dirty="0"/>
          </a:p>
          <a:p>
            <a:pPr lvl="2"/>
            <a:r>
              <a:rPr lang="en-US" altLang="ko-KR" dirty="0">
                <a:hlinkClick r:id="rId6"/>
              </a:rPr>
              <a:t>http://www.aistudy.com/neural/hopfield_kim.htm</a:t>
            </a:r>
            <a:endParaRPr lang="en-US" altLang="ko-KR" dirty="0"/>
          </a:p>
          <a:p>
            <a:pPr lvl="1"/>
            <a:r>
              <a:rPr lang="en-US" altLang="ko-KR" dirty="0"/>
              <a:t>Distributed representation</a:t>
            </a:r>
          </a:p>
          <a:p>
            <a:pPr lvl="2"/>
            <a:r>
              <a:rPr lang="en-US" altLang="ko-KR" dirty="0">
                <a:hlinkClick r:id="rId7"/>
              </a:rPr>
              <a:t>http://</a:t>
            </a:r>
            <a:r>
              <a:rPr lang="en-US" altLang="ko-KR" dirty="0" smtClean="0">
                <a:hlinkClick r:id="rId7"/>
              </a:rPr>
              <a:t>ai.ato.ms/MITECS/Entry/van_gelder1.html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위키피디아</a:t>
            </a:r>
            <a:r>
              <a:rPr lang="en-US" altLang="ko-KR" dirty="0" smtClean="0"/>
              <a:t>(Deep learning)</a:t>
            </a:r>
          </a:p>
          <a:p>
            <a:pPr lvl="2"/>
            <a:r>
              <a:rPr lang="en-US" altLang="ko-KR" dirty="0">
                <a:hlinkClick r:id="rId8"/>
              </a:rPr>
              <a:t>http://en.wikipedia.org/wiki/Deep_learning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News</a:t>
            </a:r>
          </a:p>
          <a:p>
            <a:pPr lvl="1"/>
            <a:r>
              <a:rPr lang="en-US" altLang="ko-KR" dirty="0" smtClean="0"/>
              <a:t>Deep learning comes of age</a:t>
            </a:r>
          </a:p>
          <a:p>
            <a:pPr lvl="2"/>
            <a:r>
              <a:rPr lang="en-US" altLang="ko-KR" dirty="0">
                <a:hlinkClick r:id="rId9"/>
              </a:rPr>
              <a:t>http://cacm.acm.org/magazines/2013/6/164601-deep-learning-comes-of-age/fulltext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5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Speech Recognition</a:t>
            </a:r>
          </a:p>
          <a:p>
            <a:pPr lvl="1"/>
            <a:r>
              <a:rPr lang="en-US" altLang="ko-KR" dirty="0" smtClean="0"/>
              <a:t>Word error rate improvement</a:t>
            </a:r>
          </a:p>
          <a:p>
            <a:pPr lvl="2"/>
            <a:r>
              <a:rPr lang="en-US" altLang="ko-KR" dirty="0"/>
              <a:t>Microsoft Research (MSR) developed speech recognition system with earlier work of Hinton -&gt; 30% improvement</a:t>
            </a:r>
            <a:r>
              <a:rPr lang="en-US" altLang="ko-KR" dirty="0" smtClean="0"/>
              <a:t>!</a:t>
            </a:r>
          </a:p>
          <a:p>
            <a:pPr lvl="2"/>
            <a:r>
              <a:rPr lang="en-US" altLang="ko-KR" dirty="0" smtClean="0"/>
              <a:t>24% for more than a decade</a:t>
            </a:r>
          </a:p>
          <a:p>
            <a:pPr lvl="2"/>
            <a:r>
              <a:rPr lang="en-US" altLang="ko-KR" dirty="0" smtClean="0"/>
              <a:t>Clever new ideas typically get 2% to 5% relative improvement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 smtClean="0"/>
              <a:t>Naver</a:t>
            </a:r>
            <a:r>
              <a:rPr lang="en-US" altLang="ko-KR" dirty="0" smtClean="0"/>
              <a:t> speech recognition (at mobile portal app)</a:t>
            </a:r>
          </a:p>
          <a:p>
            <a:pPr lvl="2"/>
            <a:r>
              <a:rPr lang="en-US" altLang="ko-KR" dirty="0" smtClean="0"/>
              <a:t>They applied just basic deep learning method in June of this year</a:t>
            </a:r>
          </a:p>
          <a:p>
            <a:pPr lvl="2"/>
            <a:r>
              <a:rPr lang="en-US" altLang="ko-KR" dirty="0" smtClean="0"/>
              <a:t>25% error rate improvement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Result of Deep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3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ImageNet</a:t>
            </a:r>
            <a:r>
              <a:rPr lang="en-US" altLang="ko-KR" dirty="0" smtClean="0"/>
              <a:t> </a:t>
            </a:r>
            <a:r>
              <a:rPr lang="en-US" altLang="ko-KR" dirty="0"/>
              <a:t>Large Scale Visual Recognition Challenge</a:t>
            </a:r>
          </a:p>
          <a:p>
            <a:pPr lvl="1"/>
            <a:r>
              <a:rPr lang="en-US" altLang="ko-KR" dirty="0"/>
              <a:t>Hinton’s team scored first at last year (2012)</a:t>
            </a:r>
          </a:p>
          <a:p>
            <a:pPr lvl="2"/>
            <a:r>
              <a:rPr lang="en-US" altLang="ko-KR" dirty="0"/>
              <a:t>Seven-layer convolutional neural </a:t>
            </a:r>
            <a:r>
              <a:rPr lang="en-US" altLang="ko-KR" dirty="0" smtClean="0"/>
              <a:t>network with raw pixel </a:t>
            </a:r>
            <a:r>
              <a:rPr lang="en-US" altLang="ko-KR" dirty="0"/>
              <a:t>values, utilizing two GPU for a week.</a:t>
            </a:r>
          </a:p>
          <a:p>
            <a:pPr lvl="2"/>
            <a:r>
              <a:rPr lang="en-US" altLang="ko-KR" dirty="0"/>
              <a:t>16% error rate in classifying 1.2 million </a:t>
            </a:r>
            <a:r>
              <a:rPr lang="en-US" altLang="ko-KR" dirty="0" smtClean="0"/>
              <a:t>images (2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is 26%)</a:t>
            </a:r>
            <a:endParaRPr lang="en-US" altLang="ko-KR" dirty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/>
              <a:t>It will have a big impact in the vision community” –Andrew </a:t>
            </a:r>
            <a:r>
              <a:rPr lang="en-US" altLang="ko-KR" dirty="0" err="1"/>
              <a:t>Zisserman</a:t>
            </a:r>
            <a:r>
              <a:rPr lang="en-US" altLang="ko-KR" dirty="0"/>
              <a:t>-</a:t>
            </a:r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Result of Deep Learning</a:t>
            </a:r>
            <a:endParaRPr lang="ko-KR" altLang="en-US" dirty="0"/>
          </a:p>
        </p:txBody>
      </p:sp>
      <p:pic>
        <p:nvPicPr>
          <p:cNvPr id="1026" name="Picture 2" descr="http://2.bp.blogspot.com/-5RdA7ytnzb0/UUxpGT-xYiI/AAAAAAAASMM/CYKKf7meQIo/s1600/Hinton_Neural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77" y="3501008"/>
            <a:ext cx="7620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Face recognize</a:t>
            </a:r>
          </a:p>
          <a:p>
            <a:pPr lvl="1"/>
            <a:r>
              <a:rPr lang="en-US" altLang="ko-KR" dirty="0" smtClean="0"/>
              <a:t>Google and Stanford Univ.</a:t>
            </a:r>
          </a:p>
          <a:p>
            <a:pPr lvl="2"/>
            <a:r>
              <a:rPr lang="en-US" altLang="ko-KR" dirty="0" smtClean="0"/>
              <a:t>Totally unlabeled data with nine-layer neural network</a:t>
            </a:r>
          </a:p>
          <a:p>
            <a:pPr lvl="2"/>
            <a:r>
              <a:rPr lang="en-US" altLang="ko-KR" dirty="0" smtClean="0"/>
              <a:t>3 days, 10 million images, 16,000 cores</a:t>
            </a:r>
          </a:p>
          <a:p>
            <a:pPr lvl="2"/>
            <a:r>
              <a:rPr lang="en-US" altLang="ko-KR" dirty="0" smtClean="0"/>
              <a:t>70% improvement over previous best result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Result of Deep Learning</a:t>
            </a:r>
            <a:endParaRPr lang="ko-KR" altLang="en-US" dirty="0"/>
          </a:p>
        </p:txBody>
      </p:sp>
      <p:pic>
        <p:nvPicPr>
          <p:cNvPr id="2052" name="Picture 4" descr="google%20a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68960"/>
            <a:ext cx="2808312" cy="33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%20ai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068960"/>
            <a:ext cx="4064893" cy="334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4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118784"/>
            <a:ext cx="5359979" cy="5262544"/>
          </a:xfrm>
        </p:spPr>
        <p:txBody>
          <a:bodyPr/>
          <a:lstStyle/>
          <a:p>
            <a:r>
              <a:rPr lang="en-US" altLang="ko-KR" dirty="0" smtClean="0"/>
              <a:t>Artificial Neural Network</a:t>
            </a:r>
          </a:p>
          <a:p>
            <a:pPr lvl="1"/>
            <a:r>
              <a:rPr lang="en-US" altLang="ko-KR" dirty="0"/>
              <a:t>“In machine learning and cognitive science, artificial neural networks (ANNs) are a family of models inspired by biological neural networks (the central nervous systems of animals, in particular the brain) and are used to estimate or approximate functions that can depend on a large number of inputs and are generally unknown</a:t>
            </a:r>
            <a:r>
              <a:rPr lang="en-US" altLang="ko-KR" dirty="0" smtClean="0"/>
              <a:t>.” -Wikipedia</a:t>
            </a:r>
          </a:p>
          <a:p>
            <a:pPr lvl="2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Before Dealing with Deep Learning…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660232" y="2276872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52320" y="2276872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156176" y="33078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60893" y="33078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925341" y="33078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44208" y="432547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58114" y="431595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758294" y="431595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278574" y="432547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56176" y="530120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60893" y="530120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924989" y="530120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5" idx="0"/>
          </p:cNvCxnSpPr>
          <p:nvPr/>
        </p:nvCxnSpPr>
        <p:spPr>
          <a:xfrm flipV="1">
            <a:off x="6876256" y="1772816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0"/>
          </p:cNvCxnSpPr>
          <p:nvPr/>
        </p:nvCxnSpPr>
        <p:spPr>
          <a:xfrm flipV="1">
            <a:off x="7668344" y="1772816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0"/>
            <a:endCxn id="5" idx="3"/>
          </p:cNvCxnSpPr>
          <p:nvPr/>
        </p:nvCxnSpPr>
        <p:spPr>
          <a:xfrm flipV="1">
            <a:off x="6372200" y="2645648"/>
            <a:ext cx="351304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1"/>
            <a:endCxn id="5" idx="4"/>
          </p:cNvCxnSpPr>
          <p:nvPr/>
        </p:nvCxnSpPr>
        <p:spPr>
          <a:xfrm flipH="1" flipV="1">
            <a:off x="6876256" y="2708920"/>
            <a:ext cx="247909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1"/>
            <a:endCxn id="5" idx="5"/>
          </p:cNvCxnSpPr>
          <p:nvPr/>
        </p:nvCxnSpPr>
        <p:spPr>
          <a:xfrm flipH="1" flipV="1">
            <a:off x="7029008" y="2645648"/>
            <a:ext cx="959605" cy="7254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7"/>
            <a:endCxn id="6" idx="3"/>
          </p:cNvCxnSpPr>
          <p:nvPr/>
        </p:nvCxnSpPr>
        <p:spPr>
          <a:xfrm flipV="1">
            <a:off x="6524952" y="2645648"/>
            <a:ext cx="990640" cy="7254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7"/>
            <a:endCxn id="6" idx="4"/>
          </p:cNvCxnSpPr>
          <p:nvPr/>
        </p:nvCxnSpPr>
        <p:spPr>
          <a:xfrm flipV="1">
            <a:off x="7429669" y="2708920"/>
            <a:ext cx="238675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0"/>
            <a:endCxn id="6" idx="5"/>
          </p:cNvCxnSpPr>
          <p:nvPr/>
        </p:nvCxnSpPr>
        <p:spPr>
          <a:xfrm flipH="1" flipV="1">
            <a:off x="7821096" y="2645648"/>
            <a:ext cx="320269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0"/>
            <a:endCxn id="7" idx="3"/>
          </p:cNvCxnSpPr>
          <p:nvPr/>
        </p:nvCxnSpPr>
        <p:spPr>
          <a:xfrm flipV="1">
            <a:off x="5974318" y="3676620"/>
            <a:ext cx="245130" cy="6393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2" idx="7"/>
            <a:endCxn id="8" idx="2"/>
          </p:cNvCxnSpPr>
          <p:nvPr/>
        </p:nvCxnSpPr>
        <p:spPr>
          <a:xfrm flipV="1">
            <a:off x="6127070" y="3523868"/>
            <a:ext cx="933823" cy="8553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" idx="1"/>
            <a:endCxn id="7" idx="4"/>
          </p:cNvCxnSpPr>
          <p:nvPr/>
        </p:nvCxnSpPr>
        <p:spPr>
          <a:xfrm flipH="1" flipV="1">
            <a:off x="6372200" y="3739892"/>
            <a:ext cx="135280" cy="6488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5" idx="7"/>
            <a:endCxn id="9" idx="4"/>
          </p:cNvCxnSpPr>
          <p:nvPr/>
        </p:nvCxnSpPr>
        <p:spPr>
          <a:xfrm flipV="1">
            <a:off x="8037120" y="3739892"/>
            <a:ext cx="104245" cy="6454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668344" y="432202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stCxn id="10" idx="7"/>
            <a:endCxn id="8" idx="3"/>
          </p:cNvCxnSpPr>
          <p:nvPr/>
        </p:nvCxnSpPr>
        <p:spPr>
          <a:xfrm flipV="1">
            <a:off x="6812984" y="3676620"/>
            <a:ext cx="311181" cy="7121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1" idx="0"/>
            <a:endCxn id="8" idx="4"/>
          </p:cNvCxnSpPr>
          <p:nvPr/>
        </p:nvCxnSpPr>
        <p:spPr>
          <a:xfrm flipV="1">
            <a:off x="7274138" y="3739892"/>
            <a:ext cx="2779" cy="5760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5" idx="1"/>
            <a:endCxn id="8" idx="5"/>
          </p:cNvCxnSpPr>
          <p:nvPr/>
        </p:nvCxnSpPr>
        <p:spPr>
          <a:xfrm flipH="1" flipV="1">
            <a:off x="7429669" y="3676620"/>
            <a:ext cx="301947" cy="7086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3" idx="0"/>
            <a:endCxn id="9" idx="5"/>
          </p:cNvCxnSpPr>
          <p:nvPr/>
        </p:nvCxnSpPr>
        <p:spPr>
          <a:xfrm flipH="1" flipV="1">
            <a:off x="8294117" y="3676620"/>
            <a:ext cx="200481" cy="6488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3" idx="1"/>
            <a:endCxn id="8" idx="6"/>
          </p:cNvCxnSpPr>
          <p:nvPr/>
        </p:nvCxnSpPr>
        <p:spPr>
          <a:xfrm flipH="1" flipV="1">
            <a:off x="7492941" y="3523868"/>
            <a:ext cx="848905" cy="8648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1" idx="7"/>
            <a:endCxn id="9" idx="3"/>
          </p:cNvCxnSpPr>
          <p:nvPr/>
        </p:nvCxnSpPr>
        <p:spPr>
          <a:xfrm flipV="1">
            <a:off x="7426890" y="3676620"/>
            <a:ext cx="561723" cy="702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1" idx="1"/>
            <a:endCxn id="7" idx="5"/>
          </p:cNvCxnSpPr>
          <p:nvPr/>
        </p:nvCxnSpPr>
        <p:spPr>
          <a:xfrm flipH="1" flipV="1">
            <a:off x="6524952" y="3676620"/>
            <a:ext cx="596434" cy="702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4" idx="1"/>
            <a:endCxn id="12" idx="4"/>
          </p:cNvCxnSpPr>
          <p:nvPr/>
        </p:nvCxnSpPr>
        <p:spPr>
          <a:xfrm flipH="1" flipV="1">
            <a:off x="5974318" y="4748004"/>
            <a:ext cx="245130" cy="6164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4" idx="0"/>
            <a:endCxn id="10" idx="3"/>
          </p:cNvCxnSpPr>
          <p:nvPr/>
        </p:nvCxnSpPr>
        <p:spPr>
          <a:xfrm flipV="1">
            <a:off x="6372200" y="4694252"/>
            <a:ext cx="135280" cy="6069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4" idx="7"/>
            <a:endCxn id="11" idx="3"/>
          </p:cNvCxnSpPr>
          <p:nvPr/>
        </p:nvCxnSpPr>
        <p:spPr>
          <a:xfrm flipV="1">
            <a:off x="6524952" y="4684732"/>
            <a:ext cx="596434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5" idx="1"/>
            <a:endCxn id="10" idx="5"/>
          </p:cNvCxnSpPr>
          <p:nvPr/>
        </p:nvCxnSpPr>
        <p:spPr>
          <a:xfrm flipH="1" flipV="1">
            <a:off x="6812984" y="4694252"/>
            <a:ext cx="311181" cy="6702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5" idx="0"/>
            <a:endCxn id="11" idx="4"/>
          </p:cNvCxnSpPr>
          <p:nvPr/>
        </p:nvCxnSpPr>
        <p:spPr>
          <a:xfrm flipH="1" flipV="1">
            <a:off x="7274138" y="4748004"/>
            <a:ext cx="2779" cy="5532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5" idx="7"/>
            <a:endCxn id="65" idx="3"/>
          </p:cNvCxnSpPr>
          <p:nvPr/>
        </p:nvCxnSpPr>
        <p:spPr>
          <a:xfrm flipV="1">
            <a:off x="7429669" y="4690804"/>
            <a:ext cx="301947" cy="6736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16" idx="0"/>
            <a:endCxn id="65" idx="5"/>
          </p:cNvCxnSpPr>
          <p:nvPr/>
        </p:nvCxnSpPr>
        <p:spPr>
          <a:xfrm flipH="1" flipV="1">
            <a:off x="8037120" y="4690804"/>
            <a:ext cx="103893" cy="6104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6" idx="1"/>
            <a:endCxn id="11" idx="5"/>
          </p:cNvCxnSpPr>
          <p:nvPr/>
        </p:nvCxnSpPr>
        <p:spPr>
          <a:xfrm flipH="1" flipV="1">
            <a:off x="7426890" y="4684732"/>
            <a:ext cx="561371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6" idx="7"/>
            <a:endCxn id="13" idx="4"/>
          </p:cNvCxnSpPr>
          <p:nvPr/>
        </p:nvCxnSpPr>
        <p:spPr>
          <a:xfrm flipV="1">
            <a:off x="8293765" y="4757524"/>
            <a:ext cx="200833" cy="6069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26" idx="1"/>
          </p:cNvCxnSpPr>
          <p:nvPr/>
        </p:nvCxnSpPr>
        <p:spPr>
          <a:xfrm flipH="1">
            <a:off x="7668345" y="2050976"/>
            <a:ext cx="484702" cy="4419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153047" y="1897087"/>
            <a:ext cx="81144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outputs</a:t>
            </a:r>
            <a:endParaRPr lang="ko-KR" altLang="en-US" sz="1400" dirty="0"/>
          </a:p>
        </p:txBody>
      </p:sp>
      <p:cxnSp>
        <p:nvCxnSpPr>
          <p:cNvPr id="128" name="직선 화살표 연결선 127"/>
          <p:cNvCxnSpPr>
            <a:stCxn id="129" idx="2"/>
          </p:cNvCxnSpPr>
          <p:nvPr/>
        </p:nvCxnSpPr>
        <p:spPr>
          <a:xfrm>
            <a:off x="5752434" y="3123662"/>
            <a:ext cx="636073" cy="4002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088708" y="2815885"/>
            <a:ext cx="132745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Hidden layers</a:t>
            </a:r>
            <a:endParaRPr lang="ko-KR" altLang="en-US" sz="1400" dirty="0"/>
          </a:p>
        </p:txBody>
      </p:sp>
      <p:cxnSp>
        <p:nvCxnSpPr>
          <p:cNvPr id="137" name="직선 화살표 연결선 136"/>
          <p:cNvCxnSpPr>
            <a:stCxn id="138" idx="1"/>
          </p:cNvCxnSpPr>
          <p:nvPr/>
        </p:nvCxnSpPr>
        <p:spPr>
          <a:xfrm flipH="1" flipV="1">
            <a:off x="7274139" y="5511728"/>
            <a:ext cx="610230" cy="48705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884369" y="5844892"/>
            <a:ext cx="118789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Input vector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43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Learning </a:t>
            </a:r>
            <a:r>
              <a:rPr lang="en-US" altLang="ko-KR" b="1" dirty="0">
                <a:solidFill>
                  <a:srgbClr val="FF0000"/>
                </a:solidFill>
              </a:rPr>
              <a:t>Deep Architecture</a:t>
            </a:r>
            <a:r>
              <a:rPr lang="en-US" altLang="ko-KR" dirty="0"/>
              <a:t> </a:t>
            </a:r>
            <a:r>
              <a:rPr lang="en-US" altLang="ko-KR" dirty="0" smtClean="0"/>
              <a:t>for Distributed Representation</a:t>
            </a:r>
          </a:p>
          <a:p>
            <a:pPr lvl="1"/>
            <a:r>
              <a:rPr lang="en-US" altLang="ko-KR" dirty="0" smtClean="0"/>
              <a:t>Deep Architecture</a:t>
            </a:r>
          </a:p>
          <a:p>
            <a:pPr lvl="2"/>
            <a:r>
              <a:rPr lang="en-US" altLang="ko-KR" dirty="0" smtClean="0"/>
              <a:t>Have more or equal than one hidden layer</a:t>
            </a:r>
          </a:p>
          <a:p>
            <a:pPr lvl="3"/>
            <a:r>
              <a:rPr lang="en-US" altLang="ko-KR" dirty="0" smtClean="0"/>
              <a:t>Neural Network</a:t>
            </a:r>
          </a:p>
          <a:p>
            <a:pPr lvl="3"/>
            <a:r>
              <a:rPr lang="en-US" altLang="ko-KR" dirty="0" smtClean="0"/>
              <a:t>Sigmoid Belief Network</a:t>
            </a:r>
          </a:p>
          <a:p>
            <a:pPr lvl="2"/>
            <a:r>
              <a:rPr lang="en-US" altLang="ko-KR" dirty="0" smtClean="0"/>
              <a:t>Depth</a:t>
            </a:r>
          </a:p>
          <a:p>
            <a:pPr lvl="3"/>
            <a:r>
              <a:rPr lang="en-US" altLang="ko-KR" dirty="0" smtClean="0"/>
              <a:t># of levels of composition</a:t>
            </a:r>
            <a:br>
              <a:rPr lang="en-US" altLang="ko-KR" dirty="0" smtClean="0"/>
            </a:br>
            <a:r>
              <a:rPr lang="en-US" altLang="ko-KR" dirty="0" smtClean="0"/>
              <a:t>of non-linear operation</a:t>
            </a:r>
          </a:p>
          <a:p>
            <a:pPr lvl="3"/>
            <a:r>
              <a:rPr lang="en-US" altLang="ko-KR" dirty="0" smtClean="0"/>
              <a:t>The longest path from an</a:t>
            </a:r>
            <a:br>
              <a:rPr lang="en-US" altLang="ko-KR" dirty="0" smtClean="0"/>
            </a:br>
            <a:r>
              <a:rPr lang="en-US" altLang="ko-KR" dirty="0" smtClean="0"/>
              <a:t>input node to an output</a:t>
            </a:r>
            <a:br>
              <a:rPr lang="en-US" altLang="ko-KR" dirty="0" smtClean="0"/>
            </a:br>
            <a:r>
              <a:rPr lang="en-US" altLang="ko-KR" dirty="0" smtClean="0"/>
              <a:t>node</a:t>
            </a:r>
          </a:p>
          <a:p>
            <a:pPr lvl="2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What is Deep Learning?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660232" y="2276872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52320" y="2276872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156176" y="33078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60893" y="33078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925341" y="33078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44208" y="432547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58114" y="431595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758294" y="431595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278574" y="432547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56176" y="530120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60893" y="530120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924989" y="530120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5" idx="0"/>
          </p:cNvCxnSpPr>
          <p:nvPr/>
        </p:nvCxnSpPr>
        <p:spPr>
          <a:xfrm flipV="1">
            <a:off x="6876256" y="1772816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0"/>
          </p:cNvCxnSpPr>
          <p:nvPr/>
        </p:nvCxnSpPr>
        <p:spPr>
          <a:xfrm flipV="1">
            <a:off x="7668344" y="1772816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0"/>
            <a:endCxn id="5" idx="3"/>
          </p:cNvCxnSpPr>
          <p:nvPr/>
        </p:nvCxnSpPr>
        <p:spPr>
          <a:xfrm flipV="1">
            <a:off x="6372200" y="2645648"/>
            <a:ext cx="351304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1"/>
            <a:endCxn id="5" idx="4"/>
          </p:cNvCxnSpPr>
          <p:nvPr/>
        </p:nvCxnSpPr>
        <p:spPr>
          <a:xfrm flipH="1" flipV="1">
            <a:off x="6876256" y="2708920"/>
            <a:ext cx="247909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1"/>
            <a:endCxn id="5" idx="5"/>
          </p:cNvCxnSpPr>
          <p:nvPr/>
        </p:nvCxnSpPr>
        <p:spPr>
          <a:xfrm flipH="1" flipV="1">
            <a:off x="7029008" y="2645648"/>
            <a:ext cx="959605" cy="7254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7"/>
            <a:endCxn id="6" idx="3"/>
          </p:cNvCxnSpPr>
          <p:nvPr/>
        </p:nvCxnSpPr>
        <p:spPr>
          <a:xfrm flipV="1">
            <a:off x="6524952" y="2645648"/>
            <a:ext cx="990640" cy="7254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7"/>
            <a:endCxn id="6" idx="4"/>
          </p:cNvCxnSpPr>
          <p:nvPr/>
        </p:nvCxnSpPr>
        <p:spPr>
          <a:xfrm flipV="1">
            <a:off x="7429669" y="2708920"/>
            <a:ext cx="238675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0"/>
            <a:endCxn id="6" idx="5"/>
          </p:cNvCxnSpPr>
          <p:nvPr/>
        </p:nvCxnSpPr>
        <p:spPr>
          <a:xfrm flipH="1" flipV="1">
            <a:off x="7821096" y="2645648"/>
            <a:ext cx="320269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0"/>
            <a:endCxn id="7" idx="3"/>
          </p:cNvCxnSpPr>
          <p:nvPr/>
        </p:nvCxnSpPr>
        <p:spPr>
          <a:xfrm flipV="1">
            <a:off x="5974318" y="3676620"/>
            <a:ext cx="245130" cy="6393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2" idx="7"/>
            <a:endCxn id="8" idx="2"/>
          </p:cNvCxnSpPr>
          <p:nvPr/>
        </p:nvCxnSpPr>
        <p:spPr>
          <a:xfrm flipV="1">
            <a:off x="6127070" y="3523868"/>
            <a:ext cx="933823" cy="8553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" idx="1"/>
            <a:endCxn id="7" idx="4"/>
          </p:cNvCxnSpPr>
          <p:nvPr/>
        </p:nvCxnSpPr>
        <p:spPr>
          <a:xfrm flipH="1" flipV="1">
            <a:off x="6372200" y="3739892"/>
            <a:ext cx="135280" cy="6488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5" idx="7"/>
            <a:endCxn id="9" idx="4"/>
          </p:cNvCxnSpPr>
          <p:nvPr/>
        </p:nvCxnSpPr>
        <p:spPr>
          <a:xfrm flipV="1">
            <a:off x="8037120" y="3739892"/>
            <a:ext cx="104245" cy="6454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668344" y="432202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stCxn id="10" idx="7"/>
            <a:endCxn id="8" idx="3"/>
          </p:cNvCxnSpPr>
          <p:nvPr/>
        </p:nvCxnSpPr>
        <p:spPr>
          <a:xfrm flipV="1">
            <a:off x="6812984" y="3676620"/>
            <a:ext cx="311181" cy="7121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1" idx="0"/>
            <a:endCxn id="8" idx="4"/>
          </p:cNvCxnSpPr>
          <p:nvPr/>
        </p:nvCxnSpPr>
        <p:spPr>
          <a:xfrm flipV="1">
            <a:off x="7274138" y="3739892"/>
            <a:ext cx="2779" cy="5760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5" idx="1"/>
            <a:endCxn id="8" idx="5"/>
          </p:cNvCxnSpPr>
          <p:nvPr/>
        </p:nvCxnSpPr>
        <p:spPr>
          <a:xfrm flipH="1" flipV="1">
            <a:off x="7429669" y="3676620"/>
            <a:ext cx="301947" cy="7086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3" idx="0"/>
            <a:endCxn id="9" idx="5"/>
          </p:cNvCxnSpPr>
          <p:nvPr/>
        </p:nvCxnSpPr>
        <p:spPr>
          <a:xfrm flipH="1" flipV="1">
            <a:off x="8294117" y="3676620"/>
            <a:ext cx="200481" cy="6488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3" idx="1"/>
            <a:endCxn id="8" idx="6"/>
          </p:cNvCxnSpPr>
          <p:nvPr/>
        </p:nvCxnSpPr>
        <p:spPr>
          <a:xfrm flipH="1" flipV="1">
            <a:off x="7492941" y="3523868"/>
            <a:ext cx="848905" cy="8648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1" idx="7"/>
            <a:endCxn id="9" idx="3"/>
          </p:cNvCxnSpPr>
          <p:nvPr/>
        </p:nvCxnSpPr>
        <p:spPr>
          <a:xfrm flipV="1">
            <a:off x="7426890" y="3676620"/>
            <a:ext cx="561723" cy="702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1" idx="1"/>
            <a:endCxn id="7" idx="5"/>
          </p:cNvCxnSpPr>
          <p:nvPr/>
        </p:nvCxnSpPr>
        <p:spPr>
          <a:xfrm flipH="1" flipV="1">
            <a:off x="6524952" y="3676620"/>
            <a:ext cx="596434" cy="702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4" idx="1"/>
            <a:endCxn id="12" idx="4"/>
          </p:cNvCxnSpPr>
          <p:nvPr/>
        </p:nvCxnSpPr>
        <p:spPr>
          <a:xfrm flipH="1" flipV="1">
            <a:off x="5974318" y="4748004"/>
            <a:ext cx="245130" cy="6164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4" idx="0"/>
            <a:endCxn id="10" idx="3"/>
          </p:cNvCxnSpPr>
          <p:nvPr/>
        </p:nvCxnSpPr>
        <p:spPr>
          <a:xfrm flipV="1">
            <a:off x="6372200" y="4694252"/>
            <a:ext cx="135280" cy="6069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4" idx="7"/>
            <a:endCxn id="11" idx="3"/>
          </p:cNvCxnSpPr>
          <p:nvPr/>
        </p:nvCxnSpPr>
        <p:spPr>
          <a:xfrm flipV="1">
            <a:off x="6524952" y="4684732"/>
            <a:ext cx="596434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5" idx="1"/>
            <a:endCxn id="10" idx="5"/>
          </p:cNvCxnSpPr>
          <p:nvPr/>
        </p:nvCxnSpPr>
        <p:spPr>
          <a:xfrm flipH="1" flipV="1">
            <a:off x="6812984" y="4694252"/>
            <a:ext cx="311181" cy="6702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5" idx="0"/>
            <a:endCxn id="11" idx="4"/>
          </p:cNvCxnSpPr>
          <p:nvPr/>
        </p:nvCxnSpPr>
        <p:spPr>
          <a:xfrm flipH="1" flipV="1">
            <a:off x="7274138" y="4748004"/>
            <a:ext cx="2779" cy="5532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5" idx="7"/>
            <a:endCxn id="65" idx="3"/>
          </p:cNvCxnSpPr>
          <p:nvPr/>
        </p:nvCxnSpPr>
        <p:spPr>
          <a:xfrm flipV="1">
            <a:off x="7429669" y="4690804"/>
            <a:ext cx="301947" cy="6736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16" idx="0"/>
            <a:endCxn id="65" idx="5"/>
          </p:cNvCxnSpPr>
          <p:nvPr/>
        </p:nvCxnSpPr>
        <p:spPr>
          <a:xfrm flipH="1" flipV="1">
            <a:off x="8037120" y="4690804"/>
            <a:ext cx="103893" cy="6104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6" idx="1"/>
            <a:endCxn id="11" idx="5"/>
          </p:cNvCxnSpPr>
          <p:nvPr/>
        </p:nvCxnSpPr>
        <p:spPr>
          <a:xfrm flipH="1" flipV="1">
            <a:off x="7426890" y="4684732"/>
            <a:ext cx="561371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6" idx="7"/>
            <a:endCxn id="13" idx="4"/>
          </p:cNvCxnSpPr>
          <p:nvPr/>
        </p:nvCxnSpPr>
        <p:spPr>
          <a:xfrm flipV="1">
            <a:off x="8293765" y="4757524"/>
            <a:ext cx="200833" cy="6069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26" idx="1"/>
          </p:cNvCxnSpPr>
          <p:nvPr/>
        </p:nvCxnSpPr>
        <p:spPr>
          <a:xfrm flipH="1">
            <a:off x="7668345" y="2050976"/>
            <a:ext cx="484702" cy="4419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153047" y="1897087"/>
            <a:ext cx="81144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outputs</a:t>
            </a:r>
            <a:endParaRPr lang="ko-KR" altLang="en-US" sz="1400" dirty="0"/>
          </a:p>
        </p:txBody>
      </p:sp>
      <p:cxnSp>
        <p:nvCxnSpPr>
          <p:cNvPr id="128" name="직선 화살표 연결선 127"/>
          <p:cNvCxnSpPr>
            <a:stCxn id="129" idx="2"/>
          </p:cNvCxnSpPr>
          <p:nvPr/>
        </p:nvCxnSpPr>
        <p:spPr>
          <a:xfrm>
            <a:off x="5752434" y="3123662"/>
            <a:ext cx="636073" cy="4002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088708" y="2815885"/>
            <a:ext cx="132745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Hidden layers</a:t>
            </a:r>
            <a:endParaRPr lang="ko-KR" altLang="en-US" sz="1400" dirty="0"/>
          </a:p>
        </p:txBody>
      </p:sp>
      <p:cxnSp>
        <p:nvCxnSpPr>
          <p:cNvPr id="137" name="직선 화살표 연결선 136"/>
          <p:cNvCxnSpPr>
            <a:stCxn id="138" idx="1"/>
          </p:cNvCxnSpPr>
          <p:nvPr/>
        </p:nvCxnSpPr>
        <p:spPr>
          <a:xfrm flipH="1" flipV="1">
            <a:off x="7274139" y="5511728"/>
            <a:ext cx="610230" cy="48705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884369" y="5844892"/>
            <a:ext cx="118789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Input vector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00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31803</TotalTime>
  <Words>1740</Words>
  <Application>Microsoft Office PowerPoint</Application>
  <PresentationFormat>화면 슬라이드 쇼(4:3)</PresentationFormat>
  <Paragraphs>450</Paragraphs>
  <Slides>48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Deep Learning</vt:lpstr>
      <vt:lpstr>Introduction</vt:lpstr>
      <vt:lpstr>Result of Deep Learning</vt:lpstr>
      <vt:lpstr>Result of Deep Learning</vt:lpstr>
      <vt:lpstr>Result of Deep Learning</vt:lpstr>
      <vt:lpstr>Result of Deep Learning</vt:lpstr>
      <vt:lpstr>Before Dealing with Deep Learning…</vt:lpstr>
      <vt:lpstr>What is Deep Learning?</vt:lpstr>
      <vt:lpstr>What is Deep Learning?</vt:lpstr>
      <vt:lpstr>What is Deep Learning</vt:lpstr>
      <vt:lpstr>What is Deep Learning</vt:lpstr>
      <vt:lpstr>Brief History of Neural Network</vt:lpstr>
      <vt:lpstr>Brief History of Neural Network</vt:lpstr>
      <vt:lpstr>Why Deep Learning Again?</vt:lpstr>
      <vt:lpstr>Neural Networks for Deep Architectures</vt:lpstr>
      <vt:lpstr>Type of architecture</vt:lpstr>
      <vt:lpstr>Convolutional Neural Network</vt:lpstr>
      <vt:lpstr>Deep Belief Network (DBN)</vt:lpstr>
      <vt:lpstr>Deep Belief Network (DBN)</vt:lpstr>
      <vt:lpstr>Deep Belief Network (DBN)</vt:lpstr>
      <vt:lpstr>Auto-encoder</vt:lpstr>
      <vt:lpstr>Semi-supervised Learning</vt:lpstr>
      <vt:lpstr>Semi-supervised Learning</vt:lpstr>
      <vt:lpstr>Pre-training</vt:lpstr>
      <vt:lpstr>Pre-training</vt:lpstr>
      <vt:lpstr>Pre-training</vt:lpstr>
      <vt:lpstr>Pre-training</vt:lpstr>
      <vt:lpstr>Pre-training</vt:lpstr>
      <vt:lpstr>Fine tuning</vt:lpstr>
      <vt:lpstr>Result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Conclusion</vt:lpstr>
      <vt:lpstr>Conclusion</vt:lpstr>
      <vt:lpstr>Reference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CPSLAB</cp:lastModifiedBy>
  <cp:revision>814</cp:revision>
  <dcterms:created xsi:type="dcterms:W3CDTF">2010-03-17T18:05:41Z</dcterms:created>
  <dcterms:modified xsi:type="dcterms:W3CDTF">2016-04-18T07:33:01Z</dcterms:modified>
</cp:coreProperties>
</file>