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45" r:id="rId2"/>
    <p:sldId id="658" r:id="rId3"/>
    <p:sldId id="659" r:id="rId4"/>
    <p:sldId id="660" r:id="rId5"/>
    <p:sldId id="661" r:id="rId6"/>
    <p:sldId id="662" r:id="rId7"/>
    <p:sldId id="663" r:id="rId8"/>
    <p:sldId id="664" r:id="rId9"/>
    <p:sldId id="667" r:id="rId10"/>
    <p:sldId id="666" r:id="rId11"/>
    <p:sldId id="668" r:id="rId12"/>
    <p:sldId id="669" r:id="rId13"/>
    <p:sldId id="670" r:id="rId14"/>
    <p:sldId id="671" r:id="rId15"/>
    <p:sldId id="672" r:id="rId16"/>
    <p:sldId id="6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8" autoAdjust="0"/>
    <p:restoredTop sz="91497" autoAdjust="0"/>
  </p:normalViewPr>
  <p:slideViewPr>
    <p:cSldViewPr>
      <p:cViewPr>
        <p:scale>
          <a:sx n="75" d="100"/>
          <a:sy n="75" d="100"/>
        </p:scale>
        <p:origin x="-420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Wednesday, May 04,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Word2Vec </a:t>
            </a:r>
          </a:p>
          <a:p>
            <a:pPr algn="ctr"/>
            <a:r>
              <a:rPr lang="en-US" altLang="ko-KR" sz="3600" dirty="0" smtClean="0"/>
              <a:t>with code</a:t>
            </a:r>
            <a:endParaRPr lang="en-US" altLang="ko-KR" sz="6000" dirty="0" smtClean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371600" y="4509120"/>
            <a:ext cx="6400800" cy="112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Sungjoon Choi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Skip-gram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80592"/>
            <a:ext cx="68770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2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Skip-gram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8770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881490" cy="31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43608" y="3140968"/>
            <a:ext cx="720080" cy="230425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39020" y="3140968"/>
            <a:ext cx="720080" cy="23042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3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Implementation: Skip-gram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25608" y="5445224"/>
            <a:ext cx="292671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character[</a:t>
            </a:r>
            <a:r>
              <a:rPr lang="en-US" altLang="ko-KR" dirty="0" err="1" smtClean="0">
                <a:solidFill>
                  <a:schemeClr val="tx1"/>
                </a:solidFill>
              </a:rPr>
              <a:t>vocab_size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0172" y="4545124"/>
            <a:ext cx="292214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rnn_input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en-US" altLang="ko-KR" dirty="0" err="1" smtClean="0">
                <a:solidFill>
                  <a:schemeClr val="tx1"/>
                </a:solidFill>
              </a:rPr>
              <a:t>rnn_size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95102" y="3356992"/>
            <a:ext cx="2592288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RNN</a:t>
            </a:r>
            <a:r>
              <a:rPr lang="en-US" altLang="ko-KR" dirty="0" err="1" smtClean="0">
                <a:solidFill>
                  <a:schemeClr val="tx1"/>
                </a:solidFill>
              </a:rPr>
              <a:t>@t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0"/>
            <a:endCxn id="7" idx="2"/>
          </p:cNvCxnSpPr>
          <p:nvPr/>
        </p:nvCxnSpPr>
        <p:spPr>
          <a:xfrm flipV="1">
            <a:off x="5991246" y="4077072"/>
            <a:ext cx="0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0" idx="3"/>
            <a:endCxn id="7" idx="1"/>
          </p:cNvCxnSpPr>
          <p:nvPr/>
        </p:nvCxnSpPr>
        <p:spPr>
          <a:xfrm>
            <a:off x="3421849" y="3717032"/>
            <a:ext cx="12732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29561" y="3356992"/>
            <a:ext cx="2592288" cy="720080"/>
          </a:xfrm>
          <a:prstGeom prst="rect">
            <a:avLst/>
          </a:prstGeom>
          <a:noFill/>
          <a:ln w="1905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RNN@t-1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화살표 연결선 10"/>
          <p:cNvCxnSpPr>
            <a:stCxn id="5" idx="0"/>
            <a:endCxn id="6" idx="2"/>
          </p:cNvCxnSpPr>
          <p:nvPr/>
        </p:nvCxnSpPr>
        <p:spPr>
          <a:xfrm flipV="1">
            <a:off x="5988964" y="4977172"/>
            <a:ext cx="2282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0"/>
            <a:endCxn id="13" idx="2"/>
          </p:cNvCxnSpPr>
          <p:nvPr/>
        </p:nvCxnSpPr>
        <p:spPr>
          <a:xfrm flipH="1" flipV="1">
            <a:off x="5986285" y="2888940"/>
            <a:ext cx="4961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25211" y="2456892"/>
            <a:ext cx="292214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rnn_output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en-US" altLang="ko-KR" dirty="0" err="1" smtClean="0">
                <a:solidFill>
                  <a:schemeClr val="tx1"/>
                </a:solidFill>
              </a:rPr>
              <a:t>rnn_size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25608" y="1556792"/>
            <a:ext cx="292671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next character[</a:t>
            </a:r>
            <a:r>
              <a:rPr lang="en-US" altLang="ko-KR" dirty="0" err="1" smtClean="0">
                <a:solidFill>
                  <a:schemeClr val="tx1"/>
                </a:solidFill>
              </a:rPr>
              <a:t>vocab_size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3" idx="0"/>
            <a:endCxn id="14" idx="2"/>
          </p:cNvCxnSpPr>
          <p:nvPr/>
        </p:nvCxnSpPr>
        <p:spPr>
          <a:xfrm flipV="1">
            <a:off x="5986285" y="1988840"/>
            <a:ext cx="2679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09681" y="4641543"/>
            <a:ext cx="1944216" cy="1188132"/>
          </a:xfrm>
          <a:prstGeom prst="rect">
            <a:avLst/>
          </a:prstGeom>
          <a:solidFill>
            <a:srgbClr val="FE4C5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Embedding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9681" y="1675194"/>
            <a:ext cx="1944216" cy="11881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</a:rPr>
              <a:t>NeuralNet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>
            <a:stCxn id="16" idx="3"/>
          </p:cNvCxnSpPr>
          <p:nvPr/>
        </p:nvCxnSpPr>
        <p:spPr>
          <a:xfrm>
            <a:off x="3853897" y="5235609"/>
            <a:ext cx="21323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858858" y="2269260"/>
            <a:ext cx="21323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61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Implementation: Skip-gram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3432"/>
            <a:ext cx="4311347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4767808"/>
            <a:ext cx="6525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It has same structure as the char-</a:t>
            </a:r>
            <a:r>
              <a:rPr lang="en-US" altLang="ko-KR" sz="2400" dirty="0" err="1" smtClean="0"/>
              <a:t>rnn</a:t>
            </a:r>
            <a:r>
              <a:rPr lang="en-US" altLang="ko-KR" sz="2400" dirty="0" smtClean="0"/>
              <a:t> model. </a:t>
            </a:r>
            <a:endParaRPr lang="ko-KR" alt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61008" y="5301208"/>
            <a:ext cx="6916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But different objective </a:t>
            </a:r>
            <a:r>
              <a:rPr lang="en-US" altLang="ko-KR" sz="2400" dirty="0" smtClean="0">
                <a:sym typeface="Wingdings" panose="05000000000000000000" pitchFamily="2" charset="2"/>
              </a:rPr>
              <a:t> different cost function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991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Implementation: Skip-gram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2954659" cy="231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6535396" cy="535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489200" y="3073400"/>
            <a:ext cx="5683200" cy="931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9200" y="4293096"/>
            <a:ext cx="5683200" cy="931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69356" y="5517232"/>
            <a:ext cx="6477800" cy="5406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(iter: 0)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" y="1866900"/>
            <a:ext cx="9000000" cy="324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5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(iter</a:t>
            </a:r>
            <a:r>
              <a:rPr lang="en-US" altLang="ko-KR" dirty="0"/>
              <a:t>: 100000)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" y="2024063"/>
            <a:ext cx="9000000" cy="310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8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we have 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53293"/>
            <a:ext cx="7920880" cy="41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5698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lvl="0" eaLnBrk="0" latinLnBrk="0" hangingPunct="0"/>
            <a:r>
              <a:rPr lang="en-US" altLang="ko-KR" sz="1400" dirty="0"/>
              <a:t>['anarchism', 'originated', 'as', 'a', 'term', 'of', 'abuse', 'first', 'used', 'against', 'early', 'working', 'class', 'radicals', 'including', 'the', 'diggers', 'of', 'the', '</a:t>
            </a:r>
            <a:r>
              <a:rPr lang="en-US" altLang="ko-KR" sz="1400" dirty="0" err="1"/>
              <a:t>english</a:t>
            </a:r>
            <a:r>
              <a:rPr lang="en-US" altLang="ko-KR" sz="1400" dirty="0"/>
              <a:t>', 'revolution', 'and', 'the', 'sans', 'culottes', 'of', 'the', '</a:t>
            </a:r>
            <a:r>
              <a:rPr lang="en-US" altLang="ko-KR" sz="1400" dirty="0" err="1"/>
              <a:t>french</a:t>
            </a:r>
            <a:r>
              <a:rPr lang="en-US" altLang="ko-KR" sz="1400" dirty="0"/>
              <a:t>', 'revolution', 'whilst', 'the', 'term', 'is', 'still', 'used', 'in', 'a', 'pejorative', 'way', 'to', 'describe', 'any', 'act', 'that', 'used', 'violent', 'means', 'to', 'destroy', 'the', 'organization', 'of', 'society', 'it', 'has', 'also', 'been', 'taken', 'up', 'as', 'a', 'positive', 'label', 'by', 'self', 'defined', 'anarchists', 'the', 'word', 'anarchism', 'is', 'derived', 'from', 'the', '</a:t>
            </a:r>
            <a:r>
              <a:rPr lang="en-US" altLang="ko-KR" sz="1400" dirty="0" err="1"/>
              <a:t>greek</a:t>
            </a:r>
            <a:r>
              <a:rPr lang="en-US" altLang="ko-KR" sz="1400" dirty="0"/>
              <a:t>', 'without', 'archons', 'ruler', 'chief', 'king', 'anarchism', 'as', 'a', 'political', 'philosophy', 'is', 'the', 'belief', 'that', 'rulers', 'are', 'unnecessary', 'and', 'should', 'be', 'abolished', 'although', 'there', 'are', 'differing', 'interpretations', 'of', 'what', 'this', 'means', 'anarchism', 'also', 'refers', 'to', 'related', 'social', 'movements', 'that', 'advocate', 'the', 'elimination', 'of', 'authoritarian', 'institutions', 'particularly', 'the', 'state', 'the', 'word', 'anarchy', 'as', 'most', 'anarchists', 'use', 'it', 'does', 'not', 'imply', 'chaos', 'nihilism', 'or', 'anomie', 'but', 'rather', 'a', 'harmonious', 'anti', 'authoritarian', 'society', 'in', 'place', 'of', 'what', 'are', 'regarded', 'as', 'authoritarian', 'political', 'structures', 'and', 'coercive', 'economic', 'institutions', 'anarchists', 'advocate', 'social', 'relations', 'based', 'upon', 'voluntary', 'association', 'of', 'autonomous', 'individuals', 'mutual', 'aid', 'and', 'self', 'governance', 'while', 'anarchism', 'is', 'most', 'easily', 'defined', 'by', 'what', 'it', 'is', 'against', 'anarchists', 'also', 'offer', 'positive', 'visions', 'of', 'what', 'they', 'believe', 'to', 'be', 'a', 'truly', 'free', 'society']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877272"/>
            <a:ext cx="6990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There is no ‘output’ nor ‘target’ in this problem. </a:t>
            </a:r>
            <a:endParaRPr lang="ko-KR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Too many words!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38944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4119463"/>
            <a:ext cx="789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We will represent a word as an </a:t>
            </a:r>
            <a:r>
              <a:rPr lang="en-US" altLang="ko-KR" sz="2400" dirty="0" smtClean="0">
                <a:solidFill>
                  <a:srgbClr val="FF0000"/>
                </a:solidFill>
              </a:rPr>
              <a:t>one-hot codded vector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5579" y="4758243"/>
            <a:ext cx="7859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In this setting, each unique word will have 253,854 dimensional vector! 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133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So, we will use more frequent words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772816"/>
            <a:ext cx="4681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Up to vocabulary_size (=50,000)</a:t>
            </a:r>
            <a:endParaRPr lang="ko-KR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6372" y="2441793"/>
            <a:ext cx="8332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In other words, each word will be represented as a 50,000 dimensional one-hot codded vector. </a:t>
            </a:r>
            <a:endParaRPr lang="ko-KR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6372" y="3810525"/>
            <a:ext cx="833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What about other words?</a:t>
            </a:r>
            <a:endParaRPr lang="ko-KR" alt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9412" y="4479503"/>
            <a:ext cx="833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Replace them with special token (UNK)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133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Implementation: counter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37" y="1058217"/>
            <a:ext cx="6284607" cy="539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95004" y="2145556"/>
            <a:ext cx="64807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2764" y="2323480"/>
            <a:ext cx="560536" cy="229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Implementation: counter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204913"/>
            <a:ext cx="71913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852464" y="1916832"/>
            <a:ext cx="560536" cy="229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Implementation: </a:t>
            </a:r>
            <a:r>
              <a:rPr lang="en-US" altLang="ko-KR" dirty="0" smtClean="0"/>
              <a:t>dictionary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193254"/>
            <a:ext cx="72199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99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Implementation: </a:t>
            </a:r>
            <a:r>
              <a:rPr lang="en-US" altLang="ko-KR" dirty="0" smtClean="0"/>
              <a:t>reverse dict.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80" y="942628"/>
            <a:ext cx="585437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649264" y="1180232"/>
            <a:ext cx="2778720" cy="15286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9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24744"/>
            <a:ext cx="7239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9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32512</TotalTime>
  <Words>580</Words>
  <Application>Microsoft Office PowerPoint</Application>
  <PresentationFormat>화면 슬라이드 쇼(4:3)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What we have is</vt:lpstr>
      <vt:lpstr>Too many words!</vt:lpstr>
      <vt:lpstr>So, we will use more frequent words</vt:lpstr>
      <vt:lpstr>Implementation: counter</vt:lpstr>
      <vt:lpstr>Implementation: counter</vt:lpstr>
      <vt:lpstr>Implementation: dictionary</vt:lpstr>
      <vt:lpstr>Implementation: reverse dict.</vt:lpstr>
      <vt:lpstr>Implementation</vt:lpstr>
      <vt:lpstr>Skip-gram model</vt:lpstr>
      <vt:lpstr>Skip-gram model</vt:lpstr>
      <vt:lpstr>Implementation: Skip-gram</vt:lpstr>
      <vt:lpstr>Implementation: Skip-gram</vt:lpstr>
      <vt:lpstr>Implementation: Skip-gram</vt:lpstr>
      <vt:lpstr>Results (iter: 0)</vt:lpstr>
      <vt:lpstr>Results (iter: 100000)</vt:lpstr>
    </vt:vector>
  </TitlesOfParts>
  <Company>PIL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CPSLAB</cp:lastModifiedBy>
  <cp:revision>1016</cp:revision>
  <dcterms:created xsi:type="dcterms:W3CDTF">2010-03-17T18:05:41Z</dcterms:created>
  <dcterms:modified xsi:type="dcterms:W3CDTF">2016-05-04T05:47:28Z</dcterms:modified>
</cp:coreProperties>
</file>