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0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5" autoAdjust="0"/>
    <p:restoredTop sz="94637" autoAdjust="0"/>
  </p:normalViewPr>
  <p:slideViewPr>
    <p:cSldViewPr snapToObjects="1">
      <p:cViewPr>
        <p:scale>
          <a:sx n="75" d="100"/>
          <a:sy n="75" d="100"/>
        </p:scale>
        <p:origin x="-888" y="-7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34436-B583-4C13-90AE-3AC62AE9B0EB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26FBB-552D-4DD0-AB0D-D64CE9B1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251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26FBB-552D-4DD0-AB0D-D64CE9B1065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4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6000" dirty="0" smtClean="0">
                <a:latin typeface="Adobe Heiti Std R" pitchFamily="34" charset="-128"/>
                <a:ea typeface="Adobe Heiti Std R" pitchFamily="34" charset="-128"/>
              </a:rPr>
              <a:t>Deep Learning Tools</a:t>
            </a:r>
            <a:endParaRPr lang="ko-KR" altLang="en-US" sz="6000" dirty="0">
              <a:latin typeface="Adobe Heiti Std R" pitchFamily="34" charset="-128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129680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Sungjoon Choi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55776" y="6361583"/>
            <a:ext cx="6445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Based on “CS231n</a:t>
            </a:r>
            <a:r>
              <a:rPr lang="en-US" altLang="ko-KR" sz="1400" dirty="0"/>
              <a:t>: Convolutional Neural Networks for Visual </a:t>
            </a:r>
            <a:r>
              <a:rPr lang="en-US" altLang="ko-KR" sz="1400" dirty="0" smtClean="0"/>
              <a:t>Recognition”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626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Theano – Pros &amp; Cons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09588"/>
            <a:ext cx="3072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00FF"/>
                </a:solidFill>
                <a:latin typeface="+mn-ea"/>
              </a:rPr>
              <a:t>(+) Python + numpy</a:t>
            </a:r>
            <a:endParaRPr lang="ko-KR" altLang="en-US" sz="24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2405665"/>
            <a:ext cx="4700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latin typeface="+mn-ea"/>
              </a:rPr>
              <a:t>(+) </a:t>
            </a:r>
            <a:r>
              <a:rPr lang="en-US" altLang="ko-KR" sz="2400" dirty="0" smtClean="0">
                <a:solidFill>
                  <a:srgbClr val="0000FF"/>
                </a:solidFill>
                <a:latin typeface="+mn-ea"/>
              </a:rPr>
              <a:t>Computational graph is cool</a:t>
            </a:r>
            <a:endParaRPr lang="ko-KR" altLang="en-US" sz="24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3101742"/>
            <a:ext cx="2871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latin typeface="+mn-ea"/>
              </a:rPr>
              <a:t>(+) </a:t>
            </a:r>
            <a:r>
              <a:rPr lang="en-US" altLang="ko-KR" sz="2400" dirty="0" smtClean="0">
                <a:solidFill>
                  <a:srgbClr val="0000FF"/>
                </a:solidFill>
                <a:latin typeface="+mn-ea"/>
              </a:rPr>
              <a:t>Good for RNNs</a:t>
            </a:r>
            <a:endParaRPr lang="ko-KR" altLang="en-US" sz="24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3797820"/>
            <a:ext cx="547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latin typeface="+mn-ea"/>
              </a:rPr>
              <a:t>(+) </a:t>
            </a:r>
            <a:r>
              <a:rPr lang="en-US" altLang="ko-KR" sz="2400" dirty="0" smtClean="0">
                <a:solidFill>
                  <a:srgbClr val="0000FF"/>
                </a:solidFill>
                <a:latin typeface="+mn-ea"/>
              </a:rPr>
              <a:t>High level wrappers ease the pain</a:t>
            </a:r>
            <a:endParaRPr lang="ko-KR" altLang="en-US" sz="24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940" y="4619525"/>
            <a:ext cx="5088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(-) Not enough pretrained models </a:t>
            </a:r>
            <a:endParaRPr lang="ko-KR" altLang="en-US" sz="2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940" y="5233590"/>
            <a:ext cx="5194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(-) </a:t>
            </a:r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Error messages can be unhelpful</a:t>
            </a:r>
            <a:endParaRPr lang="ko-KR" altLang="en-US" sz="2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5272" y="5847655"/>
            <a:ext cx="5522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(-) </a:t>
            </a:r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Raw Theano is somewhat low-level</a:t>
            </a:r>
            <a:endParaRPr lang="ko-KR" altLang="en-US" sz="24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31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TensorFlow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6792"/>
            <a:ext cx="2018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From Google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199" y="2420888"/>
            <a:ext cx="3342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Very similar to Theano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99" y="3356992"/>
            <a:ext cx="272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Easy visualizations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199" y="4280396"/>
            <a:ext cx="5101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Multi-GPU and multi-node training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635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TensorFlow – Pros &amp; Cons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09588"/>
            <a:ext cx="3072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00FF"/>
                </a:solidFill>
                <a:latin typeface="+mn-ea"/>
              </a:rPr>
              <a:t>(+) Python + numpy</a:t>
            </a:r>
            <a:endParaRPr lang="ko-KR" altLang="en-US" sz="24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2405665"/>
            <a:ext cx="4700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latin typeface="+mn-ea"/>
              </a:rPr>
              <a:t>(+) </a:t>
            </a:r>
            <a:r>
              <a:rPr lang="en-US" altLang="ko-KR" sz="2400" dirty="0" smtClean="0">
                <a:solidFill>
                  <a:srgbClr val="0000FF"/>
                </a:solidFill>
                <a:latin typeface="+mn-ea"/>
              </a:rPr>
              <a:t>Computational graph is cool</a:t>
            </a:r>
            <a:endParaRPr lang="ko-KR" altLang="en-US" sz="24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3101742"/>
            <a:ext cx="4229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latin typeface="+mn-ea"/>
              </a:rPr>
              <a:t>(+) </a:t>
            </a:r>
            <a:r>
              <a:rPr lang="en-US" altLang="ko-KR" sz="2400" dirty="0" smtClean="0">
                <a:solidFill>
                  <a:srgbClr val="0000FF"/>
                </a:solidFill>
                <a:latin typeface="+mn-ea"/>
              </a:rPr>
              <a:t>Much faster than Theano</a:t>
            </a:r>
            <a:endParaRPr lang="ko-KR" altLang="en-US" sz="24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3797820"/>
            <a:ext cx="358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latin typeface="+mn-ea"/>
              </a:rPr>
              <a:t>(+) </a:t>
            </a:r>
            <a:r>
              <a:rPr lang="en-US" altLang="ko-KR" sz="2400" dirty="0" smtClean="0">
                <a:solidFill>
                  <a:srgbClr val="0000FF"/>
                </a:solidFill>
                <a:latin typeface="+mn-ea"/>
              </a:rPr>
              <a:t>Easy to modify nets </a:t>
            </a:r>
            <a:endParaRPr lang="ko-KR" altLang="en-US" sz="24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940" y="4619525"/>
            <a:ext cx="7663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(-) Not many pretrained model (but it will get better)</a:t>
            </a:r>
            <a:endParaRPr lang="ko-KR" altLang="en-US" sz="2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940" y="5233590"/>
            <a:ext cx="6927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(-) </a:t>
            </a:r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Training time is slower than others right now</a:t>
            </a:r>
            <a:endParaRPr lang="ko-KR" altLang="en-US" sz="2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5272" y="5847655"/>
            <a:ext cx="446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(-) </a:t>
            </a:r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Can hack into the networks</a:t>
            </a:r>
            <a:endParaRPr lang="ko-KR" altLang="en-US" sz="24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622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White or Black?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7199" y="1772816"/>
            <a:ext cx="8229602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2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1532348"/>
            <a:ext cx="8942784" cy="457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46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Karpathy’s Recommendation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857598"/>
            <a:ext cx="8265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Feature extraction / finetuning existing models: Use </a:t>
            </a:r>
            <a:r>
              <a:rPr lang="en-US" altLang="ko-KR" sz="2400" b="1" dirty="0" smtClean="0">
                <a:latin typeface="+mn-ea"/>
              </a:rPr>
              <a:t>Caffe</a:t>
            </a:r>
            <a:endParaRPr lang="ko-KR" altLang="en-US" sz="2400" b="1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2729098"/>
            <a:ext cx="671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Complex uses of pretrained models: Use </a:t>
            </a:r>
            <a:r>
              <a:rPr lang="en-US" altLang="ko-KR" sz="2400" b="1" dirty="0" smtClean="0">
                <a:latin typeface="+mn-ea"/>
              </a:rPr>
              <a:t>Torch</a:t>
            </a:r>
            <a:endParaRPr lang="ko-KR" altLang="en-US" sz="2400" b="1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3600598"/>
            <a:ext cx="4862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Write your own layers: Use </a:t>
            </a:r>
            <a:r>
              <a:rPr lang="en-US" altLang="ko-KR" sz="2400" b="1" dirty="0" smtClean="0">
                <a:latin typeface="+mn-ea"/>
              </a:rPr>
              <a:t>Torch</a:t>
            </a:r>
            <a:endParaRPr lang="ko-KR" altLang="en-US" sz="2400" b="1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4472098"/>
            <a:ext cx="5830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Crazy RNNs: Use </a:t>
            </a:r>
            <a:r>
              <a:rPr lang="en-US" altLang="ko-KR" sz="2400" b="1" dirty="0" smtClean="0">
                <a:latin typeface="+mn-ea"/>
              </a:rPr>
              <a:t>Theano</a:t>
            </a:r>
            <a:r>
              <a:rPr lang="en-US" altLang="ko-KR" sz="2400" dirty="0" smtClean="0">
                <a:latin typeface="+mn-ea"/>
              </a:rPr>
              <a:t> or </a:t>
            </a:r>
            <a:r>
              <a:rPr lang="en-US" altLang="ko-KR" sz="2400" b="1" dirty="0" smtClean="0">
                <a:latin typeface="+mn-ea"/>
              </a:rPr>
              <a:t>TensorFlow</a:t>
            </a:r>
            <a:endParaRPr lang="ko-KR" altLang="en-US" sz="2400" b="1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5343599"/>
            <a:ext cx="7821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Huge model, need model parallelism: Use </a:t>
            </a:r>
            <a:r>
              <a:rPr lang="en-US" altLang="ko-KR" sz="2400" b="1" dirty="0" smtClean="0">
                <a:latin typeface="+mn-ea"/>
              </a:rPr>
              <a:t>TensorFlow</a:t>
            </a:r>
            <a:endParaRPr lang="ko-KR" altLang="en-US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905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 Learning Tools?</a:t>
            </a:r>
            <a:endParaRPr lang="ko-KR" altLang="en-US" dirty="0"/>
          </a:p>
        </p:txBody>
      </p:sp>
      <p:pic>
        <p:nvPicPr>
          <p:cNvPr id="2050" name="Picture 2" descr="http://news.uic.edu/files/2015/07/15893429463_e4172f3629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224" y="1666900"/>
            <a:ext cx="6597036" cy="435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87364" y="2964785"/>
            <a:ext cx="178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Torch</a:t>
            </a:r>
            <a:endParaRPr lang="ko-KR" altLang="en-US" sz="3600" b="1" dirty="0" smtClean="0">
              <a:latin typeface="Microsoft YaHei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3440" y="2689756"/>
            <a:ext cx="2236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endParaRPr lang="ko-KR" altLang="en-US" sz="2800" b="1" dirty="0" smtClean="0">
              <a:latin typeface="Microsoft YaHei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65688" y="2966629"/>
            <a:ext cx="178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Caffe</a:t>
            </a:r>
            <a:endParaRPr lang="ko-KR" altLang="en-US" sz="3200" b="1" dirty="0" smtClean="0">
              <a:latin typeface="Microsoft YaHei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7528" y="2209056"/>
            <a:ext cx="178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MatConvNet</a:t>
            </a:r>
          </a:p>
          <a:p>
            <a:pPr algn="ctr"/>
            <a:r>
              <a:rPr lang="en-US" altLang="ko-KR" sz="1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Theano</a:t>
            </a:r>
            <a:endParaRPr lang="ko-KR" altLang="en-US" sz="1600" b="1" dirty="0" smtClean="0">
              <a:latin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58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 tell the Truth..</a:t>
            </a:r>
            <a:endParaRPr lang="ko-KR" altLang="en-US" dirty="0"/>
          </a:p>
        </p:txBody>
      </p:sp>
      <p:pic>
        <p:nvPicPr>
          <p:cNvPr id="1026" name="Picture 2" descr="http://farm1.static.flickr.com/198/448449613_9934b8e5a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6000665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24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Caffe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6792"/>
            <a:ext cx="2932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From U.C. Berkeley 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199" y="2420888"/>
            <a:ext cx="2314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Written in C++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99" y="3356992"/>
            <a:ext cx="761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Good for training or fine-tuning feedforward models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334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Caffe – Main Classes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0806" y="1556792"/>
            <a:ext cx="4812664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Blobs</a:t>
            </a:r>
            <a:r>
              <a:rPr lang="en-US" altLang="ko-KR" sz="2400" dirty="0" smtClean="0">
                <a:latin typeface="+mn-ea"/>
              </a:rPr>
              <a:t>: Store data and derivatives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0806" y="2142794"/>
            <a:ext cx="6580263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Layer</a:t>
            </a:r>
            <a:r>
              <a:rPr lang="en-US" altLang="ko-KR" sz="2400" dirty="0" smtClean="0">
                <a:latin typeface="+mn-ea"/>
              </a:rPr>
              <a:t>: Transform bottom blobs and top blobs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0806" y="2728796"/>
            <a:ext cx="8704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Net</a:t>
            </a:r>
            <a:r>
              <a:rPr lang="en-US" altLang="ko-KR" sz="2400" dirty="0" smtClean="0">
                <a:latin typeface="+mn-ea"/>
              </a:rPr>
              <a:t>: Many layers; computes gradient via forward / backward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403" y="3284984"/>
            <a:ext cx="593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Solver</a:t>
            </a:r>
            <a:r>
              <a:rPr lang="en-US" altLang="ko-KR" sz="2400" dirty="0" smtClean="0">
                <a:latin typeface="+mn-ea"/>
              </a:rPr>
              <a:t>: Uses gradients to update weights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51720" y="3933056"/>
            <a:ext cx="720080" cy="172819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Data (Layer)</a:t>
            </a:r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16060" y="3933056"/>
            <a:ext cx="779876" cy="72008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W</a:t>
            </a:r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16060" y="4941168"/>
            <a:ext cx="779876" cy="72008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X</a:t>
            </a:r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97237" y="3933056"/>
            <a:ext cx="720080" cy="172819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InnerProduct</a:t>
            </a:r>
            <a:r>
              <a:rPr lang="en-US" altLang="ko-KR" sz="2400" dirty="0" smtClean="0">
                <a:solidFill>
                  <a:schemeClr val="tx1"/>
                </a:solidFill>
              </a:rPr>
              <a:t> (Layer)</a:t>
            </a:r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73612" y="4437112"/>
            <a:ext cx="779876" cy="72008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</a:t>
            </a:r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04248" y="3942680"/>
            <a:ext cx="720080" cy="172819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SoftMax (Layer)</a:t>
            </a:r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16060" y="6021288"/>
            <a:ext cx="779876" cy="72008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Y</a:t>
            </a:r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8" idx="3"/>
            <a:endCxn id="9" idx="1"/>
          </p:cNvCxnSpPr>
          <p:nvPr/>
        </p:nvCxnSpPr>
        <p:spPr>
          <a:xfrm flipV="1">
            <a:off x="2771800" y="4293096"/>
            <a:ext cx="444260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8" idx="3"/>
            <a:endCxn id="10" idx="1"/>
          </p:cNvCxnSpPr>
          <p:nvPr/>
        </p:nvCxnSpPr>
        <p:spPr>
          <a:xfrm>
            <a:off x="2771800" y="4797152"/>
            <a:ext cx="444260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8" idx="3"/>
            <a:endCxn id="14" idx="1"/>
          </p:cNvCxnSpPr>
          <p:nvPr/>
        </p:nvCxnSpPr>
        <p:spPr>
          <a:xfrm>
            <a:off x="2771800" y="4797152"/>
            <a:ext cx="444260" cy="15841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9" idx="3"/>
            <a:endCxn id="11" idx="1"/>
          </p:cNvCxnSpPr>
          <p:nvPr/>
        </p:nvCxnSpPr>
        <p:spPr>
          <a:xfrm>
            <a:off x="3995936" y="4293096"/>
            <a:ext cx="401301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0" idx="3"/>
            <a:endCxn id="11" idx="1"/>
          </p:cNvCxnSpPr>
          <p:nvPr/>
        </p:nvCxnSpPr>
        <p:spPr>
          <a:xfrm flipV="1">
            <a:off x="3995936" y="4797152"/>
            <a:ext cx="401301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4" idx="3"/>
            <a:endCxn id="13" idx="2"/>
          </p:cNvCxnSpPr>
          <p:nvPr/>
        </p:nvCxnSpPr>
        <p:spPr>
          <a:xfrm flipV="1">
            <a:off x="3995936" y="5670872"/>
            <a:ext cx="3168352" cy="7104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1" idx="3"/>
            <a:endCxn id="12" idx="1"/>
          </p:cNvCxnSpPr>
          <p:nvPr/>
        </p:nvCxnSpPr>
        <p:spPr>
          <a:xfrm>
            <a:off x="5117317" y="4797152"/>
            <a:ext cx="45629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2" idx="3"/>
            <a:endCxn id="13" idx="1"/>
          </p:cNvCxnSpPr>
          <p:nvPr/>
        </p:nvCxnSpPr>
        <p:spPr>
          <a:xfrm>
            <a:off x="6353488" y="4797152"/>
            <a:ext cx="450760" cy="96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83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Caffe – Pros &amp; Cons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09588"/>
            <a:ext cx="6213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00FF"/>
                </a:solidFill>
                <a:latin typeface="+mn-ea"/>
              </a:rPr>
              <a:t>(+) Good for feedforward networks  (CNN)</a:t>
            </a:r>
            <a:endParaRPr lang="ko-KR" altLang="en-US" sz="24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2405665"/>
            <a:ext cx="6158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latin typeface="+mn-ea"/>
              </a:rPr>
              <a:t>(+) Good </a:t>
            </a:r>
            <a:r>
              <a:rPr lang="en-US" altLang="ko-KR" sz="2400" dirty="0" smtClean="0">
                <a:solidFill>
                  <a:srgbClr val="0000FF"/>
                </a:solidFill>
                <a:latin typeface="+mn-ea"/>
              </a:rPr>
              <a:t>for fine-tuning existing networks</a:t>
            </a:r>
            <a:endParaRPr lang="ko-KR" altLang="en-US" sz="24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3101742"/>
            <a:ext cx="6096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latin typeface="+mn-ea"/>
              </a:rPr>
              <a:t>(+) Train </a:t>
            </a:r>
            <a:r>
              <a:rPr lang="en-US" altLang="ko-KR" sz="2400" dirty="0" smtClean="0">
                <a:solidFill>
                  <a:srgbClr val="0000FF"/>
                </a:solidFill>
                <a:latin typeface="+mn-ea"/>
              </a:rPr>
              <a:t>models without writing any code</a:t>
            </a:r>
            <a:endParaRPr lang="ko-KR" altLang="en-US" sz="24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3797820"/>
            <a:ext cx="5170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latin typeface="+mn-ea"/>
              </a:rPr>
              <a:t>(+) Python </a:t>
            </a:r>
            <a:r>
              <a:rPr lang="en-US" altLang="ko-KR" sz="2400" dirty="0" smtClean="0">
                <a:solidFill>
                  <a:srgbClr val="0000FF"/>
                </a:solidFill>
                <a:latin typeface="+mn-ea"/>
              </a:rPr>
              <a:t>interface is pretty useful</a:t>
            </a:r>
            <a:endParaRPr lang="ko-KR" altLang="en-US" sz="24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940" y="4619525"/>
            <a:ext cx="734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(-) </a:t>
            </a:r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Need </a:t>
            </a:r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to write C++ / CUDA for new GPU layers</a:t>
            </a:r>
            <a:endParaRPr lang="ko-KR" altLang="en-US" sz="2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940" y="5233590"/>
            <a:ext cx="5214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(-) Not </a:t>
            </a:r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good for recurrent networks</a:t>
            </a:r>
            <a:endParaRPr lang="ko-KR" altLang="en-US" sz="2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5272" y="5847655"/>
            <a:ext cx="7935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(-) Cumbersome </a:t>
            </a:r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for big networks (GoogLeNet, ResNet)</a:t>
            </a:r>
            <a:endParaRPr lang="ko-KR" altLang="en-US" sz="24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78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Torch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6792"/>
            <a:ext cx="1632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From NYU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199" y="2420888"/>
            <a:ext cx="310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Written in C and Lua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99" y="3356992"/>
            <a:ext cx="5620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Used a lot in Facebook and DeepMind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720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Torch – Pros &amp; Cons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09588"/>
            <a:ext cx="7931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00FF"/>
                </a:solidFill>
                <a:latin typeface="+mn-ea"/>
              </a:rPr>
              <a:t>(+) Easy to write your own layer types and run on GPU</a:t>
            </a:r>
            <a:endParaRPr lang="ko-KR" altLang="en-US" sz="24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2405665"/>
            <a:ext cx="6721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latin typeface="+mn-ea"/>
              </a:rPr>
              <a:t>(+) </a:t>
            </a:r>
            <a:r>
              <a:rPr lang="en-US" altLang="ko-KR" sz="2400" dirty="0" smtClean="0">
                <a:solidFill>
                  <a:srgbClr val="0000FF"/>
                </a:solidFill>
                <a:latin typeface="+mn-ea"/>
              </a:rPr>
              <a:t>Many available library codes and packages</a:t>
            </a:r>
            <a:endParaRPr lang="ko-KR" altLang="en-US" sz="24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3101742"/>
            <a:ext cx="4430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latin typeface="+mn-ea"/>
              </a:rPr>
              <a:t>(+) </a:t>
            </a:r>
            <a:r>
              <a:rPr lang="en-US" altLang="ko-KR" sz="2400" dirty="0" smtClean="0">
                <a:solidFill>
                  <a:srgbClr val="0000FF"/>
                </a:solidFill>
                <a:latin typeface="+mn-ea"/>
              </a:rPr>
              <a:t>Lots of pretrained models </a:t>
            </a:r>
            <a:endParaRPr lang="ko-KR" altLang="en-US" sz="24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3797820"/>
            <a:ext cx="7092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latin typeface="+mn-ea"/>
              </a:rPr>
              <a:t>(+) </a:t>
            </a:r>
            <a:r>
              <a:rPr lang="en-US" altLang="ko-KR" sz="2400" dirty="0" smtClean="0">
                <a:solidFill>
                  <a:srgbClr val="0000FF"/>
                </a:solidFill>
                <a:latin typeface="+mn-ea"/>
              </a:rPr>
              <a:t>Lots of modular pieces that you can combine</a:t>
            </a:r>
            <a:endParaRPr lang="ko-KR" altLang="en-US" sz="24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940" y="4619525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(-) Lua</a:t>
            </a:r>
            <a:endParaRPr lang="ko-KR" altLang="en-US" sz="2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940" y="5233590"/>
            <a:ext cx="4826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(-) </a:t>
            </a:r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Less plug-and-play than Caffe</a:t>
            </a:r>
            <a:endParaRPr lang="ko-KR" altLang="en-US" sz="2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5272" y="5847655"/>
            <a:ext cx="3367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(-) </a:t>
            </a:r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Not great for RNNs</a:t>
            </a:r>
            <a:endParaRPr lang="ko-KR" altLang="en-US" sz="24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155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Theano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6792"/>
            <a:ext cx="4118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From University of Montreal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199" y="2420888"/>
            <a:ext cx="787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Embracing computation graphs, symbolic computation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99" y="3356992"/>
            <a:ext cx="5212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High-level wrappers: Keras, Lasagne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687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 Rounded MT Bold"/>
        <a:ea typeface="맑은 고딕"/>
        <a:cs typeface=""/>
      </a:majorFont>
      <a:minorFont>
        <a:latin typeface="Microsoft JhengHe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sz="2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313</TotalTime>
  <Words>395</Words>
  <Application>Microsoft Office PowerPoint</Application>
  <PresentationFormat>화면 슬라이드 쇼(4:3)</PresentationFormat>
  <Paragraphs>80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Deep Learning Tools</vt:lpstr>
      <vt:lpstr>Deep Learning Tools?</vt:lpstr>
      <vt:lpstr>To tell the Truth..</vt:lpstr>
      <vt:lpstr>Caffe</vt:lpstr>
      <vt:lpstr>Caffe – Main Classes</vt:lpstr>
      <vt:lpstr>Caffe – Pros &amp; Cons</vt:lpstr>
      <vt:lpstr>Torch</vt:lpstr>
      <vt:lpstr>Torch – Pros &amp; Cons</vt:lpstr>
      <vt:lpstr>Theano</vt:lpstr>
      <vt:lpstr>Theano – Pros &amp; Cons</vt:lpstr>
      <vt:lpstr>TensorFlow</vt:lpstr>
      <vt:lpstr>TensorFlow – Pros &amp; Cons</vt:lpstr>
      <vt:lpstr>White or Black?</vt:lpstr>
      <vt:lpstr>Overview</vt:lpstr>
      <vt:lpstr>Karpathy’s Recommendation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</dc:title>
  <dc:creator>Microsoft Corporation</dc:creator>
  <cp:lastModifiedBy>CPSLAB</cp:lastModifiedBy>
  <cp:revision>55</cp:revision>
  <dcterms:created xsi:type="dcterms:W3CDTF">2006-10-05T04:04:58Z</dcterms:created>
  <dcterms:modified xsi:type="dcterms:W3CDTF">2016-04-04T02:16:43Z</dcterms:modified>
</cp:coreProperties>
</file>