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71" r:id="rId5"/>
    <p:sldId id="270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73" r:id="rId25"/>
    <p:sldId id="291" r:id="rId26"/>
    <p:sldId id="292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600"/>
    <a:srgbClr val="FF8200"/>
    <a:srgbClr val="2F6B35"/>
    <a:srgbClr val="EDF7EE"/>
    <a:srgbClr val="F0F0E8"/>
    <a:srgbClr val="75787B"/>
    <a:srgbClr val="007398"/>
    <a:srgbClr val="A04111"/>
    <a:srgbClr val="8F7029"/>
    <a:srgbClr val="C1A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5204" autoAdjust="0"/>
  </p:normalViewPr>
  <p:slideViewPr>
    <p:cSldViewPr snapToGrid="0">
      <p:cViewPr varScale="1">
        <p:scale>
          <a:sx n="80" d="100"/>
          <a:sy n="80" d="100"/>
        </p:scale>
        <p:origin x="-96" y="-392"/>
      </p:cViewPr>
      <p:guideLst>
        <p:guide orient="horz" pos="1820"/>
        <p:guide orient="horz" pos="1646"/>
        <p:guide pos="39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140" d="100"/>
          <a:sy n="140" d="100"/>
        </p:scale>
        <p:origin x="-2568" y="30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3E3F2-CFAC-4B96-93BE-C4FCEE529209}" type="datetimeFigureOut">
              <a:rPr lang="en-US" smtClean="0"/>
              <a:pPr/>
              <a:t>7/4/17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3D88D-38BE-4ED4-9CE3-096BF94897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7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B5FCC-9116-4EB0-82EE-240C31BE59BE}" type="datetimeFigureOut">
              <a:rPr lang="en-US" smtClean="0"/>
              <a:pPr/>
              <a:t>7/4/17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1F8ED-CEC2-4A76-85B5-D62B57BD95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57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F8ED-CEC2-4A76-85B5-D62B57BD95D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pic>
        <p:nvPicPr>
          <p:cNvPr id="23" name="Picture 22" descr="orange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005965"/>
            <a:ext cx="9144000" cy="1131570"/>
          </a:xfrm>
          <a:prstGeom prst="rect">
            <a:avLst/>
          </a:prstGeom>
        </p:spPr>
      </p:pic>
      <p:pic>
        <p:nvPicPr>
          <p:cNvPr id="24" name="Picture 23" descr="infoflow.png"/>
          <p:cNvPicPr>
            <a:picLocks noChangeAspect="1"/>
          </p:cNvPicPr>
          <p:nvPr userDrawn="1"/>
        </p:nvPicPr>
        <p:blipFill>
          <a:blip r:embed="rId4" cstate="print">
            <a:alphaModFix amt="60000"/>
          </a:blip>
          <a:stretch>
            <a:fillRect/>
          </a:stretch>
        </p:blipFill>
        <p:spPr>
          <a:xfrm>
            <a:off x="0" y="2387727"/>
            <a:ext cx="9144000" cy="749808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2" y="2749157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13947" y="330134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52412" y="330049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9341" y="3434018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9691" y="3433166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54" y="259372"/>
            <a:ext cx="688791" cy="755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4928" y="2182763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3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Auth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3788" y="1353232"/>
            <a:ext cx="5543776" cy="24186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600" b="0" i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93788" y="930388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400" b="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Slide</a:t>
            </a:r>
            <a:endParaRPr lang="en-US" dirty="0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093788" y="3849119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093788" y="4014107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2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4420961"/>
            <a:ext cx="7429500" cy="5694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083809"/>
            <a:ext cx="9144000" cy="320856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2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pic>
        <p:nvPicPr>
          <p:cNvPr id="16" name="Picture 15" descr="orange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005965"/>
            <a:ext cx="9144000" cy="1131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4928" y="2182763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2412" y="2749157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834189" y="482204"/>
            <a:ext cx="1093787" cy="2262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Insert Logo</a:t>
            </a:r>
            <a:br>
              <a:rPr lang="en-US" dirty="0" smtClean="0"/>
            </a:br>
            <a:r>
              <a:rPr lang="en-US" dirty="0" smtClean="0"/>
              <a:t>(Adjust as needed)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379311" y="4464760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7776" y="4463908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4705" y="459742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5055" y="459657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164" y="261755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6744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5055" y="232520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22539" y="798913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379311" y="4464760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7776" y="4463908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84705" y="459742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5055" y="459657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7578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rgbClr val="75787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04" y="251060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516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orangebackgroun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52412" y="2749157"/>
            <a:ext cx="3675062" cy="30599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1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SUBTITLE OF PRESENTATION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13947" y="3301349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52412" y="3300497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19341" y="3434018"/>
            <a:ext cx="3111046" cy="1974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XX_XX_XX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49691" y="3433166"/>
            <a:ext cx="1094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40043" y="2183027"/>
            <a:ext cx="7772400" cy="542073"/>
          </a:xfrm>
        </p:spPr>
        <p:txBody>
          <a:bodyPr anchor="t">
            <a:noAutofit/>
          </a:bodyPr>
          <a:lstStyle>
            <a:lvl1pPr algn="l">
              <a:defRPr sz="2600" b="1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Cover Slide Title</a:t>
            </a:r>
            <a:br>
              <a:rPr lang="en-US" dirty="0" smtClean="0"/>
            </a:br>
            <a:r>
              <a:rPr lang="en-US" dirty="0" smtClean="0"/>
              <a:t>Second Line If Necessary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2" y="260960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516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" y="212"/>
            <a:ext cx="9143242" cy="51430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5055" y="1296061"/>
            <a:ext cx="7772400" cy="377618"/>
          </a:xfrm>
        </p:spPr>
        <p:txBody>
          <a:bodyPr anchor="t">
            <a:noAutofit/>
          </a:bodyPr>
          <a:lstStyle>
            <a:lvl1pPr algn="l">
              <a:defRPr sz="2800" b="0" baseline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714375" y="1738993"/>
            <a:ext cx="4567918" cy="1757363"/>
          </a:xfrm>
        </p:spPr>
        <p:txBody>
          <a:bodyPr>
            <a:normAutofit/>
          </a:bodyPr>
          <a:lstStyle>
            <a:lvl1pPr marL="0" indent="0">
              <a:buNone/>
              <a:defRPr sz="20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Section title text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04" y="251060"/>
            <a:ext cx="688791" cy="7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6573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ext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1207803"/>
            <a:ext cx="3502478" cy="35989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5422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759326" y="1207976"/>
            <a:ext cx="4384675" cy="35987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9" y="2645228"/>
            <a:ext cx="2166481" cy="2155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5422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93790" y="1203554"/>
            <a:ext cx="2166479" cy="134982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50547" y="1203554"/>
            <a:ext cx="2166479" cy="134982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93700" y="1203553"/>
            <a:ext cx="2166479" cy="134982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450545" y="2645228"/>
            <a:ext cx="2166481" cy="2155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3698" y="2645228"/>
            <a:ext cx="2166481" cy="2155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26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1203889"/>
            <a:ext cx="3706812" cy="36028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816476" y="1203889"/>
            <a:ext cx="3706812" cy="36028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909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788" y="1203891"/>
            <a:ext cx="7429500" cy="36028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1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 sz="13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 sz="1100">
                <a:solidFill>
                  <a:srgbClr val="75787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>
              <a:defRPr sz="1050">
                <a:latin typeface="Lucida Sans Unicode" panose="020B060203050402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18679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93788" y="716075"/>
            <a:ext cx="7429500" cy="21431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rgbClr val="0073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2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-172"/>
            <a:ext cx="9143244" cy="2316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4016" y="690225"/>
            <a:ext cx="7453992" cy="313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48008" y="21628"/>
            <a:ext cx="457200" cy="245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15E891-66B8-4B28-AB8F-05A4B1DE57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94016" y="1332479"/>
            <a:ext cx="7453992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31680" y="67511"/>
            <a:ext cx="2694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aseline="0" dirty="0" smtClean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|</a:t>
            </a:r>
            <a:endParaRPr lang="en-US" sz="7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3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rgbClr val="00739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500" b="1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00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5787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hyperlink" Target="https://github.com/sujitpal/eeap-examples/blob/master/src/custom_attn.py%23L8" TargetMode="External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hyperlink" Target="https://github.com/sujitpal/eeap-examples/blob/master/src/custom_attn.py%23L66" TargetMode="External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hyperlink" Target="https://github.com/sujitpal/eeap-examples/blob/master/src/custom_attn.py%23L129" TargetMode="External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hyperlink" Target="https://github.com/sujitpal/eeap-examples/blob/master/src/custom_attn.py%23L201" TargetMode="External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/blob/master/src/02-ng-clf-ep.ipynb" TargetMode="External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/blob/master/src/03-ng-clf-eep.ipynb" TargetMode="External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/blob/master/src/04a-ng-clf-eeap.ipynb" TargetMode="External"/><Relationship Id="rId4" Type="http://schemas.openxmlformats.org/officeDocument/2006/relationships/hyperlink" Target="https://github.com/sujitpal/eeap-examples/blob/master/src/04b-ng-clf-eeap.ipynb" TargetMode="External"/><Relationship Id="rId5" Type="http://schemas.openxmlformats.org/officeDocument/2006/relationships/hyperlink" Target="https://github.com/sujitpal/eeap-examples/blob/master/src/04c-ng-clf-eeap.ipynb" TargetMode="External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hyperlink" Target="https://github.com/sujitpal/eeap-examples/blob/master/src/05a-ng-sim-eep.ipynb" TargetMode="External"/><Relationship Id="rId5" Type="http://schemas.openxmlformats.org/officeDocument/2006/relationships/hyperlink" Target="https://github.com/sujitpal/eeap-examples/blob/master/src/05b-ng-sim-eeap.ipynb)" TargetMode="External"/><Relationship Id="rId6" Type="http://schemas.openxmlformats.org/officeDocument/2006/relationships/hyperlink" Target="https://github.com/sujitpal/eeap-examples/blob/master/src/05c-ng-sim-eeap.ipynb)" TargetMode="External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hyperlink" Target="https://github.com/sujitpal/eeap-examples/blob/master/src/07a-sts-sim-eep.ipynb" TargetMode="External"/><Relationship Id="rId5" Type="http://schemas.openxmlformats.org/officeDocument/2006/relationships/hyperlink" Target="https://github.com/sujitpal/eeap-examples/blob/master/src/07b-sts-sim-eeap.ipynb" TargetMode="External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sion.ai/blog/deep-learning-formula-nlp" TargetMode="External"/><Relationship Id="rId4" Type="http://schemas.openxmlformats.org/officeDocument/2006/relationships/hyperlink" Target="https://richliao.github.io/supervised/classification/2016/12/26/textclassifier-HATN/" TargetMode="External"/><Relationship Id="rId5" Type="http://schemas.openxmlformats.org/officeDocument/2006/relationships/hyperlink" Target="https://blog.heuritech.com/2016/01/20/attention-mechanism/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itpal/eeap-examples" TargetMode="External"/><Relationship Id="rId4" Type="http://schemas.openxmlformats.org/officeDocument/2006/relationships/hyperlink" Target="https://www.slideshare.net/sujitpal/presentation-slides-77511261" TargetMode="External"/><Relationship Id="rId5" Type="http://schemas.openxmlformats.org/officeDocument/2006/relationships/hyperlink" Target="mailto:sujit.pal@elsevier.com" TargetMode="External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900" dirty="0" smtClean="0"/>
              <a:t/>
            </a:r>
            <a:br>
              <a:rPr lang="en-GB" sz="1900" dirty="0" smtClean="0"/>
            </a:br>
            <a:r>
              <a:rPr lang="en-GB" sz="1900" dirty="0"/>
              <a:t/>
            </a:r>
            <a:br>
              <a:rPr lang="en-GB" sz="1900" dirty="0"/>
            </a:br>
            <a:endParaRPr lang="en-US" sz="19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30646" y="4656820"/>
            <a:ext cx="3111046" cy="197470"/>
          </a:xfrm>
          <a:solidFill>
            <a:schemeClr val="bg1"/>
          </a:solidFill>
        </p:spPr>
        <p:txBody>
          <a:bodyPr/>
          <a:lstStyle/>
          <a:p>
            <a:r>
              <a:rPr lang="en-US" sz="1200" b="1" dirty="0" smtClean="0">
                <a:solidFill>
                  <a:srgbClr val="007398"/>
                </a:solidFill>
              </a:rPr>
              <a:t>July 6, 2017</a:t>
            </a:r>
            <a:endParaRPr lang="en-US" sz="1200" b="1" dirty="0">
              <a:solidFill>
                <a:srgbClr val="007398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30646" y="4476534"/>
            <a:ext cx="3111046" cy="197470"/>
          </a:xfrm>
          <a:solidFill>
            <a:schemeClr val="bg1"/>
          </a:solidFill>
        </p:spPr>
        <p:txBody>
          <a:bodyPr/>
          <a:lstStyle/>
          <a:p>
            <a:r>
              <a:rPr lang="en-US" sz="1200" b="1" dirty="0" smtClean="0">
                <a:solidFill>
                  <a:srgbClr val="007398"/>
                </a:solidFill>
              </a:rPr>
              <a:t>Sujit Pal, Elsevier Labs</a:t>
            </a:r>
            <a:endParaRPr lang="en-US" sz="1200" b="1" dirty="0">
              <a:solidFill>
                <a:srgbClr val="007398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1776" y="2156251"/>
            <a:ext cx="8580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Embed, Encode, Attend, Predict – applying the 4 step NLP recipe for text classification and similarity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9" name="Picture Placeholder 18" descr="pydata_logo.png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" b="3616"/>
          <a:stretch/>
        </p:blipFill>
        <p:spPr>
          <a:xfrm>
            <a:off x="309563" y="150813"/>
            <a:ext cx="2019300" cy="952499"/>
          </a:xfrm>
        </p:spPr>
      </p:pic>
    </p:spTree>
    <p:extLst>
      <p:ext uri="{BB962C8B-B14F-4D97-AF65-F5344CB8AC3E}">
        <p14:creationId xmlns:p14="http://schemas.microsoft.com/office/powerpoint/2010/main" val="225680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03" y="1177064"/>
            <a:ext cx="3779520" cy="815340"/>
          </a:xfrm>
          <a:prstGeom prst="rect">
            <a:avLst/>
          </a:prstGeom>
        </p:spPr>
      </p:pic>
      <p:pic>
        <p:nvPicPr>
          <p:cNvPr id="4" name="Picture 3" descr="eeap-3a-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02" y="1177064"/>
            <a:ext cx="1609725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316" y="2612803"/>
            <a:ext cx="381699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</a:t>
            </a:r>
            <a:r>
              <a:rPr lang="en-US" dirty="0" err="1" smtClean="0"/>
              <a:t>Raffel</a:t>
            </a:r>
            <a:r>
              <a:rPr lang="en-US" dirty="0" smtClean="0"/>
              <a:t>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select most important element from each </a:t>
            </a:r>
            <a:r>
              <a:rPr lang="en-US" dirty="0" err="1" smtClean="0"/>
              <a:t>timestep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Learnable weights W and b depending on target.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3" y="2119313"/>
            <a:ext cx="1104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64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 + VECTOR (LEARNED)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40" y="1206257"/>
            <a:ext cx="3832860" cy="998220"/>
          </a:xfrm>
          <a:prstGeom prst="rect">
            <a:avLst/>
          </a:prstGeom>
        </p:spPr>
      </p:pic>
      <p:pic>
        <p:nvPicPr>
          <p:cNvPr id="4" name="Picture 3" descr="eeap-3b-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57" y="1206257"/>
            <a:ext cx="1609725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4068" y="2525223"/>
            <a:ext cx="4131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Lin,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select most important element from each </a:t>
            </a:r>
            <a:r>
              <a:rPr lang="en-US" dirty="0" err="1" smtClean="0"/>
              <a:t>timestep</a:t>
            </a:r>
            <a:r>
              <a:rPr lang="en-US" dirty="0" smtClean="0"/>
              <a:t> and weight with another learned vector u.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r>
              <a:rPr lang="en-US" dirty="0" smtClean="0">
                <a:hlinkClick r:id="rId5"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20" y="2344462"/>
            <a:ext cx="14605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5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 + VECTOR (PROVIDED)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23" y="1206257"/>
            <a:ext cx="3840480" cy="1143000"/>
          </a:xfrm>
          <a:prstGeom prst="rect">
            <a:avLst/>
          </a:prstGeom>
        </p:spPr>
      </p:pic>
      <p:pic>
        <p:nvPicPr>
          <p:cNvPr id="4" name="Picture 3" descr="eeap-3c-eq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82" y="1206257"/>
            <a:ext cx="2047875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710" y="2656593"/>
            <a:ext cx="375860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Cho,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select most important element from each </a:t>
            </a:r>
            <a:r>
              <a:rPr lang="en-US" dirty="0" err="1" smtClean="0"/>
              <a:t>timestep</a:t>
            </a:r>
            <a:r>
              <a:rPr lang="en-US" dirty="0" smtClean="0"/>
              <a:t> and weight it with a learned multiple of a provided context vector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3" y="2417448"/>
            <a:ext cx="14097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8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ATTENTION: MATRIX + MATRIX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59" y="949863"/>
            <a:ext cx="3817620" cy="1699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7" y="1091468"/>
            <a:ext cx="3606800" cy="1416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147" y="2772026"/>
            <a:ext cx="4598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Proposed by Parikh, et 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Intuition: build alignment (similarity) matrix by multiplying learned vectors from each matrix, compute context vectors from the alignment matrix, and mix with original signal.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5"/>
              </a:rPr>
              <a:t>Code on </a:t>
            </a:r>
            <a:r>
              <a:rPr lang="en-US" dirty="0" err="1" smtClean="0">
                <a:hlinkClick r:id="rId5"/>
              </a:rPr>
              <a:t>Github</a:t>
            </a:r>
            <a:endParaRPr lang="en-US" dirty="0"/>
          </a:p>
        </p:txBody>
      </p:sp>
      <p:pic>
        <p:nvPicPr>
          <p:cNvPr id="6" name="Picture 5" descr="eeap-3d-blo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68" y="2452240"/>
            <a:ext cx="156591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9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#4: PREDICT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07" y="1246483"/>
            <a:ext cx="4373880" cy="16687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3487" y="3371830"/>
            <a:ext cx="7474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Convert reduced vector to a label.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Generally uses shallow fully connected networks such as the one shown.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Can also be modified to have a regression head (return the probabilities from the </a:t>
            </a:r>
            <a:r>
              <a:rPr lang="en-US" dirty="0" err="1" smtClean="0"/>
              <a:t>softmax</a:t>
            </a:r>
            <a:r>
              <a:rPr lang="en-US" dirty="0" smtClean="0"/>
              <a:t> activation.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25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ITERATION #1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502" y="1301911"/>
            <a:ext cx="3711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20 newsgroups dataset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40k training records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10k test records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20 classes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Embed</a:t>
            </a:r>
            <a:r>
              <a:rPr lang="en-US" dirty="0" smtClean="0"/>
              <a:t>, Predict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Bag of Words idea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Sentence = bag of words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Document = bag of sentences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3"/>
              </a:rPr>
              <a:t>Code on </a:t>
            </a:r>
            <a:r>
              <a:rPr lang="en-US" dirty="0" err="1" smtClean="0">
                <a:hlinkClick r:id="rId3"/>
              </a:rPr>
              <a:t>Github</a:t>
            </a:r>
            <a:endParaRPr lang="en-US" dirty="0"/>
          </a:p>
        </p:txBody>
      </p:sp>
      <p:pic>
        <p:nvPicPr>
          <p:cNvPr id="6" name="Picture 5" descr="example-1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14" y="1301911"/>
            <a:ext cx="264922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1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ITERATION #2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733" y="1301911"/>
            <a:ext cx="3897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Embed, Encode, Predict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Hierarchical Encoding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Sentence Encoder: converts sequence of word vectors to sentence vector.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Document Encoder: converts sequence of sentence vectors to document vector.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Sentence encoder Network embedded inside Document network.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hlinkClick r:id="rId3"/>
              </a:rPr>
              <a:t>Code on </a:t>
            </a:r>
            <a:r>
              <a:rPr lang="en-US" dirty="0" err="1" smtClean="0">
                <a:hlinkClick r:id="rId3"/>
              </a:rPr>
              <a:t>Github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95" y="1320930"/>
            <a:ext cx="4579620" cy="28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ITERATION #3 (a, b, 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365" y="1007169"/>
            <a:ext cx="3284616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Embed, Encode, Attend, Predict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Encode step returns matrix, vector for each time step.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Attend reduces matrix to vector.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3 types of attention (all except Matrix Matrix) applied to different versions of model.</a:t>
            </a:r>
            <a:endParaRPr lang="en-US" dirty="0"/>
          </a:p>
          <a:p>
            <a:pPr marL="285750" indent="-285750">
              <a:buFontTx/>
              <a:buChar char="•"/>
            </a:pPr>
            <a:r>
              <a:rPr lang="en-US" dirty="0" smtClean="0"/>
              <a:t>Code on </a:t>
            </a: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 smtClean="0">
                <a:hlinkClick r:id="rId3"/>
              </a:rPr>
              <a:t>(a)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(b)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(c)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45" y="1155589"/>
            <a:ext cx="468630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CLASSIFICATION EXAMPLE – RESULTS</a:t>
            </a:r>
            <a:endParaRPr lang="en-US" dirty="0"/>
          </a:p>
        </p:txBody>
      </p:sp>
      <p:pic>
        <p:nvPicPr>
          <p:cNvPr id="2" name="Picture 1" descr="_results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1085107"/>
            <a:ext cx="4940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38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DOCUMENT SIMILARITY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59" y="1011294"/>
            <a:ext cx="2749609" cy="3717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538" y="1016001"/>
            <a:ext cx="47132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Data derived from 20 newsgroups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Hierarchical </a:t>
            </a:r>
            <a:r>
              <a:rPr lang="en-US" dirty="0" smtClean="0"/>
              <a:t>Model (Word to Sentence and sentence to document)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Tried w/o Attention, Attention for sentence encoding, and attention for both sentence encoding and document compare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 in </a:t>
            </a: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(a)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(b)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(c)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77" y="3020695"/>
            <a:ext cx="29641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9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11" name="Picture 10" descr="blogpos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888996"/>
            <a:ext cx="4152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SENTENCE SIMILARITY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17" y="1206211"/>
            <a:ext cx="3139440" cy="289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539" y="1021767"/>
            <a:ext cx="4452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2012 Semantic Similarity Task dataset.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Hierarchical </a:t>
            </a:r>
            <a:r>
              <a:rPr lang="en-US" dirty="0" smtClean="0"/>
              <a:t>Model (Word to Sentence and sentence to document).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Used Matrix Matrix Attention for comparison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Code in </a:t>
            </a: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 smtClean="0">
                <a:hlinkClick r:id="rId4"/>
              </a:rPr>
              <a:t>without attention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with </a:t>
            </a:r>
            <a:br>
              <a:rPr lang="en-US" dirty="0" smtClean="0">
                <a:hlinkClick r:id="rId5"/>
              </a:rPr>
            </a:br>
            <a:r>
              <a:rPr lang="en-US" dirty="0" smtClean="0">
                <a:hlinkClick r:id="rId5"/>
              </a:rPr>
              <a:t>attention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02" y="2771775"/>
            <a:ext cx="29641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9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092" y="963380"/>
            <a:ext cx="8160441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4-step recipe is a principled approach to NLP with Deep Learning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Embed step leverages availability of many pre-trained </a:t>
            </a:r>
            <a:r>
              <a:rPr lang="en-US" dirty="0" err="1" smtClean="0">
                <a:solidFill>
                  <a:schemeClr val="tx1"/>
                </a:solidFill>
              </a:rPr>
              <a:t>embeddings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Encode step generally uses Bidirectional LSTM to create position sensitive features, possible to use CNN here also.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Attention of 3 main types – matrix to vector, with or without implicit context, matrix and vector to vector, and matrix and matrix to vector. Computes summary with respect to input or context if provided.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Predict step converts vector to probability distribution via </a:t>
            </a:r>
            <a:r>
              <a:rPr lang="en-US" dirty="0" err="1" smtClean="0">
                <a:solidFill>
                  <a:schemeClr val="tx1"/>
                </a:solidFill>
              </a:rPr>
              <a:t>softmax</a:t>
            </a:r>
            <a:r>
              <a:rPr lang="en-US" dirty="0" smtClean="0">
                <a:solidFill>
                  <a:schemeClr val="tx1"/>
                </a:solidFill>
              </a:rPr>
              <a:t>, usually with a Fully Connected (Dense) network.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Interesting pipelines can be composed using complete or partial subsequences of the 4 step recipe.</a:t>
            </a:r>
          </a:p>
        </p:txBody>
      </p:sp>
    </p:spTree>
    <p:extLst>
      <p:ext uri="{BB962C8B-B14F-4D97-AF65-F5344CB8AC3E}">
        <p14:creationId xmlns:p14="http://schemas.microsoft.com/office/powerpoint/2010/main" val="217135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092" y="963380"/>
            <a:ext cx="8160441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Honnibal</a:t>
            </a:r>
            <a:r>
              <a:rPr lang="en-US" dirty="0">
                <a:solidFill>
                  <a:schemeClr val="tx1"/>
                </a:solidFill>
              </a:rPr>
              <a:t>, M. (2016, November 10).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Embed, encode, attend, predict: The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new </a:t>
            </a:r>
            <a:br>
              <a:rPr lang="en-US" dirty="0" smtClean="0">
                <a:solidFill>
                  <a:schemeClr val="tx1"/>
                </a:solidFill>
                <a:hlinkClick r:id="rId3"/>
              </a:rPr>
            </a:br>
            <a:r>
              <a:rPr lang="en-US" dirty="0" smtClean="0">
                <a:solidFill>
                  <a:schemeClr val="tx1"/>
                </a:solidFill>
                <a:hlinkClick r:id="rId3"/>
              </a:rPr>
              <a:t>deep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learning formula for state-of-the-art NLP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models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Liao, R. (2016, December 26). 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Text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Classification, Part 3 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– Hierarchical attention </a:t>
            </a:r>
            <a:br>
              <a:rPr lang="en-US" dirty="0" smtClean="0">
                <a:solidFill>
                  <a:schemeClr val="tx1"/>
                </a:solidFill>
                <a:hlinkClick r:id="rId4"/>
              </a:rPr>
            </a:br>
            <a:r>
              <a:rPr lang="en-US" dirty="0" smtClean="0">
                <a:solidFill>
                  <a:schemeClr val="tx1"/>
                </a:solidFill>
                <a:hlinkClick r:id="rId4"/>
              </a:rPr>
              <a:t>network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Leonardblier</a:t>
            </a:r>
            <a:r>
              <a:rPr lang="en-US" dirty="0" smtClean="0">
                <a:solidFill>
                  <a:schemeClr val="tx1"/>
                </a:solidFill>
              </a:rPr>
              <a:t>, P. (2016, January 20).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Attention Mechanism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 err="1"/>
              <a:t>Raffel</a:t>
            </a:r>
            <a:r>
              <a:rPr lang="en-US" dirty="0"/>
              <a:t>, C., &amp; Ellis, D. P. (2015). Feed-forward networks with attention can solve some long-term memory problems. </a:t>
            </a:r>
            <a:r>
              <a:rPr lang="en-US" dirty="0" err="1"/>
              <a:t>arXiv</a:t>
            </a:r>
            <a:r>
              <a:rPr lang="en-US" dirty="0"/>
              <a:t> preprint arXiv:1512.08756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Yang, Z., </a:t>
            </a:r>
            <a:r>
              <a:rPr lang="en-US" dirty="0" smtClean="0">
                <a:solidFill>
                  <a:schemeClr val="tx1"/>
                </a:solidFill>
              </a:rPr>
              <a:t>et al. </a:t>
            </a:r>
            <a:r>
              <a:rPr lang="en-US" dirty="0">
                <a:solidFill>
                  <a:schemeClr val="tx1"/>
                </a:solidFill>
              </a:rPr>
              <a:t>(2016). Hierarchical attention networks for document classification. In Proceedings of NAACL-HLT (pp. 1480-1489)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Cho, K., </a:t>
            </a:r>
            <a:r>
              <a:rPr lang="en-US" dirty="0" smtClean="0">
                <a:solidFill>
                  <a:schemeClr val="tx1"/>
                </a:solidFill>
              </a:rPr>
              <a:t>et al. </a:t>
            </a:r>
            <a:r>
              <a:rPr lang="en-US" dirty="0">
                <a:solidFill>
                  <a:schemeClr val="tx1"/>
                </a:solidFill>
              </a:rPr>
              <a:t>(2015). Describing multimedia content using attention-based encoder-decoder networks. IEEE Transactions on Multimedia, 17(11), 1875-1886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Parikh, A. P., </a:t>
            </a:r>
            <a:r>
              <a:rPr lang="en-US" dirty="0" smtClean="0">
                <a:solidFill>
                  <a:schemeClr val="tx1"/>
                </a:solidFill>
              </a:rPr>
              <a:t>et al. </a:t>
            </a:r>
            <a:r>
              <a:rPr lang="en-US" dirty="0">
                <a:solidFill>
                  <a:schemeClr val="tx1"/>
                </a:solidFill>
              </a:rPr>
              <a:t>(2016). A decomposable attention model for natural language inference. </a:t>
            </a:r>
            <a:r>
              <a:rPr lang="en-US" dirty="0" err="1">
                <a:solidFill>
                  <a:schemeClr val="tx1"/>
                </a:solidFill>
              </a:rPr>
              <a:t>arXiv</a:t>
            </a:r>
            <a:r>
              <a:rPr lang="en-US" dirty="0">
                <a:solidFill>
                  <a:schemeClr val="tx1"/>
                </a:solidFill>
              </a:rPr>
              <a:t> preprint arXiv:1606.01933.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9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092" y="963380"/>
            <a:ext cx="8160441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Code: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https://github.com/sujitpal/eeap-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examples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Slides: 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https://www.slideshare.net/sujitpal/presentation-slides-77511261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Email: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sujit.pal@elsevier.com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Tx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3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7063" y="1182688"/>
            <a:ext cx="7969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NLP Pipelines before Deep Learning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Deconstructing the “Encode, Embed, Attend, Predict” pipeline.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Example #1: Document Classification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Example #2: Document Similarity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Example #3: Sentence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2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NLP PIPELINES BEFORE DEEP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53" y="1182823"/>
            <a:ext cx="6522720" cy="3283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7504" y="3209925"/>
            <a:ext cx="38523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Document Collection centric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Based on Information Retrieval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Document collection to matrix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Densify using feature reduction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Feed into SVM for classification, etc.</a:t>
            </a:r>
          </a:p>
        </p:txBody>
      </p:sp>
    </p:spTree>
    <p:extLst>
      <p:ext uri="{BB962C8B-B14F-4D97-AF65-F5344CB8AC3E}">
        <p14:creationId xmlns:p14="http://schemas.microsoft.com/office/powerpoint/2010/main" val="388433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NLP PIPELINES BEFORE DEEP LEARNING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10" y="932622"/>
            <a:ext cx="6393180" cy="3490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5539" y="3678357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Idea borrowed from Machine Learning (ML)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Represent categorical variables (words) as 1-hot vectors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Represent sentences as matrix of 1-hot word vectors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No distributional semantics.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2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WORD EMBEDDINGS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49" y="914352"/>
            <a:ext cx="5310502" cy="3444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2109" y="2963123"/>
            <a:ext cx="403837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Word2Vec – predict word from context (CBOW) or context from word (skip-gram) shown here. 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Trained on large corpora and publicly available.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Other embeddings – </a:t>
            </a:r>
            <a:r>
              <a:rPr lang="en-US" dirty="0" err="1" smtClean="0"/>
              <a:t>GloVe</a:t>
            </a:r>
            <a:r>
              <a:rPr lang="en-US" dirty="0" smtClean="0"/>
              <a:t>, </a:t>
            </a:r>
            <a:r>
              <a:rPr lang="en-US" dirty="0" err="1" smtClean="0"/>
              <a:t>FastText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7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#1: EMBED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89" y="885158"/>
            <a:ext cx="6499860" cy="4061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905" y="3736745"/>
            <a:ext cx="5878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Replace 1-hot vectors with 3</a:t>
            </a:r>
            <a:r>
              <a:rPr lang="en-US" baseline="30000" dirty="0" smtClean="0"/>
              <a:t>rd</a:t>
            </a:r>
            <a:r>
              <a:rPr lang="en-US" dirty="0" smtClean="0"/>
              <a:t> party embeddings.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Embeddings encode distributional semantics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Sentence represented as sequence of dense word vectors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Converts from word ID to word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#2: ENCODE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52" y="991918"/>
            <a:ext cx="5029200" cy="1790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4228" y="2992316"/>
            <a:ext cx="808744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Bag of words – concatenate word vectors together.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Encode step computes a representation of the sentence as a matrix.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Each row of sentence matrix encodes the meaning of each word in the </a:t>
            </a:r>
            <a:r>
              <a:rPr lang="en-US" b="1" dirty="0" smtClean="0"/>
              <a:t>context of the sentence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Use either LSTM (Long Short Term Memory) or GRU (Gated Recurrent Unit)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Bidirectional processes words left to right and right to left and concatenates.</a:t>
            </a:r>
          </a:p>
        </p:txBody>
      </p:sp>
    </p:spTree>
    <p:extLst>
      <p:ext uri="{BB962C8B-B14F-4D97-AF65-F5344CB8AC3E}">
        <p14:creationId xmlns:p14="http://schemas.microsoft.com/office/powerpoint/2010/main" val="134980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15E891-66B8-4B28-AB8F-05A4B1DE573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343" y="501762"/>
            <a:ext cx="8481219" cy="363426"/>
          </a:xfrm>
        </p:spPr>
        <p:txBody>
          <a:bodyPr/>
          <a:lstStyle/>
          <a:p>
            <a:pPr algn="ctr"/>
            <a:r>
              <a:rPr lang="en-US" dirty="0" smtClean="0"/>
              <a:t>STEP #3: ATTEND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43" y="939950"/>
            <a:ext cx="5158740" cy="2346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802" y="3488603"/>
            <a:ext cx="8321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Reduction operation – could be Sum or Global Average/Max Pooling instead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Attention </a:t>
            </a:r>
            <a:r>
              <a:rPr lang="en-US" dirty="0" smtClean="0"/>
              <a:t>tells what to keep during reduction to </a:t>
            </a:r>
            <a:r>
              <a:rPr lang="en-US" b="1" dirty="0" smtClean="0"/>
              <a:t>minimize information loss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Different kinds – matrix, matrix + </a:t>
            </a:r>
            <a:r>
              <a:rPr lang="en-US" dirty="0" smtClean="0"/>
              <a:t>context (learned), </a:t>
            </a:r>
            <a:r>
              <a:rPr lang="en-US" dirty="0" smtClean="0"/>
              <a:t>matrix + </a:t>
            </a:r>
            <a:r>
              <a:rPr lang="en-US" dirty="0" smtClean="0"/>
              <a:t>vector (provided), </a:t>
            </a:r>
            <a:r>
              <a:rPr lang="en-US" dirty="0" smtClean="0"/>
              <a:t>matrix + matrix.</a:t>
            </a:r>
          </a:p>
        </p:txBody>
      </p:sp>
    </p:spTree>
    <p:extLst>
      <p:ext uri="{BB962C8B-B14F-4D97-AF65-F5344CB8AC3E}">
        <p14:creationId xmlns:p14="http://schemas.microsoft.com/office/powerpoint/2010/main" val="578472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53565A"/>
      </a:dk1>
      <a:lt1>
        <a:srgbClr val="FFFFFF"/>
      </a:lt1>
      <a:dk2>
        <a:srgbClr val="FF8200"/>
      </a:dk2>
      <a:lt2>
        <a:srgbClr val="A7A8AA"/>
      </a:lt2>
      <a:accent1>
        <a:srgbClr val="FF8200"/>
      </a:accent1>
      <a:accent2>
        <a:srgbClr val="53565A"/>
      </a:accent2>
      <a:accent3>
        <a:srgbClr val="A7A8AA"/>
      </a:accent3>
      <a:accent4>
        <a:srgbClr val="007398"/>
      </a:accent4>
      <a:accent5>
        <a:srgbClr val="FFFFFF"/>
      </a:accent5>
      <a:accent6>
        <a:srgbClr val="EAAA00"/>
      </a:accent6>
      <a:hlink>
        <a:srgbClr val="0000FF"/>
      </a:hlink>
      <a:folHlink>
        <a:srgbClr val="FFFFFF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815DCDC76E5A47A176FB52CE6ED02E" ma:contentTypeVersion="1" ma:contentTypeDescription="Create a new document." ma:contentTypeScope="" ma:versionID="595b1facca9e5cb9707c1ffef65eb2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d6e3d604101a5d093af696c7f54afe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E346CC-DB92-497A-80B1-D16635CE42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48CAAE-68CD-4AC3-98A0-FAE5418B2C86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C10AE13-3B65-4A11-AC73-015D64328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3050</TotalTime>
  <Words>990</Words>
  <Application>Microsoft Macintosh PowerPoint</Application>
  <PresentationFormat>On-screen Show (16:9)</PresentationFormat>
  <Paragraphs>159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Garvin</dc:creator>
  <cp:lastModifiedBy>Sujit Pal</cp:lastModifiedBy>
  <cp:revision>266</cp:revision>
  <dcterms:created xsi:type="dcterms:W3CDTF">2014-02-28T17:11:34Z</dcterms:created>
  <dcterms:modified xsi:type="dcterms:W3CDTF">2017-07-04T22:06:59Z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0x010100B7815DCDC76E5A47A176FB52CE6ED02E</vt:lpwstr>
  </property>
</Properties>
</file>