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ooper BT Bold" charset="1" panose="0208080404030B02040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87503" y="3884209"/>
            <a:ext cx="15371797" cy="140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86"/>
              </a:lnSpc>
            </a:pPr>
            <a:r>
              <a:rPr lang="en-US" b="true" sz="4689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UNDERSTANDING THE DIFFERENCE BETWEEN A ROUTER AND A SWITCH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889093" y="-2025661"/>
            <a:ext cx="4010284" cy="5327672"/>
          </a:xfrm>
          <a:custGeom>
            <a:avLst/>
            <a:gdLst/>
            <a:ahLst/>
            <a:cxnLst/>
            <a:rect r="r" b="b" t="t" l="l"/>
            <a:pathLst>
              <a:path h="5327672" w="4010284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46247">
            <a:off x="-1156514" y="5381726"/>
            <a:ext cx="6088034" cy="7200900"/>
          </a:xfrm>
          <a:custGeom>
            <a:avLst/>
            <a:gdLst/>
            <a:ahLst/>
            <a:cxnLst/>
            <a:rect r="r" b="b" t="t" l="l"/>
            <a:pathLst>
              <a:path h="7200900" w="6088034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690362">
            <a:off x="12526631" y="-2276459"/>
            <a:ext cx="6088034" cy="7200900"/>
          </a:xfrm>
          <a:custGeom>
            <a:avLst/>
            <a:gdLst/>
            <a:ahLst/>
            <a:cxnLst/>
            <a:rect r="r" b="b" t="t" l="l"/>
            <a:pathLst>
              <a:path h="7200900" w="6088034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659771">
            <a:off x="16282858" y="6968873"/>
            <a:ext cx="4010284" cy="5327672"/>
          </a:xfrm>
          <a:custGeom>
            <a:avLst/>
            <a:gdLst/>
            <a:ahLst/>
            <a:cxnLst/>
            <a:rect r="r" b="b" t="t" l="l"/>
            <a:pathLst>
              <a:path h="5327672" w="4010284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79019" y="6394020"/>
            <a:ext cx="10634812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Presented By : Md. Alomgir Hossain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02946" y="7946595"/>
            <a:ext cx="6882108" cy="536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b="true" sz="3126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SUST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16230600" cy="119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INTRODUCTION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66635" y="2964421"/>
            <a:ext cx="15592665" cy="5218417"/>
            <a:chOff x="0" y="0"/>
            <a:chExt cx="20790220" cy="695788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481052" cy="1473815"/>
              <a:chOff x="0" y="0"/>
              <a:chExt cx="81679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679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6792">
                    <a:moveTo>
                      <a:pt x="408396" y="0"/>
                    </a:moveTo>
                    <a:cubicBezTo>
                      <a:pt x="182845" y="0"/>
                      <a:pt x="0" y="181951"/>
                      <a:pt x="0" y="406400"/>
                    </a:cubicBezTo>
                    <a:cubicBezTo>
                      <a:pt x="0" y="630849"/>
                      <a:pt x="182845" y="812800"/>
                      <a:pt x="408396" y="812800"/>
                    </a:cubicBezTo>
                    <a:cubicBezTo>
                      <a:pt x="633947" y="812800"/>
                      <a:pt x="816792" y="630849"/>
                      <a:pt x="816792" y="406400"/>
                    </a:cubicBezTo>
                    <a:cubicBezTo>
                      <a:pt x="816792" y="181951"/>
                      <a:pt x="633947" y="0"/>
                      <a:pt x="408396" y="0"/>
                    </a:cubicBezTo>
                    <a:close/>
                  </a:path>
                </a:pathLst>
              </a:custGeom>
              <a:solidFill>
                <a:srgbClr val="331C2C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574" y="38100"/>
                <a:ext cx="663643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130580"/>
              <a:ext cx="1481052" cy="1125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 b="true">
                  <a:solidFill>
                    <a:srgbClr val="EDE0D1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1</a:t>
              </a:r>
            </a:p>
          </p:txBody>
        </p:sp>
        <p:grpSp>
          <p:nvGrpSpPr>
            <p:cNvPr name="Group 8" id="8"/>
            <p:cNvGrpSpPr/>
            <p:nvPr/>
          </p:nvGrpSpPr>
          <p:grpSpPr>
            <a:xfrm rot="0">
              <a:off x="0" y="2742037"/>
              <a:ext cx="1481052" cy="1473815"/>
              <a:chOff x="0" y="0"/>
              <a:chExt cx="81679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679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6792">
                    <a:moveTo>
                      <a:pt x="408396" y="0"/>
                    </a:moveTo>
                    <a:cubicBezTo>
                      <a:pt x="182845" y="0"/>
                      <a:pt x="0" y="181951"/>
                      <a:pt x="0" y="406400"/>
                    </a:cubicBezTo>
                    <a:cubicBezTo>
                      <a:pt x="0" y="630849"/>
                      <a:pt x="182845" y="812800"/>
                      <a:pt x="408396" y="812800"/>
                    </a:cubicBezTo>
                    <a:cubicBezTo>
                      <a:pt x="633947" y="812800"/>
                      <a:pt x="816792" y="630849"/>
                      <a:pt x="816792" y="406400"/>
                    </a:cubicBezTo>
                    <a:cubicBezTo>
                      <a:pt x="816792" y="181951"/>
                      <a:pt x="633947" y="0"/>
                      <a:pt x="408396" y="0"/>
                    </a:cubicBezTo>
                    <a:close/>
                  </a:path>
                </a:pathLst>
              </a:custGeom>
              <a:solidFill>
                <a:srgbClr val="331C2C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574" y="38100"/>
                <a:ext cx="663643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2872617"/>
              <a:ext cx="1481052" cy="1125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 b="true">
                  <a:solidFill>
                    <a:srgbClr val="EDE0D1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2</a:t>
              </a:r>
            </a:p>
          </p:txBody>
        </p:sp>
        <p:grpSp>
          <p:nvGrpSpPr>
            <p:cNvPr name="Group 12" id="12"/>
            <p:cNvGrpSpPr/>
            <p:nvPr/>
          </p:nvGrpSpPr>
          <p:grpSpPr>
            <a:xfrm rot="0">
              <a:off x="0" y="5484075"/>
              <a:ext cx="1481052" cy="1473815"/>
              <a:chOff x="0" y="0"/>
              <a:chExt cx="816792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679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6792">
                    <a:moveTo>
                      <a:pt x="408396" y="0"/>
                    </a:moveTo>
                    <a:cubicBezTo>
                      <a:pt x="182845" y="0"/>
                      <a:pt x="0" y="181951"/>
                      <a:pt x="0" y="406400"/>
                    </a:cubicBezTo>
                    <a:cubicBezTo>
                      <a:pt x="0" y="630849"/>
                      <a:pt x="182845" y="812800"/>
                      <a:pt x="408396" y="812800"/>
                    </a:cubicBezTo>
                    <a:cubicBezTo>
                      <a:pt x="633947" y="812800"/>
                      <a:pt x="816792" y="630849"/>
                      <a:pt x="816792" y="406400"/>
                    </a:cubicBezTo>
                    <a:cubicBezTo>
                      <a:pt x="816792" y="181951"/>
                      <a:pt x="633947" y="0"/>
                      <a:pt x="408396" y="0"/>
                    </a:cubicBezTo>
                    <a:close/>
                  </a:path>
                </a:pathLst>
              </a:custGeom>
              <a:solidFill>
                <a:srgbClr val="331C2C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574" y="38100"/>
                <a:ext cx="663643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0" y="5614654"/>
              <a:ext cx="1481052" cy="1125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 b="true">
                  <a:solidFill>
                    <a:srgbClr val="EDE0D1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3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720103" y="-63120"/>
              <a:ext cx="19070117" cy="43355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22"/>
                </a:lnSpc>
              </a:pPr>
              <a:r>
                <a:rPr lang="en-US" sz="3087" b="true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Key Network Devices: Router vs. Switch</a:t>
              </a:r>
            </a:p>
            <a:p>
              <a:pPr algn="l">
                <a:lnSpc>
                  <a:spcPts val="4322"/>
                </a:lnSpc>
              </a:pPr>
            </a:p>
            <a:p>
              <a:pPr algn="l">
                <a:lnSpc>
                  <a:spcPts val="4322"/>
                </a:lnSpc>
              </a:pPr>
              <a:r>
                <a:rPr lang="en-US" sz="3087" b="true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Router: Connects different networks and directs data between them</a:t>
              </a:r>
            </a:p>
            <a:p>
              <a:pPr algn="l">
                <a:lnSpc>
                  <a:spcPts val="4322"/>
                </a:lnSpc>
              </a:pPr>
            </a:p>
            <a:p>
              <a:pPr algn="l">
                <a:lnSpc>
                  <a:spcPts val="4322"/>
                </a:lnSpc>
              </a:pPr>
            </a:p>
            <a:p>
              <a:pPr algn="l">
                <a:lnSpc>
                  <a:spcPts val="4322"/>
                </a:lnSpc>
              </a:pP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720103" y="2677140"/>
              <a:ext cx="19070117" cy="14271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22"/>
                </a:lnSpc>
              </a:pPr>
              <a:r>
                <a:rPr lang="en-US" sz="3087" b="true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Switch: Connects devices within a single network, enabling communication between them.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1720103" y="5417400"/>
              <a:ext cx="19070117" cy="14271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22"/>
                </a:lnSpc>
              </a:pPr>
              <a:r>
                <a:rPr lang="en-US" sz="3087" b="true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Why the Difference Matters: Understanding their roles helps in designing and troubleshooting network setups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DE0D1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0" y="199997"/>
              <a:ext cx="1591360" cy="1085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b="true" sz="485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5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58139" y="2835097"/>
            <a:ext cx="8932259" cy="5511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true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Router Overview:</a:t>
            </a:r>
          </a:p>
          <a:p>
            <a:pPr algn="l" marL="518166" indent="-259083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Function: Directs data packets between different networks (Layer 3 - Network Layer).</a:t>
            </a:r>
          </a:p>
          <a:p>
            <a:pPr algn="l" marL="518166" indent="-259083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Primary Role: Routes traffic based on IP addresses.</a:t>
            </a:r>
          </a:p>
          <a:p>
            <a:pPr algn="l" marL="518166" indent="-259083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Key Features:</a:t>
            </a:r>
          </a:p>
          <a:p>
            <a:pPr algn="l" marL="1036333" indent="-345444" lvl="2">
              <a:lnSpc>
                <a:spcPts val="3360"/>
              </a:lnSpc>
              <a:buFont typeface="Arial"/>
              <a:buChar char="⚬"/>
            </a:pPr>
            <a:r>
              <a:rPr lang="en-US" b="true" sz="240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Routes between different IP networks (e.g., LAN to WAN).</a:t>
            </a:r>
          </a:p>
          <a:p>
            <a:pPr algn="l" marL="1036333" indent="-345444" lvl="2">
              <a:lnSpc>
                <a:spcPts val="3360"/>
              </a:lnSpc>
              <a:buFont typeface="Arial"/>
              <a:buChar char="⚬"/>
            </a:pPr>
            <a:r>
              <a:rPr lang="en-US" b="true" sz="240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Assigns IP addresses using DHCP.</a:t>
            </a:r>
          </a:p>
          <a:p>
            <a:pPr algn="l" marL="1036333" indent="-345444" lvl="2">
              <a:lnSpc>
                <a:spcPts val="3360"/>
              </a:lnSpc>
              <a:buFont typeface="Arial"/>
              <a:buChar char="⚬"/>
            </a:pPr>
            <a:r>
              <a:rPr lang="en-US" b="true" sz="240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Supports advanced features like NAT, VPN, and firewall security.</a:t>
            </a:r>
          </a:p>
          <a:p>
            <a:pPr algn="l">
              <a:lnSpc>
                <a:spcPts val="3360"/>
              </a:lnSpc>
            </a:pPr>
            <a:r>
              <a:rPr lang="en-US" sz="2400" b="true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Example: Internet router connecting a home network to the internet.</a:t>
            </a:r>
          </a:p>
          <a:p>
            <a:pPr algn="l">
              <a:lnSpc>
                <a:spcPts val="3360"/>
              </a:lnSpc>
            </a:pP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1430015" y="2332087"/>
            <a:ext cx="5444578" cy="5423311"/>
            <a:chOff x="0" y="0"/>
            <a:chExt cx="6502400" cy="6477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2"/>
              <a:stretch>
                <a:fillRect l="-19332" t="0" r="-19332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CEB3C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199997"/>
              <a:ext cx="1591360" cy="1085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b="true" sz="485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12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679044" y="904875"/>
            <a:ext cx="10929913" cy="119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WHAT IS A ROUTER?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1430015" y="2332087"/>
            <a:ext cx="5444578" cy="5423311"/>
            <a:chOff x="0" y="0"/>
            <a:chExt cx="6502400" cy="647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2"/>
              <a:stretch>
                <a:fillRect l="223" t="-3845" r="223" b="-3845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CEB3C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958139" y="2825572"/>
            <a:ext cx="8932259" cy="6386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Switch Overview:</a:t>
            </a:r>
          </a:p>
          <a:p>
            <a:pPr algn="l" marL="604524" indent="-302262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Function: Connects devices within the same network and forwards data using MAC addresses (Layer 2 - Data Link Layer).</a:t>
            </a:r>
          </a:p>
          <a:p>
            <a:pPr algn="l" marL="604524" indent="-302262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Primary Role: Facilitates communication within a Local Area Network (LAN).</a:t>
            </a:r>
          </a:p>
          <a:p>
            <a:pPr algn="l" marL="604524" indent="-302262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Key Features:</a:t>
            </a:r>
          </a:p>
          <a:p>
            <a:pPr algn="l" marL="1209049" indent="-403016" lvl="2">
              <a:lnSpc>
                <a:spcPts val="3920"/>
              </a:lnSpc>
              <a:buFont typeface="Arial"/>
              <a:buChar char="⚬"/>
            </a:pPr>
            <a:r>
              <a:rPr lang="en-US" b="true" sz="280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Operates within a single network (LAN).</a:t>
            </a:r>
          </a:p>
          <a:p>
            <a:pPr algn="l" marL="1209049" indent="-403016" lvl="2">
              <a:lnSpc>
                <a:spcPts val="3920"/>
              </a:lnSpc>
              <a:buFont typeface="Arial"/>
              <a:buChar char="⚬"/>
            </a:pPr>
            <a:r>
              <a:rPr lang="en-US" b="true" sz="280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Uses MAC addresses for data forwarding.</a:t>
            </a:r>
          </a:p>
          <a:p>
            <a:pPr algn="l" marL="1209049" indent="-403016" lvl="2">
              <a:lnSpc>
                <a:spcPts val="3920"/>
              </a:lnSpc>
              <a:buFont typeface="Arial"/>
              <a:buChar char="⚬"/>
            </a:pPr>
            <a:r>
              <a:rPr lang="en-US" b="true" sz="280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Supports VLANs for network segmentation.</a:t>
            </a:r>
          </a:p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Example: Network switch connecting computers, printers, and servers within an office.</a:t>
            </a:r>
          </a:p>
          <a:p>
            <a:pPr algn="l">
              <a:lnSpc>
                <a:spcPts val="294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199997"/>
              <a:ext cx="1591360" cy="1085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b="true" sz="485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3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460038" y="151240"/>
            <a:ext cx="13180039" cy="119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WHAT IS SWITCH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942975"/>
            <a:ext cx="13180039" cy="761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b="true" sz="440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 ROUTER VS. SWITCH: KEY DIFFERENCES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91340" y="2953130"/>
            <a:ext cx="7477125" cy="5005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52"/>
              </a:lnSpc>
            </a:pPr>
            <a:r>
              <a:rPr lang="en-US" sz="1680" b="true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FeatureRouterSwitch</a:t>
            </a:r>
          </a:p>
          <a:p>
            <a:pPr algn="l">
              <a:lnSpc>
                <a:spcPts val="2352"/>
              </a:lnSpc>
            </a:pPr>
            <a:r>
              <a:rPr lang="en-US" sz="1680" b="true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Function</a:t>
            </a:r>
          </a:p>
          <a:p>
            <a:pPr algn="l">
              <a:lnSpc>
                <a:spcPts val="2352"/>
              </a:lnSpc>
            </a:pPr>
            <a:r>
              <a:rPr lang="en-US" sz="1680" b="true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Routes traffic between different networks (Layer 3)</a:t>
            </a:r>
          </a:p>
          <a:p>
            <a:pPr algn="l">
              <a:lnSpc>
                <a:spcPts val="2352"/>
              </a:lnSpc>
            </a:pPr>
            <a:r>
              <a:rPr lang="en-US" sz="1680" b="true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Connects devices within the same network (Layer 2)</a:t>
            </a:r>
          </a:p>
          <a:p>
            <a:pPr algn="l">
              <a:lnSpc>
                <a:spcPts val="2352"/>
              </a:lnSpc>
            </a:pPr>
            <a:r>
              <a:rPr lang="en-US" sz="1680" b="true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Addressing</a:t>
            </a:r>
          </a:p>
          <a:p>
            <a:pPr algn="l">
              <a:lnSpc>
                <a:spcPts val="2352"/>
              </a:lnSpc>
            </a:pPr>
            <a:r>
              <a:rPr lang="en-US" sz="1680" b="true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Ues IPddresses</a:t>
            </a:r>
          </a:p>
          <a:p>
            <a:pPr algn="l">
              <a:lnSpc>
                <a:spcPts val="2352"/>
              </a:lnSpc>
            </a:pPr>
            <a:r>
              <a:rPr lang="en-US" sz="1680" b="true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Uses MAC addresses</a:t>
            </a:r>
          </a:p>
          <a:p>
            <a:pPr algn="l">
              <a:lnSpc>
                <a:spcPts val="2352"/>
              </a:lnSpc>
            </a:pPr>
            <a:r>
              <a:rPr lang="en-US" sz="1680" b="true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Role in Network</a:t>
            </a:r>
          </a:p>
          <a:p>
            <a:pPr algn="l">
              <a:lnSpc>
                <a:spcPts val="2352"/>
              </a:lnSpc>
            </a:pPr>
            <a:r>
              <a:rPr lang="en-US" sz="1680" b="true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Inter-network communication (LAN to WAN)</a:t>
            </a:r>
          </a:p>
          <a:p>
            <a:pPr algn="l">
              <a:lnSpc>
                <a:spcPts val="2352"/>
              </a:lnSpc>
            </a:pPr>
            <a:r>
              <a:rPr lang="en-US" sz="1680" b="true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Intra-network communication (devices within a LAN)</a:t>
            </a:r>
          </a:p>
          <a:p>
            <a:pPr algn="l">
              <a:lnSpc>
                <a:spcPts val="2352"/>
              </a:lnSpc>
            </a:pPr>
            <a:r>
              <a:rPr lang="en-US" sz="1680" b="true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Ports</a:t>
            </a:r>
          </a:p>
          <a:p>
            <a:pPr algn="l">
              <a:lnSpc>
                <a:spcPts val="2352"/>
              </a:lnSpc>
            </a:pPr>
            <a:r>
              <a:rPr lang="en-US" sz="1680" b="true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Typically fewer ports, more focused on connections between networks</a:t>
            </a:r>
          </a:p>
          <a:p>
            <a:pPr algn="l">
              <a:lnSpc>
                <a:spcPts val="2352"/>
              </a:lnSpc>
            </a:pPr>
            <a:r>
              <a:rPr lang="en-US" sz="1680" b="true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Typically more ports for connecting multiple devices in a LAN</a:t>
            </a:r>
          </a:p>
          <a:p>
            <a:pPr algn="l">
              <a:lnSpc>
                <a:spcPts val="2352"/>
              </a:lnSpc>
            </a:pPr>
            <a:r>
              <a:rPr lang="en-US" sz="1680" b="true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Security Features</a:t>
            </a:r>
          </a:p>
          <a:p>
            <a:pPr algn="l">
              <a:lnSpc>
                <a:spcPts val="2352"/>
              </a:lnSpc>
            </a:pPr>
            <a:r>
              <a:rPr lang="en-US" sz="1680" b="true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Includes NAT, VPN, Firewall features</a:t>
            </a:r>
          </a:p>
          <a:p>
            <a:pPr algn="l">
              <a:lnSpc>
                <a:spcPts val="2352"/>
              </a:lnSpc>
            </a:pPr>
            <a:r>
              <a:rPr lang="en-US" sz="1680" b="true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Basic security with VLANs and ACLs</a:t>
            </a:r>
          </a:p>
          <a:p>
            <a:pPr algn="l">
              <a:lnSpc>
                <a:spcPts val="2352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199997"/>
              <a:ext cx="1591360" cy="1085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b="true" sz="4850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8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123945" y="2713958"/>
            <a:ext cx="12040109" cy="4859085"/>
          </a:xfrm>
          <a:custGeom>
            <a:avLst/>
            <a:gdLst/>
            <a:ahLst/>
            <a:cxnLst/>
            <a:rect r="r" b="b" t="t" l="l"/>
            <a:pathLst>
              <a:path h="4859085" w="12040109">
                <a:moveTo>
                  <a:pt x="0" y="0"/>
                </a:moveTo>
                <a:lnTo>
                  <a:pt x="12040110" y="0"/>
                </a:lnTo>
                <a:lnTo>
                  <a:pt x="12040110" y="4859084"/>
                </a:lnTo>
                <a:lnTo>
                  <a:pt x="0" y="48590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14270" y="2193380"/>
            <a:ext cx="16161920" cy="6522543"/>
          </a:xfrm>
          <a:custGeom>
            <a:avLst/>
            <a:gdLst/>
            <a:ahLst/>
            <a:cxnLst/>
            <a:rect r="r" b="b" t="t" l="l"/>
            <a:pathLst>
              <a:path h="6522543" w="16161920">
                <a:moveTo>
                  <a:pt x="0" y="0"/>
                </a:moveTo>
                <a:lnTo>
                  <a:pt x="16161920" y="0"/>
                </a:lnTo>
                <a:lnTo>
                  <a:pt x="16161920" y="6522544"/>
                </a:lnTo>
                <a:lnTo>
                  <a:pt x="0" y="65225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75411" y="3912064"/>
            <a:ext cx="12737178" cy="2234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83"/>
              </a:lnSpc>
            </a:pPr>
            <a:r>
              <a:rPr lang="en-US" b="true" sz="12987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690362">
            <a:off x="12526631" y="-2276459"/>
            <a:ext cx="6088034" cy="7200900"/>
          </a:xfrm>
          <a:custGeom>
            <a:avLst/>
            <a:gdLst/>
            <a:ahLst/>
            <a:cxnLst/>
            <a:rect r="r" b="b" t="t" l="l"/>
            <a:pathLst>
              <a:path h="7200900" w="6088034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46247">
            <a:off x="-1156514" y="5381726"/>
            <a:ext cx="6088034" cy="7200900"/>
          </a:xfrm>
          <a:custGeom>
            <a:avLst/>
            <a:gdLst/>
            <a:ahLst/>
            <a:cxnLst/>
            <a:rect r="r" b="b" t="t" l="l"/>
            <a:pathLst>
              <a:path h="7200900" w="6088034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889093" y="-2025661"/>
            <a:ext cx="4010284" cy="5327672"/>
          </a:xfrm>
          <a:custGeom>
            <a:avLst/>
            <a:gdLst/>
            <a:ahLst/>
            <a:cxnLst/>
            <a:rect r="r" b="b" t="t" l="l"/>
            <a:pathLst>
              <a:path h="5327672" w="4010284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659771">
            <a:off x="16282858" y="6968873"/>
            <a:ext cx="4010284" cy="5327672"/>
          </a:xfrm>
          <a:custGeom>
            <a:avLst/>
            <a:gdLst/>
            <a:ahLst/>
            <a:cxnLst/>
            <a:rect r="r" b="b" t="t" l="l"/>
            <a:pathLst>
              <a:path h="5327672" w="4010284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DAGYuZpJDmA</dc:identifier>
  <dcterms:modified xsi:type="dcterms:W3CDTF">2011-08-01T06:04:30Z</dcterms:modified>
  <cp:revision>1</cp:revision>
  <dc:title>Cream Purple Abstract Thesis Defense Presentation</dc:title>
</cp:coreProperties>
</file>