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94DD"/>
    <a:srgbClr val="FFB648"/>
    <a:srgbClr val="0FC58F"/>
    <a:srgbClr val="1EFF9B"/>
    <a:srgbClr val="193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61" autoAdjust="0"/>
    <p:restoredTop sz="94762"/>
  </p:normalViewPr>
  <p:slideViewPr>
    <p:cSldViewPr snapToGrid="0">
      <p:cViewPr varScale="1">
        <p:scale>
          <a:sx n="102" d="100"/>
          <a:sy n="102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63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038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70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398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23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060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62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1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480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50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651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D5FDC-B713-417B-B2A3-CC6E49E5DAA4}" type="datetimeFigureOut">
              <a:rPr lang="he-IL" smtClean="0"/>
              <a:t>ד'/אב/תשפ"ה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8DE1-69FB-4315-9745-A4B618478C6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70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DB3B40-05B9-C2D4-718E-8E2F435EED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D291EA-2F93-1408-F9C6-F2D7F418502A}"/>
              </a:ext>
            </a:extLst>
          </p:cNvPr>
          <p:cNvCxnSpPr/>
          <p:nvPr/>
        </p:nvCxnSpPr>
        <p:spPr>
          <a:xfrm flipH="1">
            <a:off x="4582391" y="427110"/>
            <a:ext cx="787400" cy="0"/>
          </a:xfrm>
          <a:prstGeom prst="line">
            <a:avLst/>
          </a:prstGeom>
          <a:ln w="19050">
            <a:solidFill>
              <a:srgbClr val="0FC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54158EF9-43B0-8DF1-B004-25A792C0B9D7}"/>
              </a:ext>
            </a:extLst>
          </p:cNvPr>
          <p:cNvCxnSpPr/>
          <p:nvPr/>
        </p:nvCxnSpPr>
        <p:spPr>
          <a:xfrm flipV="1">
            <a:off x="0" y="1445076"/>
            <a:ext cx="12192000" cy="9236"/>
          </a:xfrm>
          <a:prstGeom prst="line">
            <a:avLst/>
          </a:prstGeom>
          <a:ln w="57150">
            <a:solidFill>
              <a:srgbClr val="809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1">
            <a:extLst>
              <a:ext uri="{FF2B5EF4-FFF2-40B4-BE49-F238E27FC236}">
                <a16:creationId xmlns:a16="http://schemas.microsoft.com/office/drawing/2014/main" id="{6C2F0334-E8D8-7A1C-DA2A-4B6282F6C7DD}"/>
              </a:ext>
            </a:extLst>
          </p:cNvPr>
          <p:cNvSpPr txBox="1"/>
          <p:nvPr/>
        </p:nvSpPr>
        <p:spPr>
          <a:xfrm>
            <a:off x="4305299" y="397485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	   Electrical and Electronics Engineering</a:t>
            </a:r>
            <a:endParaRPr lang="he-IL" sz="2000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Students: Alon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</a:rPr>
              <a:t>Talgouker</a:t>
            </a:r>
            <a:endParaRPr lang="en-US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                       Itay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</a:rPr>
              <a:t>Matzri</a:t>
            </a:r>
            <a:endParaRPr lang="he-IL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600" dirty="0">
                <a:latin typeface="Assistant" pitchFamily="2" charset="-79"/>
                <a:cs typeface="Assistant" pitchFamily="2" charset="-79"/>
              </a:rPr>
              <a:t>   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Advisor</a:t>
            </a:r>
            <a:r>
              <a:rPr lang="en-US" sz="1600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Mr. Amit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Twik</a:t>
            </a:r>
            <a:endParaRPr lang="en-IL" sz="1400" b="1" dirty="0">
              <a:solidFill>
                <a:srgbClr val="19315C"/>
              </a:solidFill>
              <a:latin typeface="Assistant" pitchFamily="2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7BDE825-E227-661A-D89B-57F6F23A1295}"/>
              </a:ext>
            </a:extLst>
          </p:cNvPr>
          <p:cNvSpPr txBox="1"/>
          <p:nvPr/>
        </p:nvSpPr>
        <p:spPr>
          <a:xfrm>
            <a:off x="-726209" y="51035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EEE-B-5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E2C72A1-2B1E-29C8-3526-00DFD1D29E7D}"/>
              </a:ext>
            </a:extLst>
          </p:cNvPr>
          <p:cNvSpPr txBox="1"/>
          <p:nvPr/>
        </p:nvSpPr>
        <p:spPr>
          <a:xfrm>
            <a:off x="3170421" y="1462386"/>
            <a:ext cx="50543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he-IL" sz="2700" b="1" u="sng" dirty="0" err="1"/>
              <a:t>Mobile</a:t>
            </a:r>
            <a:r>
              <a:rPr lang="he-IL" sz="2700" b="1" u="sng" dirty="0"/>
              <a:t> </a:t>
            </a:r>
            <a:r>
              <a:rPr lang="en-US" sz="2700" b="1" u="sng" dirty="0"/>
              <a:t>E</a:t>
            </a:r>
            <a:r>
              <a:rPr lang="he-IL" sz="2700" b="1" u="sng" dirty="0" err="1"/>
              <a:t>lectronic</a:t>
            </a:r>
            <a:r>
              <a:rPr lang="he-IL" sz="2700" b="1" u="sng" dirty="0"/>
              <a:t> </a:t>
            </a:r>
            <a:r>
              <a:rPr lang="en-US" sz="2700" b="1" u="sng" dirty="0"/>
              <a:t>W</a:t>
            </a:r>
            <a:r>
              <a:rPr lang="he-IL" sz="2700" b="1" u="sng" dirty="0" err="1"/>
              <a:t>arfare</a:t>
            </a:r>
            <a:r>
              <a:rPr lang="he-IL" sz="2700" b="1" u="sng" dirty="0"/>
              <a:t> </a:t>
            </a:r>
            <a:r>
              <a:rPr lang="en-US" sz="2700" b="1" u="sng" dirty="0"/>
              <a:t>S</a:t>
            </a:r>
            <a:r>
              <a:rPr lang="he-IL" sz="2700" b="1" u="sng" dirty="0" err="1"/>
              <a:t>ystem</a:t>
            </a:r>
            <a:endParaRPr lang="he-IL" sz="2700" b="1" u="sng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C45BCB11-D1BB-0B0E-D469-A22E1845CD5D}"/>
              </a:ext>
            </a:extLst>
          </p:cNvPr>
          <p:cNvSpPr txBox="1"/>
          <p:nvPr/>
        </p:nvSpPr>
        <p:spPr>
          <a:xfrm>
            <a:off x="-16540" y="2148544"/>
            <a:ext cx="546761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Communication systems are essential for operational success.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The enemy uses tactical radio networks to gain battlefield advantage.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The transmissions are difficult to detect, monitor, or disrupt.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An SDR-based system has been developed</a:t>
            </a:r>
            <a:r>
              <a:rPr lang="he-IL" sz="1600" dirty="0"/>
              <a:t> </a:t>
            </a:r>
            <a:r>
              <a:rPr lang="en-US" sz="1600" dirty="0"/>
              <a:t>to counter this threat.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The system targets common tactical radios in operational environments.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1B92C2A-EAF3-86B8-FF02-C80111B52727}"/>
              </a:ext>
            </a:extLst>
          </p:cNvPr>
          <p:cNvSpPr txBox="1"/>
          <p:nvPr/>
        </p:nvSpPr>
        <p:spPr>
          <a:xfrm>
            <a:off x="-1" y="4442642"/>
            <a:ext cx="6497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u="sng" dirty="0"/>
              <a:t>Goals:</a:t>
            </a:r>
            <a:endParaRPr lang="he-IL" sz="2000" b="1" u="sng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4EBDD338-1312-0BD0-3733-87A0786B1AD1}"/>
              </a:ext>
            </a:extLst>
          </p:cNvPr>
          <p:cNvSpPr txBox="1"/>
          <p:nvPr/>
        </p:nvSpPr>
        <p:spPr>
          <a:xfrm>
            <a:off x="0" y="4786816"/>
            <a:ext cx="545106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Understanding communication in walkie-talkie systems.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Deepening knowledge of SDR devices and how to use them.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Receiving signals through the SDR.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Transmitting data/noise on the identified frequencies.</a:t>
            </a:r>
          </a:p>
          <a:p>
            <a:pPr marL="285750" indent="-285750" algn="l" rtl="0">
              <a:buFont typeface="Wingdings" panose="05000000000000000000" pitchFamily="2" charset="2"/>
              <a:buChar char="§"/>
            </a:pPr>
            <a:r>
              <a:rPr lang="en-US" sz="1600" dirty="0"/>
              <a:t>Thorough investigation of scenarios and drawing conclusions from the experiments conducted.</a:t>
            </a:r>
          </a:p>
          <a:p>
            <a:pPr algn="ctr" rtl="0"/>
            <a:r>
              <a:rPr lang="en-US" sz="1600" u="sng" dirty="0"/>
              <a:t>The overarching goal of the project is to build a system for combating mobile communication systems.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92E2E156-227E-A314-AD52-CFBC63D7FAC4}"/>
              </a:ext>
            </a:extLst>
          </p:cNvPr>
          <p:cNvSpPr txBox="1"/>
          <p:nvPr/>
        </p:nvSpPr>
        <p:spPr>
          <a:xfrm>
            <a:off x="-4989254" y="1824181"/>
            <a:ext cx="6497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Introduction:</a:t>
            </a:r>
            <a:endParaRPr lang="he-IL" sz="2000" b="1" u="sng" dirty="0"/>
          </a:p>
        </p:txBody>
      </p: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994BB3D1-E048-BB20-1AE7-5A63477E929B}"/>
              </a:ext>
            </a:extLst>
          </p:cNvPr>
          <p:cNvCxnSpPr>
            <a:cxnSpLocks/>
          </p:cNvCxnSpPr>
          <p:nvPr/>
        </p:nvCxnSpPr>
        <p:spPr>
          <a:xfrm>
            <a:off x="0" y="4474055"/>
            <a:ext cx="536979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184D52A0-906D-68D4-0AF2-1D9BA917C520}"/>
              </a:ext>
            </a:extLst>
          </p:cNvPr>
          <p:cNvCxnSpPr>
            <a:cxnSpLocks/>
          </p:cNvCxnSpPr>
          <p:nvPr/>
        </p:nvCxnSpPr>
        <p:spPr>
          <a:xfrm>
            <a:off x="5369790" y="2030964"/>
            <a:ext cx="0" cy="482703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D760783-55A1-4560-0F15-A96D7FA3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2" t="3117" b="-1"/>
          <a:stretch>
            <a:fillRect/>
          </a:stretch>
        </p:blipFill>
        <p:spPr>
          <a:xfrm>
            <a:off x="5382063" y="5722572"/>
            <a:ext cx="6809937" cy="1126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2987ED-6325-1F63-72E3-B7FBD4EEF4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31" t="3989" b="4366"/>
          <a:stretch>
            <a:fillRect/>
          </a:stretch>
        </p:blipFill>
        <p:spPr>
          <a:xfrm>
            <a:off x="5398433" y="4609588"/>
            <a:ext cx="6793568" cy="1117111"/>
          </a:xfrm>
          <a:prstGeom prst="rect">
            <a:avLst/>
          </a:prstGeom>
        </p:spPr>
      </p:pic>
      <p:pic>
        <p:nvPicPr>
          <p:cNvPr id="20" name="Picture 19" descr="A graph of a spectrum&#10;&#10;AI-generated content may be incorrect.">
            <a:extLst>
              <a:ext uri="{FF2B5EF4-FFF2-40B4-BE49-F238E27FC236}">
                <a16:creationId xmlns:a16="http://schemas.microsoft.com/office/drawing/2014/main" id="{73839189-1497-982D-74B2-B0929155F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r="7752"/>
          <a:stretch>
            <a:fillRect/>
          </a:stretch>
        </p:blipFill>
        <p:spPr>
          <a:xfrm>
            <a:off x="6671969" y="2069768"/>
            <a:ext cx="5205492" cy="2522785"/>
          </a:xfrm>
          <a:prstGeom prst="rect">
            <a:avLst/>
          </a:prstGeom>
        </p:spPr>
      </p:pic>
      <p:sp>
        <p:nvSpPr>
          <p:cNvPr id="12" name="תיבת טקסט 22">
            <a:extLst>
              <a:ext uri="{FF2B5EF4-FFF2-40B4-BE49-F238E27FC236}">
                <a16:creationId xmlns:a16="http://schemas.microsoft.com/office/drawing/2014/main" id="{6370FCED-8B5B-3AB1-73CB-F61FF1C181D2}"/>
              </a:ext>
            </a:extLst>
          </p:cNvPr>
          <p:cNvSpPr txBox="1"/>
          <p:nvPr/>
        </p:nvSpPr>
        <p:spPr>
          <a:xfrm>
            <a:off x="5328560" y="1906021"/>
            <a:ext cx="2337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u="sng" dirty="0"/>
              <a:t>Full Range Scan:</a:t>
            </a:r>
            <a:endParaRPr lang="he-IL" sz="2000" b="1" u="sng" dirty="0"/>
          </a:p>
        </p:txBody>
      </p:sp>
      <p:sp>
        <p:nvSpPr>
          <p:cNvPr id="18" name="תיבת טקסט 22">
            <a:extLst>
              <a:ext uri="{FF2B5EF4-FFF2-40B4-BE49-F238E27FC236}">
                <a16:creationId xmlns:a16="http://schemas.microsoft.com/office/drawing/2014/main" id="{F0E234DF-F6E8-8950-527E-23D7ED684767}"/>
              </a:ext>
            </a:extLst>
          </p:cNvPr>
          <p:cNvSpPr txBox="1"/>
          <p:nvPr/>
        </p:nvSpPr>
        <p:spPr>
          <a:xfrm>
            <a:off x="5344930" y="4313161"/>
            <a:ext cx="23375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u="sng" dirty="0"/>
              <a:t>Exp for Rx/Tx:</a:t>
            </a:r>
            <a:endParaRPr lang="he-IL" sz="2000" b="1" u="sng" dirty="0"/>
          </a:p>
        </p:txBody>
      </p:sp>
    </p:spTree>
    <p:extLst>
      <p:ext uri="{BB962C8B-B14F-4D97-AF65-F5344CB8AC3E}">
        <p14:creationId xmlns:p14="http://schemas.microsoft.com/office/powerpoint/2010/main" val="257347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3DC2C7-A036-A537-88D1-A0ABF0A2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13C3657-F6B5-6572-A428-525E068FD0E1}"/>
              </a:ext>
            </a:extLst>
          </p:cNvPr>
          <p:cNvGrpSpPr/>
          <p:nvPr/>
        </p:nvGrpSpPr>
        <p:grpSpPr>
          <a:xfrm>
            <a:off x="4449476" y="3412217"/>
            <a:ext cx="316667" cy="911233"/>
            <a:chOff x="5126432" y="800414"/>
            <a:chExt cx="1899208" cy="5388118"/>
          </a:xfrm>
        </p:grpSpPr>
        <p:pic>
          <p:nvPicPr>
            <p:cNvPr id="257" name="Picture 256">
              <a:extLst>
                <a:ext uri="{FF2B5EF4-FFF2-40B4-BE49-F238E27FC236}">
                  <a16:creationId xmlns:a16="http://schemas.microsoft.com/office/drawing/2014/main" id="{B3009777-4BFB-009E-4004-5DF3B1F98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33" b="94256" l="6667" r="89630">
                          <a14:foregroundMark x1="27407" y1="9138" x2="27407" y2="7833"/>
                          <a14:foregroundMark x1="28148" y1="4700" x2="28148" y2="4178"/>
                          <a14:foregroundMark x1="88889" y1="43864" x2="69630" y2="79373"/>
                          <a14:foregroundMark x1="69630" y1="79373" x2="21481" y2="80157"/>
                          <a14:foregroundMark x1="21481" y1="80157" x2="17778" y2="38381"/>
                          <a14:foregroundMark x1="11852" y1="85379" x2="40741" y2="91123"/>
                          <a14:foregroundMark x1="40741" y1="91123" x2="57037" y2="91906"/>
                          <a14:foregroundMark x1="82963" y1="93211" x2="63704" y2="94256"/>
                          <a14:foregroundMark x1="71852" y1="56397" x2="72593" y2="63969"/>
                          <a14:foregroundMark x1="68889" y1="67102" x2="70370" y2="65535"/>
                          <a14:foregroundMark x1="71111" y1="63708" x2="71852" y2="64230"/>
                          <a14:foregroundMark x1="47407" y1="30026" x2="57037" y2="30026"/>
                          <a14:foregroundMark x1="17778" y1="3655" x2="17778" y2="3655"/>
                          <a14:foregroundMark x1="9630" y1="30809" x2="8889" y2="31854"/>
                          <a14:foregroundMark x1="6667" y1="31593" x2="6667" y2="31070"/>
                          <a14:foregroundMark x1="48889" y1="56136" x2="55556" y2="6005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26432" y="800414"/>
              <a:ext cx="1899208" cy="5388118"/>
            </a:xfrm>
            <a:prstGeom prst="rect">
              <a:avLst/>
            </a:prstGeom>
          </p:spPr>
        </p:pic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29622D90-4B87-CBEF-E227-CCC787F2A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749865" y="3028183"/>
              <a:ext cx="688944" cy="508914"/>
            </a:xfrm>
            <a:prstGeom prst="rect">
              <a:avLst/>
            </a:prstGeom>
          </p:spPr>
        </p:pic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F43CF9-78CC-494E-4057-D593E5E4A5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177EB2-FB95-1135-09B6-CB72FD375E50}"/>
              </a:ext>
            </a:extLst>
          </p:cNvPr>
          <p:cNvCxnSpPr/>
          <p:nvPr/>
        </p:nvCxnSpPr>
        <p:spPr>
          <a:xfrm flipH="1">
            <a:off x="4582391" y="427110"/>
            <a:ext cx="787400" cy="0"/>
          </a:xfrm>
          <a:prstGeom prst="line">
            <a:avLst/>
          </a:prstGeom>
          <a:ln w="19050">
            <a:solidFill>
              <a:srgbClr val="0FC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223FAF87-F5CC-F54E-C515-8E0B0EC716D9}"/>
              </a:ext>
            </a:extLst>
          </p:cNvPr>
          <p:cNvCxnSpPr/>
          <p:nvPr/>
        </p:nvCxnSpPr>
        <p:spPr>
          <a:xfrm flipV="1">
            <a:off x="0" y="1445076"/>
            <a:ext cx="12192000" cy="9236"/>
          </a:xfrm>
          <a:prstGeom prst="line">
            <a:avLst/>
          </a:prstGeom>
          <a:ln w="57150">
            <a:solidFill>
              <a:srgbClr val="809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1">
            <a:extLst>
              <a:ext uri="{FF2B5EF4-FFF2-40B4-BE49-F238E27FC236}">
                <a16:creationId xmlns:a16="http://schemas.microsoft.com/office/drawing/2014/main" id="{496F5700-9F14-44AE-E57C-5DC6C04EAC4A}"/>
              </a:ext>
            </a:extLst>
          </p:cNvPr>
          <p:cNvSpPr txBox="1"/>
          <p:nvPr/>
        </p:nvSpPr>
        <p:spPr>
          <a:xfrm>
            <a:off x="4305299" y="397485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	   Electrical and Electronics Engineering</a:t>
            </a:r>
            <a:endParaRPr lang="he-IL" sz="2000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Students: Alon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</a:rPr>
              <a:t>Talgouker</a:t>
            </a:r>
            <a:endParaRPr lang="en-US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                       Itay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</a:rPr>
              <a:t>Matzri</a:t>
            </a:r>
            <a:endParaRPr lang="he-IL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600" dirty="0">
                <a:latin typeface="Assistant" pitchFamily="2" charset="-79"/>
                <a:cs typeface="Assistant" pitchFamily="2" charset="-79"/>
              </a:rPr>
              <a:t>   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Advisor</a:t>
            </a:r>
            <a:r>
              <a:rPr lang="en-US" sz="1600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Mr. Amit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Twik</a:t>
            </a:r>
            <a:endParaRPr lang="en-IL" sz="1400" b="1" dirty="0">
              <a:solidFill>
                <a:srgbClr val="19315C"/>
              </a:solidFill>
              <a:latin typeface="Assistant" pitchFamily="2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533E7CF-7E4B-424C-C21F-D9728D542ECA}"/>
              </a:ext>
            </a:extLst>
          </p:cNvPr>
          <p:cNvSpPr txBox="1"/>
          <p:nvPr/>
        </p:nvSpPr>
        <p:spPr>
          <a:xfrm>
            <a:off x="-726209" y="51035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EEE-B-5</a:t>
            </a: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3FF83-9EA7-CDE9-2891-27007214B026}"/>
              </a:ext>
            </a:extLst>
          </p:cNvPr>
          <p:cNvSpPr txBox="1"/>
          <p:nvPr/>
        </p:nvSpPr>
        <p:spPr>
          <a:xfrm>
            <a:off x="631783" y="2067850"/>
            <a:ext cx="1644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Continuous noise/audio transmission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B65B4-6C58-544F-D53A-C8EB89483F14}"/>
              </a:ext>
            </a:extLst>
          </p:cNvPr>
          <p:cNvSpPr txBox="1"/>
          <p:nvPr/>
        </p:nvSpPr>
        <p:spPr>
          <a:xfrm>
            <a:off x="5021667" y="2166478"/>
            <a:ext cx="1447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Walkie talkie received</a:t>
            </a:r>
          </a:p>
          <a:p>
            <a:pPr algn="ctr"/>
            <a:r>
              <a:rPr lang="en-US" sz="1400" dirty="0"/>
              <a:t>Continuous noise/audio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F3524-9E79-24C7-4359-EB3A53FE05CD}"/>
              </a:ext>
            </a:extLst>
          </p:cNvPr>
          <p:cNvSpPr txBox="1"/>
          <p:nvPr/>
        </p:nvSpPr>
        <p:spPr>
          <a:xfrm>
            <a:off x="631783" y="3599464"/>
            <a:ext cx="16446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Transmission of noise/signal in short time pulses</a:t>
            </a:r>
          </a:p>
        </p:txBody>
      </p:sp>
      <p:pic>
        <p:nvPicPr>
          <p:cNvPr id="11" name="Picture 4" descr="Signal Wave Black Clip Art at Clker.com - vector clip art online, royalty  free &amp; public domain">
            <a:extLst>
              <a:ext uri="{FF2B5EF4-FFF2-40B4-BE49-F238E27FC236}">
                <a16:creationId xmlns:a16="http://schemas.microsoft.com/office/drawing/2014/main" id="{957AE65A-1E9D-7C74-D19D-3EA61A7B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864" y="3494277"/>
            <a:ext cx="316667" cy="58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02F833C-7E7E-E117-CF54-EDD93489259C}"/>
              </a:ext>
            </a:extLst>
          </p:cNvPr>
          <p:cNvGrpSpPr/>
          <p:nvPr/>
        </p:nvGrpSpPr>
        <p:grpSpPr>
          <a:xfrm>
            <a:off x="4449418" y="3415168"/>
            <a:ext cx="321247" cy="911232"/>
            <a:chOff x="4999432" y="696511"/>
            <a:chExt cx="2806721" cy="796276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CB16F8-7654-92E0-68FE-C33F2CC0A962}"/>
                </a:ext>
              </a:extLst>
            </p:cNvPr>
            <p:cNvGrpSpPr/>
            <p:nvPr/>
          </p:nvGrpSpPr>
          <p:grpSpPr>
            <a:xfrm>
              <a:off x="4999432" y="696511"/>
              <a:ext cx="2806721" cy="7962766"/>
              <a:chOff x="5126432" y="800414"/>
              <a:chExt cx="1899208" cy="538811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F03C9B7-946E-D40E-32D8-96992AEDE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33" b="94256" l="6667" r="89630">
                            <a14:foregroundMark x1="27407" y1="9138" x2="27407" y2="7833"/>
                            <a14:foregroundMark x1="28148" y1="4700" x2="28148" y2="4178"/>
                            <a14:foregroundMark x1="88889" y1="43864" x2="69630" y2="79373"/>
                            <a14:foregroundMark x1="69630" y1="79373" x2="21481" y2="80157"/>
                            <a14:foregroundMark x1="21481" y1="80157" x2="17778" y2="38381"/>
                            <a14:foregroundMark x1="11852" y1="85379" x2="40741" y2="91123"/>
                            <a14:foregroundMark x1="40741" y1="91123" x2="57037" y2="91906"/>
                            <a14:foregroundMark x1="82963" y1="93211" x2="63704" y2="94256"/>
                            <a14:foregroundMark x1="71852" y1="56397" x2="72593" y2="63969"/>
                            <a14:foregroundMark x1="68889" y1="67102" x2="70370" y2="65535"/>
                            <a14:foregroundMark x1="71111" y1="63708" x2="71852" y2="64230"/>
                            <a14:foregroundMark x1="47407" y1="30026" x2="57037" y2="30026"/>
                            <a14:foregroundMark x1="17778" y1="3655" x2="17778" y2="3655"/>
                            <a14:foregroundMark x1="9630" y1="30809" x2="8889" y2="31854"/>
                            <a14:foregroundMark x1="6667" y1="31593" x2="6667" y2="31070"/>
                            <a14:foregroundMark x1="48889" y1="56136" x2="55556" y2="6005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26432" y="800414"/>
                <a:ext cx="1899208" cy="538811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A3429B0-196C-6BA4-4B56-693AE87AB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869" y="3028184"/>
                <a:ext cx="652333" cy="508912"/>
              </a:xfrm>
              <a:prstGeom prst="rect">
                <a:avLst/>
              </a:prstGeom>
            </p:spPr>
          </p:pic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1E2D7AB-DE24-277E-23CC-8AAE0446D17A}"/>
                </a:ext>
              </a:extLst>
            </p:cNvPr>
            <p:cNvCxnSpPr/>
            <p:nvPr/>
          </p:nvCxnSpPr>
          <p:spPr>
            <a:xfrm>
              <a:off x="5781667" y="3086867"/>
              <a:ext cx="27820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E173621-11B1-89A7-1E34-2D7A76A13A36}"/>
              </a:ext>
            </a:extLst>
          </p:cNvPr>
          <p:cNvSpPr txBox="1"/>
          <p:nvPr/>
        </p:nvSpPr>
        <p:spPr>
          <a:xfrm>
            <a:off x="5021667" y="3621870"/>
            <a:ext cx="1574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Walkie talkie received</a:t>
            </a:r>
          </a:p>
          <a:p>
            <a:pPr algn="ctr"/>
            <a:r>
              <a:rPr lang="en-US" sz="1400" dirty="0"/>
              <a:t>noise/audio in short time pulses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473B4-FED3-D1BD-D342-C28C41291035}"/>
              </a:ext>
            </a:extLst>
          </p:cNvPr>
          <p:cNvSpPr txBox="1"/>
          <p:nvPr/>
        </p:nvSpPr>
        <p:spPr>
          <a:xfrm>
            <a:off x="631783" y="5308986"/>
            <a:ext cx="1369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Transmission Voice from 2 SDR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73DEBA-62FA-525A-4EF5-834B21C96D3A}"/>
              </a:ext>
            </a:extLst>
          </p:cNvPr>
          <p:cNvGrpSpPr/>
          <p:nvPr/>
        </p:nvGrpSpPr>
        <p:grpSpPr>
          <a:xfrm>
            <a:off x="4454639" y="5059389"/>
            <a:ext cx="314473" cy="892171"/>
            <a:chOff x="4999432" y="696511"/>
            <a:chExt cx="2806721" cy="796276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4F5F6F-4A96-8C51-B329-9CE65B941F18}"/>
                </a:ext>
              </a:extLst>
            </p:cNvPr>
            <p:cNvGrpSpPr/>
            <p:nvPr/>
          </p:nvGrpSpPr>
          <p:grpSpPr>
            <a:xfrm>
              <a:off x="4999432" y="696511"/>
              <a:ext cx="2806721" cy="7962766"/>
              <a:chOff x="5126432" y="800414"/>
              <a:chExt cx="1899208" cy="5388118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92A0192-9ACA-26EE-D329-01A27094E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33" b="94256" l="6667" r="89630">
                            <a14:foregroundMark x1="27407" y1="9138" x2="27407" y2="7833"/>
                            <a14:foregroundMark x1="28148" y1="4700" x2="28148" y2="4178"/>
                            <a14:foregroundMark x1="88889" y1="43864" x2="69630" y2="79373"/>
                            <a14:foregroundMark x1="69630" y1="79373" x2="21481" y2="80157"/>
                            <a14:foregroundMark x1="21481" y1="80157" x2="17778" y2="38381"/>
                            <a14:foregroundMark x1="11852" y1="85379" x2="40741" y2="91123"/>
                            <a14:foregroundMark x1="40741" y1="91123" x2="57037" y2="91906"/>
                            <a14:foregroundMark x1="82963" y1="93211" x2="63704" y2="94256"/>
                            <a14:foregroundMark x1="71852" y1="56397" x2="72593" y2="63969"/>
                            <a14:foregroundMark x1="68889" y1="67102" x2="70370" y2="65535"/>
                            <a14:foregroundMark x1="71111" y1="63708" x2="71852" y2="64230"/>
                            <a14:foregroundMark x1="47407" y1="30026" x2="57037" y2="30026"/>
                            <a14:foregroundMark x1="17778" y1="3655" x2="17778" y2="3655"/>
                            <a14:foregroundMark x1="9630" y1="30809" x2="8889" y2="31854"/>
                            <a14:foregroundMark x1="6667" y1="31593" x2="6667" y2="31070"/>
                            <a14:foregroundMark x1="48889" y1="56136" x2="55556" y2="6005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26432" y="800414"/>
                <a:ext cx="1899208" cy="5388118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E296CDC-C993-8EAE-B25B-79CCDAC1C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869" y="3028184"/>
                <a:ext cx="652333" cy="508912"/>
              </a:xfrm>
              <a:prstGeom prst="rect">
                <a:avLst/>
              </a:prstGeom>
            </p:spPr>
          </p:pic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063D53-0620-56A0-FED9-91FAE865E99F}"/>
                </a:ext>
              </a:extLst>
            </p:cNvPr>
            <p:cNvCxnSpPr/>
            <p:nvPr/>
          </p:nvCxnSpPr>
          <p:spPr>
            <a:xfrm>
              <a:off x="5781667" y="3086867"/>
              <a:ext cx="27820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9073C62-AF56-592E-C5BF-F3C75FA7AFDD}"/>
              </a:ext>
            </a:extLst>
          </p:cNvPr>
          <p:cNvSpPr txBox="1"/>
          <p:nvPr/>
        </p:nvSpPr>
        <p:spPr>
          <a:xfrm>
            <a:off x="5021667" y="5167937"/>
            <a:ext cx="1574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Play both sounds together</a:t>
            </a:r>
          </a:p>
          <a:p>
            <a:pPr algn="ctr"/>
            <a:r>
              <a:rPr lang="en-US" sz="1400" dirty="0"/>
              <a:t>Or the “stronger” Voice</a:t>
            </a:r>
          </a:p>
        </p:txBody>
      </p:sp>
      <p:pic>
        <p:nvPicPr>
          <p:cNvPr id="35" name="Picture 4" descr="Signal Wave Black Clip Art at Clker.com - vector clip art online, royalty  free &amp; public domain">
            <a:extLst>
              <a:ext uri="{FF2B5EF4-FFF2-40B4-BE49-F238E27FC236}">
                <a16:creationId xmlns:a16="http://schemas.microsoft.com/office/drawing/2014/main" id="{817951BF-AFCC-8BA4-3B2A-A0D3B302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4128">
            <a:off x="3874069" y="4800570"/>
            <a:ext cx="312257" cy="5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ignal Wave Black Clip Art at Clker.com - vector clip art online, royalty  free &amp; public domain">
            <a:extLst>
              <a:ext uri="{FF2B5EF4-FFF2-40B4-BE49-F238E27FC236}">
                <a16:creationId xmlns:a16="http://schemas.microsoft.com/office/drawing/2014/main" id="{4FCE75D5-402B-4F29-CD45-4D4C8EE8C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7623">
            <a:off x="3869112" y="5654247"/>
            <a:ext cx="322171" cy="59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676FD07-8F7E-1ED0-714C-771E43C68DAE}"/>
              </a:ext>
            </a:extLst>
          </p:cNvPr>
          <p:cNvSpPr txBox="1"/>
          <p:nvPr/>
        </p:nvSpPr>
        <p:spPr>
          <a:xfrm>
            <a:off x="8832312" y="2109863"/>
            <a:ext cx="2287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two-way radio is encrypted or assigned to a channel with a room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8AD1186-393A-10B3-E01F-496B5AA341AC}"/>
              </a:ext>
            </a:extLst>
          </p:cNvPr>
          <p:cNvGrpSpPr/>
          <p:nvPr/>
        </p:nvGrpSpPr>
        <p:grpSpPr>
          <a:xfrm>
            <a:off x="8113558" y="3179950"/>
            <a:ext cx="2210374" cy="1497407"/>
            <a:chOff x="1859485" y="531855"/>
            <a:chExt cx="2210374" cy="149740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5C9417-A9C9-B154-42E2-191430D50E2A}"/>
                </a:ext>
              </a:extLst>
            </p:cNvPr>
            <p:cNvGrpSpPr/>
            <p:nvPr/>
          </p:nvGrpSpPr>
          <p:grpSpPr>
            <a:xfrm>
              <a:off x="1859485" y="531855"/>
              <a:ext cx="1497407" cy="1497407"/>
              <a:chOff x="2940348" y="598605"/>
              <a:chExt cx="5562600" cy="5562600"/>
            </a:xfrm>
          </p:grpSpPr>
          <p:pic>
            <p:nvPicPr>
              <p:cNvPr id="41" name="Picture 2" descr="Lenovo Legion Pro 5i Gen 9 (16″ Intel) | AI-tuned gaming domination | Lenovo  US">
                <a:extLst>
                  <a:ext uri="{FF2B5EF4-FFF2-40B4-BE49-F238E27FC236}">
                    <a16:creationId xmlns:a16="http://schemas.microsoft.com/office/drawing/2014/main" id="{62B5794A-B0F6-5E32-4A75-813CEBB13D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0348" y="598605"/>
                <a:ext cx="5562600" cy="556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4C79E55F-5002-8AB8-1D96-7126AFBC3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35017"/>
              <a:stretch>
                <a:fillRect/>
              </a:stretch>
            </p:blipFill>
            <p:spPr>
              <a:xfrm>
                <a:off x="3691033" y="1176513"/>
                <a:ext cx="4059142" cy="2545674"/>
              </a:xfrm>
              <a:prstGeom prst="rect">
                <a:avLst/>
              </a:prstGeom>
            </p:spPr>
          </p:pic>
        </p:grpSp>
        <p:pic>
          <p:nvPicPr>
            <p:cNvPr id="40" name="Picture 2" descr="ADALM-Pluto">
              <a:extLst>
                <a:ext uri="{FF2B5EF4-FFF2-40B4-BE49-F238E27FC236}">
                  <a16:creationId xmlns:a16="http://schemas.microsoft.com/office/drawing/2014/main" id="{55E5C88A-536E-8D3F-BC8D-E285296F56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200" b="98800" l="12056" r="95981">
                          <a14:foregroundMark x1="14683" y1="82600" x2="12056" y2="80200"/>
                          <a14:foregroundMark x1="27975" y1="94200" x2="33539" y2="98800"/>
                          <a14:foregroundMark x1="71097" y1="7400" x2="71097" y2="7400"/>
                          <a14:foregroundMark x1="93972" y1="22400" x2="94436" y2="20400"/>
                          <a14:foregroundMark x1="96136" y1="17000" x2="95363" y2="16000"/>
                          <a14:foregroundMark x1="69861" y1="3200" x2="67697" y2="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"/>
            <a:stretch>
              <a:fillRect/>
            </a:stretch>
          </p:blipFill>
          <p:spPr bwMode="auto">
            <a:xfrm rot="20057886">
              <a:off x="3086898" y="958472"/>
              <a:ext cx="982961" cy="828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Picture 4" descr="Signal Wave Black Clip Art at Clker.com - vector clip art online, royalty  free &amp; public domain">
            <a:extLst>
              <a:ext uri="{FF2B5EF4-FFF2-40B4-BE49-F238E27FC236}">
                <a16:creationId xmlns:a16="http://schemas.microsoft.com/office/drawing/2014/main" id="{C5917F25-D933-CB27-ACE8-D86CA4A0E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0679">
            <a:off x="10341300" y="3308005"/>
            <a:ext cx="386192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7D47988-7A3F-21C4-318B-37D3E82373A3}"/>
              </a:ext>
            </a:extLst>
          </p:cNvPr>
          <p:cNvGrpSpPr/>
          <p:nvPr/>
        </p:nvGrpSpPr>
        <p:grpSpPr>
          <a:xfrm>
            <a:off x="10980908" y="3429547"/>
            <a:ext cx="368422" cy="1045226"/>
            <a:chOff x="4999432" y="696511"/>
            <a:chExt cx="2806721" cy="796276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190C5B-B7EE-86D3-B1F3-85145B837ECF}"/>
                </a:ext>
              </a:extLst>
            </p:cNvPr>
            <p:cNvGrpSpPr/>
            <p:nvPr/>
          </p:nvGrpSpPr>
          <p:grpSpPr>
            <a:xfrm>
              <a:off x="4999432" y="696511"/>
              <a:ext cx="2806721" cy="7962766"/>
              <a:chOff x="5126432" y="800414"/>
              <a:chExt cx="1899208" cy="5388118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673A5DAE-25AC-0E12-6D9C-5B92A38EE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33" b="94256" l="6667" r="89630">
                            <a14:foregroundMark x1="27407" y1="9138" x2="27407" y2="7833"/>
                            <a14:foregroundMark x1="28148" y1="4700" x2="28148" y2="4178"/>
                            <a14:foregroundMark x1="88889" y1="43864" x2="69630" y2="79373"/>
                            <a14:foregroundMark x1="69630" y1="79373" x2="21481" y2="80157"/>
                            <a14:foregroundMark x1="21481" y1="80157" x2="17778" y2="38381"/>
                            <a14:foregroundMark x1="11852" y1="85379" x2="40741" y2="91123"/>
                            <a14:foregroundMark x1="40741" y1="91123" x2="57037" y2="91906"/>
                            <a14:foregroundMark x1="82963" y1="93211" x2="63704" y2="94256"/>
                            <a14:foregroundMark x1="71852" y1="56397" x2="72593" y2="63969"/>
                            <a14:foregroundMark x1="68889" y1="67102" x2="70370" y2="65535"/>
                            <a14:foregroundMark x1="71111" y1="63708" x2="71852" y2="64230"/>
                            <a14:foregroundMark x1="47407" y1="30026" x2="57037" y2="30026"/>
                            <a14:foregroundMark x1="17778" y1="3655" x2="17778" y2="3655"/>
                            <a14:foregroundMark x1="9630" y1="30809" x2="8889" y2="31854"/>
                            <a14:foregroundMark x1="6667" y1="31593" x2="6667" y2="31070"/>
                            <a14:foregroundMark x1="48889" y1="56136" x2="55556" y2="6005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26432" y="800414"/>
                <a:ext cx="1899208" cy="5388118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8870008-B739-4DD1-E4EF-E9EB95E3E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869" y="3028184"/>
                <a:ext cx="652333" cy="508912"/>
              </a:xfrm>
              <a:prstGeom prst="rect">
                <a:avLst/>
              </a:prstGeom>
            </p:spPr>
          </p:pic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1A94B6F-4304-9901-4013-6F82CB2C3DE7}"/>
                </a:ext>
              </a:extLst>
            </p:cNvPr>
            <p:cNvCxnSpPr/>
            <p:nvPr/>
          </p:nvCxnSpPr>
          <p:spPr>
            <a:xfrm>
              <a:off x="5781667" y="3086867"/>
              <a:ext cx="27820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B504701-9894-ED28-E2A7-6997EFFCB98B}"/>
              </a:ext>
            </a:extLst>
          </p:cNvPr>
          <p:cNvSpPr txBox="1"/>
          <p:nvPr/>
        </p:nvSpPr>
        <p:spPr>
          <a:xfrm>
            <a:off x="8259059" y="2880833"/>
            <a:ext cx="848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Record-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BF76FC-590B-FBFA-795B-4E6D89CA899E}"/>
              </a:ext>
            </a:extLst>
          </p:cNvPr>
          <p:cNvGrpSpPr/>
          <p:nvPr/>
        </p:nvGrpSpPr>
        <p:grpSpPr>
          <a:xfrm>
            <a:off x="8113558" y="5304976"/>
            <a:ext cx="2210374" cy="1497407"/>
            <a:chOff x="1859485" y="531855"/>
            <a:chExt cx="2210374" cy="149740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47BD066-5808-8788-51AB-00B6DB5D2F40}"/>
                </a:ext>
              </a:extLst>
            </p:cNvPr>
            <p:cNvGrpSpPr/>
            <p:nvPr/>
          </p:nvGrpSpPr>
          <p:grpSpPr>
            <a:xfrm>
              <a:off x="1859485" y="531855"/>
              <a:ext cx="1497407" cy="1497407"/>
              <a:chOff x="2940348" y="598605"/>
              <a:chExt cx="5562600" cy="5562600"/>
            </a:xfrm>
          </p:grpSpPr>
          <p:pic>
            <p:nvPicPr>
              <p:cNvPr id="53" name="Picture 2" descr="Lenovo Legion Pro 5i Gen 9 (16″ Intel) | AI-tuned gaming domination | Lenovo  US">
                <a:extLst>
                  <a:ext uri="{FF2B5EF4-FFF2-40B4-BE49-F238E27FC236}">
                    <a16:creationId xmlns:a16="http://schemas.microsoft.com/office/drawing/2014/main" id="{7A10F4A9-6767-6D0E-B3DF-74500D0546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0348" y="598605"/>
                <a:ext cx="5562600" cy="556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CFCDFACD-310B-042A-1DE5-96A374D75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35017"/>
              <a:stretch>
                <a:fillRect/>
              </a:stretch>
            </p:blipFill>
            <p:spPr>
              <a:xfrm>
                <a:off x="3691033" y="1176513"/>
                <a:ext cx="4059142" cy="2545674"/>
              </a:xfrm>
              <a:prstGeom prst="rect">
                <a:avLst/>
              </a:prstGeom>
            </p:spPr>
          </p:pic>
        </p:grpSp>
        <p:pic>
          <p:nvPicPr>
            <p:cNvPr id="52" name="Picture 2" descr="ADALM-Pluto">
              <a:extLst>
                <a:ext uri="{FF2B5EF4-FFF2-40B4-BE49-F238E27FC236}">
                  <a16:creationId xmlns:a16="http://schemas.microsoft.com/office/drawing/2014/main" id="{1766EEE1-58A6-EC49-C4AC-37ABE1454E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200" b="98800" l="12056" r="95981">
                          <a14:foregroundMark x1="14683" y1="82600" x2="12056" y2="80200"/>
                          <a14:foregroundMark x1="27975" y1="94200" x2="33539" y2="98800"/>
                          <a14:foregroundMark x1="71097" y1="7400" x2="71097" y2="7400"/>
                          <a14:foregroundMark x1="93972" y1="22400" x2="94436" y2="20400"/>
                          <a14:foregroundMark x1="96136" y1="17000" x2="95363" y2="16000"/>
                          <a14:foregroundMark x1="69861" y1="3200" x2="67697" y2="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"/>
            <a:stretch>
              <a:fillRect/>
            </a:stretch>
          </p:blipFill>
          <p:spPr bwMode="auto">
            <a:xfrm rot="20057886">
              <a:off x="3086898" y="958472"/>
              <a:ext cx="982961" cy="828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4" descr="Signal Wave Black Clip Art at Clker.com - vector clip art online, royalty  free &amp; public domain">
            <a:extLst>
              <a:ext uri="{FF2B5EF4-FFF2-40B4-BE49-F238E27FC236}">
                <a16:creationId xmlns:a16="http://schemas.microsoft.com/office/drawing/2014/main" id="{3E07FF76-328F-669E-298D-51ED3E97F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300" y="5433031"/>
            <a:ext cx="386192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602DC16C-8CD1-AFD6-A13F-AC13EB511FF5}"/>
              </a:ext>
            </a:extLst>
          </p:cNvPr>
          <p:cNvGrpSpPr/>
          <p:nvPr/>
        </p:nvGrpSpPr>
        <p:grpSpPr>
          <a:xfrm>
            <a:off x="10980908" y="5554573"/>
            <a:ext cx="368422" cy="1045226"/>
            <a:chOff x="4999432" y="696511"/>
            <a:chExt cx="2806721" cy="796276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5C15B0F-0AE4-A4B2-66FC-C93C1A4FA664}"/>
                </a:ext>
              </a:extLst>
            </p:cNvPr>
            <p:cNvGrpSpPr/>
            <p:nvPr/>
          </p:nvGrpSpPr>
          <p:grpSpPr>
            <a:xfrm>
              <a:off x="4999432" y="696511"/>
              <a:ext cx="2806721" cy="7962766"/>
              <a:chOff x="5126432" y="800414"/>
              <a:chExt cx="1899208" cy="5388118"/>
            </a:xfrm>
          </p:grpSpPr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11DE5C4E-5389-F486-4162-60434470D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33" b="94256" l="6667" r="89630">
                            <a14:foregroundMark x1="27407" y1="9138" x2="27407" y2="7833"/>
                            <a14:foregroundMark x1="28148" y1="4700" x2="28148" y2="4178"/>
                            <a14:foregroundMark x1="88889" y1="43864" x2="69630" y2="79373"/>
                            <a14:foregroundMark x1="69630" y1="79373" x2="21481" y2="80157"/>
                            <a14:foregroundMark x1="21481" y1="80157" x2="17778" y2="38381"/>
                            <a14:foregroundMark x1="11852" y1="85379" x2="40741" y2="91123"/>
                            <a14:foregroundMark x1="40741" y1="91123" x2="57037" y2="91906"/>
                            <a14:foregroundMark x1="82963" y1="93211" x2="63704" y2="94256"/>
                            <a14:foregroundMark x1="71852" y1="56397" x2="72593" y2="63969"/>
                            <a14:foregroundMark x1="68889" y1="67102" x2="70370" y2="65535"/>
                            <a14:foregroundMark x1="71111" y1="63708" x2="71852" y2="64230"/>
                            <a14:foregroundMark x1="47407" y1="30026" x2="57037" y2="30026"/>
                            <a14:foregroundMark x1="17778" y1="3655" x2="17778" y2="3655"/>
                            <a14:foregroundMark x1="9630" y1="30809" x2="8889" y2="31854"/>
                            <a14:foregroundMark x1="6667" y1="31593" x2="6667" y2="31070"/>
                            <a14:foregroundMark x1="48889" y1="56136" x2="55556" y2="6005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26432" y="800414"/>
                <a:ext cx="1899208" cy="5388118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A3693056-AFA0-08E1-0DEF-00649D32E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869" y="3028184"/>
                <a:ext cx="652333" cy="508912"/>
              </a:xfrm>
              <a:prstGeom prst="rect">
                <a:avLst/>
              </a:prstGeom>
            </p:spPr>
          </p:pic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7B96C5-F705-A809-3C86-17AEAFCCA926}"/>
                </a:ext>
              </a:extLst>
            </p:cNvPr>
            <p:cNvCxnSpPr/>
            <p:nvPr/>
          </p:nvCxnSpPr>
          <p:spPr>
            <a:xfrm>
              <a:off x="5781667" y="3086867"/>
              <a:ext cx="27820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BAC0A28-65A0-FD20-9976-5FC7FEFD1A0E}"/>
              </a:ext>
            </a:extLst>
          </p:cNvPr>
          <p:cNvSpPr txBox="1"/>
          <p:nvPr/>
        </p:nvSpPr>
        <p:spPr>
          <a:xfrm>
            <a:off x="8259059" y="4960830"/>
            <a:ext cx="2697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Transmit the Recorded signal-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41D93A-9FC2-624D-05DF-4226CF5A7740}"/>
              </a:ext>
            </a:extLst>
          </p:cNvPr>
          <p:cNvSpPr txBox="1"/>
          <p:nvPr/>
        </p:nvSpPr>
        <p:spPr>
          <a:xfrm>
            <a:off x="9535824" y="3179950"/>
            <a:ext cx="107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[</a:t>
            </a:r>
            <a:r>
              <a:rPr lang="en-US" sz="1400" dirty="0"/>
              <a:t>     REC</a:t>
            </a:r>
            <a:r>
              <a:rPr lang="en-US" dirty="0"/>
              <a:t>]</a:t>
            </a:r>
            <a:endParaRPr lang="en-US" sz="14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FDFF8FC-9EF0-2692-E446-C5DC60CB07DE}"/>
              </a:ext>
            </a:extLst>
          </p:cNvPr>
          <p:cNvSpPr/>
          <p:nvPr/>
        </p:nvSpPr>
        <p:spPr>
          <a:xfrm>
            <a:off x="9723942" y="3319948"/>
            <a:ext cx="118486" cy="118486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9ECDD413-83AE-AEC3-338A-48EC5301ABDD}"/>
              </a:ext>
            </a:extLst>
          </p:cNvPr>
          <p:cNvCxnSpPr/>
          <p:nvPr/>
        </p:nvCxnSpPr>
        <p:spPr>
          <a:xfrm>
            <a:off x="648152" y="3340270"/>
            <a:ext cx="633943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D6F43BB-958D-EB62-FDF6-ED7A255D3D26}"/>
              </a:ext>
            </a:extLst>
          </p:cNvPr>
          <p:cNvCxnSpPr/>
          <p:nvPr/>
        </p:nvCxnSpPr>
        <p:spPr>
          <a:xfrm>
            <a:off x="648153" y="4683941"/>
            <a:ext cx="633943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13EBEE5-CDE7-04C0-7B47-8E1DB9628BF3}"/>
              </a:ext>
            </a:extLst>
          </p:cNvPr>
          <p:cNvCxnSpPr>
            <a:cxnSpLocks/>
          </p:cNvCxnSpPr>
          <p:nvPr/>
        </p:nvCxnSpPr>
        <p:spPr>
          <a:xfrm>
            <a:off x="7472564" y="2238531"/>
            <a:ext cx="0" cy="453683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150D2EFC-C9C7-0EDA-1B86-84F6150A393B}"/>
              </a:ext>
            </a:extLst>
          </p:cNvPr>
          <p:cNvGrpSpPr/>
          <p:nvPr/>
        </p:nvGrpSpPr>
        <p:grpSpPr>
          <a:xfrm>
            <a:off x="4454639" y="2082458"/>
            <a:ext cx="314473" cy="892171"/>
            <a:chOff x="4999432" y="696511"/>
            <a:chExt cx="2806721" cy="7962766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A4E6FF58-3B6F-E241-860B-591210898FD7}"/>
                </a:ext>
              </a:extLst>
            </p:cNvPr>
            <p:cNvGrpSpPr/>
            <p:nvPr/>
          </p:nvGrpSpPr>
          <p:grpSpPr>
            <a:xfrm>
              <a:off x="4999432" y="696511"/>
              <a:ext cx="2806721" cy="7962766"/>
              <a:chOff x="5126432" y="800414"/>
              <a:chExt cx="1899208" cy="5388118"/>
            </a:xfrm>
          </p:grpSpPr>
          <p:pic>
            <p:nvPicPr>
              <p:cNvPr id="277" name="Picture 276">
                <a:extLst>
                  <a:ext uri="{FF2B5EF4-FFF2-40B4-BE49-F238E27FC236}">
                    <a16:creationId xmlns:a16="http://schemas.microsoft.com/office/drawing/2014/main" id="{FCCD1CB4-9F0C-6A8F-78F0-20C9F55FB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33" b="94256" l="6667" r="89630">
                            <a14:foregroundMark x1="27407" y1="9138" x2="27407" y2="7833"/>
                            <a14:foregroundMark x1="28148" y1="4700" x2="28148" y2="4178"/>
                            <a14:foregroundMark x1="88889" y1="43864" x2="69630" y2="79373"/>
                            <a14:foregroundMark x1="69630" y1="79373" x2="21481" y2="80157"/>
                            <a14:foregroundMark x1="21481" y1="80157" x2="17778" y2="38381"/>
                            <a14:foregroundMark x1="11852" y1="85379" x2="40741" y2="91123"/>
                            <a14:foregroundMark x1="40741" y1="91123" x2="57037" y2="91906"/>
                            <a14:foregroundMark x1="82963" y1="93211" x2="63704" y2="94256"/>
                            <a14:foregroundMark x1="71852" y1="56397" x2="72593" y2="63969"/>
                            <a14:foregroundMark x1="68889" y1="67102" x2="70370" y2="65535"/>
                            <a14:foregroundMark x1="71111" y1="63708" x2="71852" y2="64230"/>
                            <a14:foregroundMark x1="47407" y1="30026" x2="57037" y2="30026"/>
                            <a14:foregroundMark x1="17778" y1="3655" x2="17778" y2="3655"/>
                            <a14:foregroundMark x1="9630" y1="30809" x2="8889" y2="31854"/>
                            <a14:foregroundMark x1="6667" y1="31593" x2="6667" y2="31070"/>
                            <a14:foregroundMark x1="48889" y1="56136" x2="55556" y2="6005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126432" y="800414"/>
                <a:ext cx="1899208" cy="5388118"/>
              </a:xfrm>
              <a:prstGeom prst="rect">
                <a:avLst/>
              </a:prstGeom>
            </p:spPr>
          </p:pic>
          <p:pic>
            <p:nvPicPr>
              <p:cNvPr id="278" name="Picture 277">
                <a:extLst>
                  <a:ext uri="{FF2B5EF4-FFF2-40B4-BE49-F238E27FC236}">
                    <a16:creationId xmlns:a16="http://schemas.microsoft.com/office/drawing/2014/main" id="{BBCF4D11-D110-B19E-F628-882E570DA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869" y="3028184"/>
                <a:ext cx="652333" cy="508912"/>
              </a:xfrm>
              <a:prstGeom prst="rect">
                <a:avLst/>
              </a:prstGeom>
            </p:spPr>
          </p:pic>
        </p:grp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A3B3DA8-4897-8BF7-93FB-5C7C291CCBAA}"/>
                </a:ext>
              </a:extLst>
            </p:cNvPr>
            <p:cNvCxnSpPr/>
            <p:nvPr/>
          </p:nvCxnSpPr>
          <p:spPr>
            <a:xfrm>
              <a:off x="5781667" y="3086867"/>
              <a:ext cx="278207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9" name="Picture 4" descr="Signal Wave Black Clip Art at Clker.com - vector clip art online, royalty  free &amp; public domain">
            <a:extLst>
              <a:ext uri="{FF2B5EF4-FFF2-40B4-BE49-F238E27FC236}">
                <a16:creationId xmlns:a16="http://schemas.microsoft.com/office/drawing/2014/main" id="{EEF17450-1CF7-1CF3-3BCF-968873EA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69" y="2090994"/>
            <a:ext cx="312257" cy="57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1091FDA-8A19-8110-CBB5-CC81120A55D7}"/>
              </a:ext>
            </a:extLst>
          </p:cNvPr>
          <p:cNvGrpSpPr/>
          <p:nvPr/>
        </p:nvGrpSpPr>
        <p:grpSpPr>
          <a:xfrm>
            <a:off x="2069373" y="5681798"/>
            <a:ext cx="1895879" cy="1254035"/>
            <a:chOff x="1859485" y="531855"/>
            <a:chExt cx="2210374" cy="1497407"/>
          </a:xfrm>
        </p:grpSpPr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8F016ECE-4EC3-068F-BC1C-3BBE4CD6E0EB}"/>
                </a:ext>
              </a:extLst>
            </p:cNvPr>
            <p:cNvGrpSpPr/>
            <p:nvPr/>
          </p:nvGrpSpPr>
          <p:grpSpPr>
            <a:xfrm>
              <a:off x="1859485" y="531855"/>
              <a:ext cx="1497407" cy="1497407"/>
              <a:chOff x="2940348" y="598605"/>
              <a:chExt cx="5562600" cy="5562600"/>
            </a:xfrm>
          </p:grpSpPr>
          <p:pic>
            <p:nvPicPr>
              <p:cNvPr id="286" name="Picture 2" descr="Lenovo Legion Pro 5i Gen 9 (16″ Intel) | AI-tuned gaming domination | Lenovo  US">
                <a:extLst>
                  <a:ext uri="{FF2B5EF4-FFF2-40B4-BE49-F238E27FC236}">
                    <a16:creationId xmlns:a16="http://schemas.microsoft.com/office/drawing/2014/main" id="{C5B38E48-8FD6-1959-5969-7AF8B361F8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0348" y="598605"/>
                <a:ext cx="5562600" cy="556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7" name="Picture 286">
                <a:extLst>
                  <a:ext uri="{FF2B5EF4-FFF2-40B4-BE49-F238E27FC236}">
                    <a16:creationId xmlns:a16="http://schemas.microsoft.com/office/drawing/2014/main" id="{5D9CD14B-7131-6BA7-F39D-E8356C8A53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35017"/>
              <a:stretch>
                <a:fillRect/>
              </a:stretch>
            </p:blipFill>
            <p:spPr>
              <a:xfrm>
                <a:off x="3691033" y="1176513"/>
                <a:ext cx="4059142" cy="2545674"/>
              </a:xfrm>
              <a:prstGeom prst="rect">
                <a:avLst/>
              </a:prstGeom>
            </p:spPr>
          </p:pic>
        </p:grpSp>
        <p:pic>
          <p:nvPicPr>
            <p:cNvPr id="285" name="Picture 2" descr="ADALM-Pluto">
              <a:extLst>
                <a:ext uri="{FF2B5EF4-FFF2-40B4-BE49-F238E27FC236}">
                  <a16:creationId xmlns:a16="http://schemas.microsoft.com/office/drawing/2014/main" id="{D91C85F2-3D80-AA42-7556-BB1DD8128C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200" b="98800" l="12056" r="95981">
                          <a14:foregroundMark x1="14683" y1="82600" x2="12056" y2="80200"/>
                          <a14:foregroundMark x1="27975" y1="94200" x2="33539" y2="98800"/>
                          <a14:foregroundMark x1="71097" y1="7400" x2="71097" y2="7400"/>
                          <a14:foregroundMark x1="93972" y1="22400" x2="94436" y2="20400"/>
                          <a14:foregroundMark x1="96136" y1="17000" x2="95363" y2="16000"/>
                          <a14:foregroundMark x1="69861" y1="3200" x2="67697" y2="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"/>
            <a:stretch>
              <a:fillRect/>
            </a:stretch>
          </p:blipFill>
          <p:spPr bwMode="auto">
            <a:xfrm rot="20057886">
              <a:off x="3086898" y="958472"/>
              <a:ext cx="982961" cy="828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6A84DF56-5DE4-2F47-7D33-4BBEF5EA722B}"/>
              </a:ext>
            </a:extLst>
          </p:cNvPr>
          <p:cNvGrpSpPr/>
          <p:nvPr/>
        </p:nvGrpSpPr>
        <p:grpSpPr>
          <a:xfrm>
            <a:off x="2069373" y="4607185"/>
            <a:ext cx="1895879" cy="1254035"/>
            <a:chOff x="1859485" y="531855"/>
            <a:chExt cx="2210374" cy="149740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D953ACFD-3AEE-53D4-03A2-9D52B4F9AEC9}"/>
                </a:ext>
              </a:extLst>
            </p:cNvPr>
            <p:cNvGrpSpPr/>
            <p:nvPr/>
          </p:nvGrpSpPr>
          <p:grpSpPr>
            <a:xfrm>
              <a:off x="1859485" y="531855"/>
              <a:ext cx="1497407" cy="1497407"/>
              <a:chOff x="2940348" y="598605"/>
              <a:chExt cx="5562600" cy="5562600"/>
            </a:xfrm>
          </p:grpSpPr>
          <p:pic>
            <p:nvPicPr>
              <p:cNvPr id="316" name="Picture 2" descr="Lenovo Legion Pro 5i Gen 9 (16″ Intel) | AI-tuned gaming domination | Lenovo  US">
                <a:extLst>
                  <a:ext uri="{FF2B5EF4-FFF2-40B4-BE49-F238E27FC236}">
                    <a16:creationId xmlns:a16="http://schemas.microsoft.com/office/drawing/2014/main" id="{B836839E-BE48-E781-96C2-F945887D3D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0348" y="598605"/>
                <a:ext cx="5562600" cy="556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7" name="Picture 316">
                <a:extLst>
                  <a:ext uri="{FF2B5EF4-FFF2-40B4-BE49-F238E27FC236}">
                    <a16:creationId xmlns:a16="http://schemas.microsoft.com/office/drawing/2014/main" id="{25690BC1-6B2A-8D48-220F-1CA364DDD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35017"/>
              <a:stretch>
                <a:fillRect/>
              </a:stretch>
            </p:blipFill>
            <p:spPr>
              <a:xfrm>
                <a:off x="3691033" y="1176513"/>
                <a:ext cx="4059142" cy="2545674"/>
              </a:xfrm>
              <a:prstGeom prst="rect">
                <a:avLst/>
              </a:prstGeom>
            </p:spPr>
          </p:pic>
        </p:grpSp>
        <p:pic>
          <p:nvPicPr>
            <p:cNvPr id="315" name="Picture 2" descr="ADALM-Pluto">
              <a:extLst>
                <a:ext uri="{FF2B5EF4-FFF2-40B4-BE49-F238E27FC236}">
                  <a16:creationId xmlns:a16="http://schemas.microsoft.com/office/drawing/2014/main" id="{8773C911-3F47-B98D-E1F0-C15B7C2C74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200" b="98800" l="12056" r="95981">
                          <a14:foregroundMark x1="14683" y1="82600" x2="12056" y2="80200"/>
                          <a14:foregroundMark x1="27975" y1="94200" x2="33539" y2="98800"/>
                          <a14:foregroundMark x1="71097" y1="7400" x2="71097" y2="7400"/>
                          <a14:foregroundMark x1="93972" y1="22400" x2="94436" y2="20400"/>
                          <a14:foregroundMark x1="96136" y1="17000" x2="95363" y2="16000"/>
                          <a14:foregroundMark x1="69861" y1="3200" x2="67697" y2="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"/>
            <a:stretch>
              <a:fillRect/>
            </a:stretch>
          </p:blipFill>
          <p:spPr bwMode="auto">
            <a:xfrm rot="20057886">
              <a:off x="3086898" y="958472"/>
              <a:ext cx="982961" cy="828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791828E5-042C-08E0-4298-A79E60D8764C}"/>
              </a:ext>
            </a:extLst>
          </p:cNvPr>
          <p:cNvGrpSpPr/>
          <p:nvPr/>
        </p:nvGrpSpPr>
        <p:grpSpPr>
          <a:xfrm>
            <a:off x="2069373" y="3444993"/>
            <a:ext cx="1895879" cy="1254035"/>
            <a:chOff x="1859485" y="531855"/>
            <a:chExt cx="2210374" cy="1497407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B00985BA-B9BA-F496-4858-DEE2E5F46DED}"/>
                </a:ext>
              </a:extLst>
            </p:cNvPr>
            <p:cNvGrpSpPr/>
            <p:nvPr/>
          </p:nvGrpSpPr>
          <p:grpSpPr>
            <a:xfrm>
              <a:off x="1859485" y="531855"/>
              <a:ext cx="1497407" cy="1497407"/>
              <a:chOff x="2940348" y="598605"/>
              <a:chExt cx="5562600" cy="5562600"/>
            </a:xfrm>
          </p:grpSpPr>
          <p:pic>
            <p:nvPicPr>
              <p:cNvPr id="321" name="Picture 2" descr="Lenovo Legion Pro 5i Gen 9 (16″ Intel) | AI-tuned gaming domination | Lenovo  US">
                <a:extLst>
                  <a:ext uri="{FF2B5EF4-FFF2-40B4-BE49-F238E27FC236}">
                    <a16:creationId xmlns:a16="http://schemas.microsoft.com/office/drawing/2014/main" id="{DD41543C-E011-36BC-C5AE-7AE471CA27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0348" y="598605"/>
                <a:ext cx="5562600" cy="556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2" name="Picture 321">
                <a:extLst>
                  <a:ext uri="{FF2B5EF4-FFF2-40B4-BE49-F238E27FC236}">
                    <a16:creationId xmlns:a16="http://schemas.microsoft.com/office/drawing/2014/main" id="{EDE082B1-4A4B-076D-21C5-25F531C8C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35017"/>
              <a:stretch>
                <a:fillRect/>
              </a:stretch>
            </p:blipFill>
            <p:spPr>
              <a:xfrm>
                <a:off x="3691033" y="1176513"/>
                <a:ext cx="4059142" cy="2545674"/>
              </a:xfrm>
              <a:prstGeom prst="rect">
                <a:avLst/>
              </a:prstGeom>
            </p:spPr>
          </p:pic>
        </p:grpSp>
        <p:pic>
          <p:nvPicPr>
            <p:cNvPr id="320" name="Picture 2" descr="ADALM-Pluto">
              <a:extLst>
                <a:ext uri="{FF2B5EF4-FFF2-40B4-BE49-F238E27FC236}">
                  <a16:creationId xmlns:a16="http://schemas.microsoft.com/office/drawing/2014/main" id="{25F4800D-9ECB-8EF5-A498-587E7E026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200" b="98800" l="12056" r="95981">
                          <a14:foregroundMark x1="14683" y1="82600" x2="12056" y2="80200"/>
                          <a14:foregroundMark x1="27975" y1="94200" x2="33539" y2="98800"/>
                          <a14:foregroundMark x1="71097" y1="7400" x2="71097" y2="7400"/>
                          <a14:foregroundMark x1="93972" y1="22400" x2="94436" y2="20400"/>
                          <a14:foregroundMark x1="96136" y1="17000" x2="95363" y2="16000"/>
                          <a14:foregroundMark x1="69861" y1="3200" x2="67697" y2="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"/>
            <a:stretch>
              <a:fillRect/>
            </a:stretch>
          </p:blipFill>
          <p:spPr bwMode="auto">
            <a:xfrm rot="20057886">
              <a:off x="3086898" y="958472"/>
              <a:ext cx="982961" cy="828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5560B75-D3E7-931A-B9A9-AB9B1CC6FBE3}"/>
              </a:ext>
            </a:extLst>
          </p:cNvPr>
          <p:cNvGrpSpPr/>
          <p:nvPr/>
        </p:nvGrpSpPr>
        <p:grpSpPr>
          <a:xfrm>
            <a:off x="2069373" y="2031783"/>
            <a:ext cx="1895879" cy="1254035"/>
            <a:chOff x="1859485" y="531855"/>
            <a:chExt cx="2210374" cy="1497407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D0F1B2F4-968A-6F76-B22D-5526C761E561}"/>
                </a:ext>
              </a:extLst>
            </p:cNvPr>
            <p:cNvGrpSpPr/>
            <p:nvPr/>
          </p:nvGrpSpPr>
          <p:grpSpPr>
            <a:xfrm>
              <a:off x="1859485" y="531855"/>
              <a:ext cx="1497407" cy="1497407"/>
              <a:chOff x="2940348" y="598605"/>
              <a:chExt cx="5562600" cy="5562600"/>
            </a:xfrm>
          </p:grpSpPr>
          <p:pic>
            <p:nvPicPr>
              <p:cNvPr id="326" name="Picture 2" descr="Lenovo Legion Pro 5i Gen 9 (16″ Intel) | AI-tuned gaming domination | Lenovo  US">
                <a:extLst>
                  <a:ext uri="{FF2B5EF4-FFF2-40B4-BE49-F238E27FC236}">
                    <a16:creationId xmlns:a16="http://schemas.microsoft.com/office/drawing/2014/main" id="{77BAC0E1-D046-296C-4006-7E77C0B76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0348" y="598605"/>
                <a:ext cx="5562600" cy="556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7" name="Picture 326">
                <a:extLst>
                  <a:ext uri="{FF2B5EF4-FFF2-40B4-BE49-F238E27FC236}">
                    <a16:creationId xmlns:a16="http://schemas.microsoft.com/office/drawing/2014/main" id="{150ED17F-0A9C-E954-07DF-C57D668A1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35017"/>
              <a:stretch>
                <a:fillRect/>
              </a:stretch>
            </p:blipFill>
            <p:spPr>
              <a:xfrm>
                <a:off x="3691033" y="1176513"/>
                <a:ext cx="4059142" cy="2545674"/>
              </a:xfrm>
              <a:prstGeom prst="rect">
                <a:avLst/>
              </a:prstGeom>
            </p:spPr>
          </p:pic>
        </p:grpSp>
        <p:pic>
          <p:nvPicPr>
            <p:cNvPr id="325" name="Picture 2" descr="ADALM-Pluto">
              <a:extLst>
                <a:ext uri="{FF2B5EF4-FFF2-40B4-BE49-F238E27FC236}">
                  <a16:creationId xmlns:a16="http://schemas.microsoft.com/office/drawing/2014/main" id="{BA88C035-FB74-5C94-6F96-A0B53E159C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3200" b="98800" l="12056" r="95981">
                          <a14:foregroundMark x1="14683" y1="82600" x2="12056" y2="80200"/>
                          <a14:foregroundMark x1="27975" y1="94200" x2="33539" y2="98800"/>
                          <a14:foregroundMark x1="71097" y1="7400" x2="71097" y2="7400"/>
                          <a14:foregroundMark x1="93972" y1="22400" x2="94436" y2="20400"/>
                          <a14:foregroundMark x1="96136" y1="17000" x2="95363" y2="16000"/>
                          <a14:foregroundMark x1="69861" y1="3200" x2="67697" y2="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7"/>
            <a:stretch>
              <a:fillRect/>
            </a:stretch>
          </p:blipFill>
          <p:spPr bwMode="auto">
            <a:xfrm rot="20057886">
              <a:off x="3086898" y="958472"/>
              <a:ext cx="982961" cy="8284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תיבת טקסט 8">
            <a:extLst>
              <a:ext uri="{FF2B5EF4-FFF2-40B4-BE49-F238E27FC236}">
                <a16:creationId xmlns:a16="http://schemas.microsoft.com/office/drawing/2014/main" id="{1E4F54CE-78F2-7B32-6E41-9348B2EA65B6}"/>
              </a:ext>
            </a:extLst>
          </p:cNvPr>
          <p:cNvSpPr txBox="1"/>
          <p:nvPr/>
        </p:nvSpPr>
        <p:spPr>
          <a:xfrm>
            <a:off x="3170421" y="1462386"/>
            <a:ext cx="50543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he-IL" sz="2700" b="1" u="sng" dirty="0" err="1"/>
              <a:t>Mobile</a:t>
            </a:r>
            <a:r>
              <a:rPr lang="he-IL" sz="2700" b="1" u="sng" dirty="0"/>
              <a:t> </a:t>
            </a:r>
            <a:r>
              <a:rPr lang="en-US" sz="2700" b="1" u="sng" dirty="0"/>
              <a:t>E</a:t>
            </a:r>
            <a:r>
              <a:rPr lang="he-IL" sz="2700" b="1" u="sng" dirty="0" err="1"/>
              <a:t>lectronic</a:t>
            </a:r>
            <a:r>
              <a:rPr lang="he-IL" sz="2700" b="1" u="sng" dirty="0"/>
              <a:t> </a:t>
            </a:r>
            <a:r>
              <a:rPr lang="en-US" sz="2700" b="1" u="sng" dirty="0"/>
              <a:t>W</a:t>
            </a:r>
            <a:r>
              <a:rPr lang="he-IL" sz="2700" b="1" u="sng" dirty="0" err="1"/>
              <a:t>arfare</a:t>
            </a:r>
            <a:r>
              <a:rPr lang="he-IL" sz="2700" b="1" u="sng" dirty="0"/>
              <a:t> </a:t>
            </a:r>
            <a:r>
              <a:rPr lang="en-US" sz="2700" b="1" u="sng" dirty="0"/>
              <a:t>S</a:t>
            </a:r>
            <a:r>
              <a:rPr lang="he-IL" sz="2700" b="1" u="sng" dirty="0" err="1"/>
              <a:t>ystem</a:t>
            </a:r>
            <a:endParaRPr lang="he-IL" sz="2700" b="1" u="sng" dirty="0"/>
          </a:p>
        </p:txBody>
      </p:sp>
    </p:spTree>
    <p:extLst>
      <p:ext uri="{BB962C8B-B14F-4D97-AF65-F5344CB8AC3E}">
        <p14:creationId xmlns:p14="http://schemas.microsoft.com/office/powerpoint/2010/main" val="33356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0DB97-FDE1-9286-834E-9A299E19E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1AA43D-967C-01E8-2ACB-A7109029D1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E8E8EC-E89F-C234-6548-B1943352D6EF}"/>
              </a:ext>
            </a:extLst>
          </p:cNvPr>
          <p:cNvCxnSpPr/>
          <p:nvPr/>
        </p:nvCxnSpPr>
        <p:spPr>
          <a:xfrm flipH="1">
            <a:off x="4582391" y="427110"/>
            <a:ext cx="787400" cy="0"/>
          </a:xfrm>
          <a:prstGeom prst="line">
            <a:avLst/>
          </a:prstGeom>
          <a:ln w="19050">
            <a:solidFill>
              <a:srgbClr val="0FC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B038CD6F-3944-FE2A-8064-F1F31AB70F19}"/>
              </a:ext>
            </a:extLst>
          </p:cNvPr>
          <p:cNvCxnSpPr/>
          <p:nvPr/>
        </p:nvCxnSpPr>
        <p:spPr>
          <a:xfrm flipV="1">
            <a:off x="0" y="1445076"/>
            <a:ext cx="12192000" cy="9236"/>
          </a:xfrm>
          <a:prstGeom prst="line">
            <a:avLst/>
          </a:prstGeom>
          <a:ln w="57150">
            <a:solidFill>
              <a:srgbClr val="8094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1">
            <a:extLst>
              <a:ext uri="{FF2B5EF4-FFF2-40B4-BE49-F238E27FC236}">
                <a16:creationId xmlns:a16="http://schemas.microsoft.com/office/drawing/2014/main" id="{B16B1172-E34C-85EF-940E-0181548BCCD8}"/>
              </a:ext>
            </a:extLst>
          </p:cNvPr>
          <p:cNvSpPr txBox="1"/>
          <p:nvPr/>
        </p:nvSpPr>
        <p:spPr>
          <a:xfrm>
            <a:off x="4305299" y="397485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	   Electrical and Electronics Engineering</a:t>
            </a:r>
            <a:endParaRPr lang="he-IL" sz="2000" b="1" dirty="0">
              <a:solidFill>
                <a:srgbClr val="0FC58F"/>
              </a:solidFill>
              <a:latin typeface="Assistant" pitchFamily="2" charset="-79"/>
              <a:cs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Students: Alon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</a:rPr>
              <a:t>Talgouker</a:t>
            </a:r>
            <a:endParaRPr lang="en-US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                           Itay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</a:rPr>
              <a:t>Matzri</a:t>
            </a:r>
            <a:endParaRPr lang="he-IL" sz="1400" b="1" dirty="0">
              <a:solidFill>
                <a:srgbClr val="19315C"/>
              </a:solidFill>
              <a:latin typeface="Assistant" pitchFamily="2" charset="-79"/>
            </a:endParaRPr>
          </a:p>
          <a:p>
            <a:pPr algn="l"/>
            <a:r>
              <a:rPr lang="en-US" sz="1600" dirty="0">
                <a:latin typeface="Assistant" pitchFamily="2" charset="-79"/>
                <a:cs typeface="Assistant" pitchFamily="2" charset="-79"/>
              </a:rPr>
              <a:t>   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</a:rPr>
              <a:t>Advisor</a:t>
            </a:r>
            <a:r>
              <a:rPr lang="en-US" sz="1600" dirty="0">
                <a:latin typeface="Assistant" pitchFamily="2" charset="-79"/>
                <a:cs typeface="Assistant" pitchFamily="2" charset="-79"/>
              </a:rPr>
              <a:t>: </a:t>
            </a:r>
            <a:r>
              <a:rPr lang="en-US" sz="1400" b="1" dirty="0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Mr. Amit </a:t>
            </a:r>
            <a:r>
              <a:rPr lang="en-US" sz="1400" b="1" dirty="0" err="1">
                <a:solidFill>
                  <a:srgbClr val="19315C"/>
                </a:solidFill>
                <a:latin typeface="Assistant" pitchFamily="2" charset="-79"/>
                <a:cs typeface="Assistant" pitchFamily="2" charset="-79"/>
              </a:rPr>
              <a:t>Twik</a:t>
            </a:r>
            <a:endParaRPr lang="en-IL" sz="1400" b="1" dirty="0">
              <a:solidFill>
                <a:srgbClr val="19315C"/>
              </a:solidFill>
              <a:latin typeface="Assistant" pitchFamily="2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C683852-3934-5BEE-9D2C-A7FA95CBFEBB}"/>
              </a:ext>
            </a:extLst>
          </p:cNvPr>
          <p:cNvSpPr txBox="1"/>
          <p:nvPr/>
        </p:nvSpPr>
        <p:spPr>
          <a:xfrm>
            <a:off x="-726209" y="51035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FC58F"/>
                </a:solidFill>
                <a:latin typeface="Assistant" pitchFamily="2" charset="-79"/>
                <a:cs typeface="Assistant" pitchFamily="2" charset="-79"/>
              </a:rPr>
              <a:t>EEE-B-5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ED2249B-AFB3-E7D2-B0C5-2AFAE390EA47}"/>
              </a:ext>
            </a:extLst>
          </p:cNvPr>
          <p:cNvSpPr txBox="1"/>
          <p:nvPr/>
        </p:nvSpPr>
        <p:spPr>
          <a:xfrm>
            <a:off x="-5397500" y="1957728"/>
            <a:ext cx="64973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u="sng" dirty="0"/>
              <a:t>Results:</a:t>
            </a:r>
            <a:endParaRPr lang="he-IL" sz="2200" b="1" u="sng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D071982-7FDB-A888-D453-8BD8439E4CE4}"/>
              </a:ext>
            </a:extLst>
          </p:cNvPr>
          <p:cNvSpPr txBox="1"/>
          <p:nvPr/>
        </p:nvSpPr>
        <p:spPr>
          <a:xfrm>
            <a:off x="196935" y="3009499"/>
            <a:ext cx="10998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Constant noise</a:t>
            </a:r>
            <a:endParaRPr lang="he-IL" sz="16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867B939-3470-9CC5-F774-D57EB7FFB811}"/>
              </a:ext>
            </a:extLst>
          </p:cNvPr>
          <p:cNvSpPr txBox="1"/>
          <p:nvPr/>
        </p:nvSpPr>
        <p:spPr>
          <a:xfrm>
            <a:off x="995102" y="1957728"/>
            <a:ext cx="64973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u="sng" dirty="0"/>
              <a:t>Conclusion:</a:t>
            </a:r>
            <a:endParaRPr lang="he-IL" sz="2200" b="1" u="sng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3BF14EE-397A-1023-4C90-19657DC7BD22}"/>
              </a:ext>
            </a:extLst>
          </p:cNvPr>
          <p:cNvSpPr txBox="1"/>
          <p:nvPr/>
        </p:nvSpPr>
        <p:spPr>
          <a:xfrm>
            <a:off x="6044737" y="2351822"/>
            <a:ext cx="597754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/>
              <a:t>Integrating the ADALM-Pluto with MATLAB provides an efficient and user-friendly platform. </a:t>
            </a:r>
            <a:endParaRPr lang="he-IL" sz="2000" dirty="0"/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/>
              <a:t>The walkie-talkie showed accelerated battery drain, failing sooner than its expected 18-hour runtime.</a:t>
            </a:r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/>
              <a:t>Despite its low 5mW power, the SDR caused loud and clicks</a:t>
            </a:r>
            <a:r>
              <a:rPr lang="he-IL" sz="2000" dirty="0"/>
              <a:t> </a:t>
            </a:r>
            <a:r>
              <a:rPr lang="en-US" sz="2000" dirty="0"/>
              <a:t>noises in the Walkie-Talkie.</a:t>
            </a:r>
            <a:endParaRPr lang="he-IL" sz="2000" dirty="0"/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dirty="0"/>
              <a:t>The experiment proves SDR tools can impact communication devices, though effectiveness depends on factors like power, multiple channel use, and target device quality. 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D5861B00-8491-7C07-6CEA-991B81876E60}"/>
              </a:ext>
            </a:extLst>
          </p:cNvPr>
          <p:cNvSpPr txBox="1"/>
          <p:nvPr/>
        </p:nvSpPr>
        <p:spPr>
          <a:xfrm>
            <a:off x="1409541" y="3052128"/>
            <a:ext cx="92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S-Digital" pitchFamily="2" charset="0"/>
              </a:rPr>
              <a:t>00:00</a:t>
            </a:r>
          </a:p>
        </p:txBody>
      </p: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3D0AA65B-B106-6B6F-7631-D8D31FB332DD}"/>
              </a:ext>
            </a:extLst>
          </p:cNvPr>
          <p:cNvCxnSpPr/>
          <p:nvPr/>
        </p:nvCxnSpPr>
        <p:spPr>
          <a:xfrm>
            <a:off x="5903579" y="2071016"/>
            <a:ext cx="0" cy="47869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תיבת טקסט 17">
            <a:extLst>
              <a:ext uri="{FF2B5EF4-FFF2-40B4-BE49-F238E27FC236}">
                <a16:creationId xmlns:a16="http://schemas.microsoft.com/office/drawing/2014/main" id="{2CFD258A-D06E-759D-8FCC-23773820245A}"/>
              </a:ext>
            </a:extLst>
          </p:cNvPr>
          <p:cNvSpPr txBox="1"/>
          <p:nvPr/>
        </p:nvSpPr>
        <p:spPr>
          <a:xfrm>
            <a:off x="165648" y="3503430"/>
            <a:ext cx="11623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Noise in pulse time</a:t>
            </a:r>
            <a:endParaRPr lang="he-IL" sz="1600" dirty="0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9B01929D-D3A7-D17B-7417-4BBF6BDF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91"/>
          <a:stretch>
            <a:fillRect/>
          </a:stretch>
        </p:blipFill>
        <p:spPr>
          <a:xfrm>
            <a:off x="1542287" y="2398261"/>
            <a:ext cx="718217" cy="522959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D57237A3-9A77-BCF9-7977-83B7262E6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537" y="2398262"/>
            <a:ext cx="718217" cy="522959"/>
          </a:xfrm>
          <a:prstGeom prst="rect">
            <a:avLst/>
          </a:prstGeom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877BC306-7289-5F71-9ACF-E1F8C2272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043" y="2426735"/>
            <a:ext cx="710017" cy="515492"/>
          </a:xfrm>
          <a:prstGeom prst="rect">
            <a:avLst/>
          </a:prstGeom>
        </p:spPr>
      </p:pic>
      <p:pic>
        <p:nvPicPr>
          <p:cNvPr id="16" name="Picture 21">
            <a:extLst>
              <a:ext uri="{FF2B5EF4-FFF2-40B4-BE49-F238E27FC236}">
                <a16:creationId xmlns:a16="http://schemas.microsoft.com/office/drawing/2014/main" id="{821535D6-F205-5717-4F03-E01995923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509" y="2427886"/>
            <a:ext cx="716002" cy="515492"/>
          </a:xfrm>
          <a:prstGeom prst="rect">
            <a:avLst/>
          </a:prstGeom>
        </p:spPr>
      </p:pic>
      <p:pic>
        <p:nvPicPr>
          <p:cNvPr id="17" name="Picture 23">
            <a:extLst>
              <a:ext uri="{FF2B5EF4-FFF2-40B4-BE49-F238E27FC236}">
                <a16:creationId xmlns:a16="http://schemas.microsoft.com/office/drawing/2014/main" id="{78A7E375-8222-3171-D0BA-3F243AE4FF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4268"/>
          <a:stretch>
            <a:fillRect/>
          </a:stretch>
        </p:blipFill>
        <p:spPr>
          <a:xfrm>
            <a:off x="5024491" y="2432800"/>
            <a:ext cx="716002" cy="508025"/>
          </a:xfrm>
          <a:prstGeom prst="rect">
            <a:avLst/>
          </a:prstGeom>
        </p:spPr>
      </p:pic>
      <p:sp>
        <p:nvSpPr>
          <p:cNvPr id="19" name="TextBox 3">
            <a:extLst>
              <a:ext uri="{FF2B5EF4-FFF2-40B4-BE49-F238E27FC236}">
                <a16:creationId xmlns:a16="http://schemas.microsoft.com/office/drawing/2014/main" id="{359EAF5B-988B-6680-0DF7-6ABC3270C331}"/>
              </a:ext>
            </a:extLst>
          </p:cNvPr>
          <p:cNvSpPr txBox="1"/>
          <p:nvPr/>
        </p:nvSpPr>
        <p:spPr>
          <a:xfrm>
            <a:off x="3193547" y="3052128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09:20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3B9DFCA4-3704-914D-D0BA-B158F6CCDD70}"/>
              </a:ext>
            </a:extLst>
          </p:cNvPr>
          <p:cNvSpPr txBox="1"/>
          <p:nvPr/>
        </p:nvSpPr>
        <p:spPr>
          <a:xfrm>
            <a:off x="2320703" y="3052128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04:40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EBD8F233-65A7-BECA-F690-8753E105663D}"/>
              </a:ext>
            </a:extLst>
          </p:cNvPr>
          <p:cNvSpPr txBox="1"/>
          <p:nvPr/>
        </p:nvSpPr>
        <p:spPr>
          <a:xfrm>
            <a:off x="4062980" y="3052128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11:00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E4C3C630-346A-C5BA-4CF3-31615AA7A562}"/>
              </a:ext>
            </a:extLst>
          </p:cNvPr>
          <p:cNvSpPr txBox="1"/>
          <p:nvPr/>
        </p:nvSpPr>
        <p:spPr>
          <a:xfrm>
            <a:off x="4915632" y="3052128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12:40</a:t>
            </a:r>
          </a:p>
        </p:txBody>
      </p:sp>
      <p:sp>
        <p:nvSpPr>
          <p:cNvPr id="23" name="תיבת טקסט 17">
            <a:extLst>
              <a:ext uri="{FF2B5EF4-FFF2-40B4-BE49-F238E27FC236}">
                <a16:creationId xmlns:a16="http://schemas.microsoft.com/office/drawing/2014/main" id="{08074E39-29F1-FC85-02AC-7D61830DA971}"/>
              </a:ext>
            </a:extLst>
          </p:cNvPr>
          <p:cNvSpPr txBox="1"/>
          <p:nvPr/>
        </p:nvSpPr>
        <p:spPr>
          <a:xfrm>
            <a:off x="-27865" y="4010182"/>
            <a:ext cx="15494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Noise diff F(Hz) same CH</a:t>
            </a:r>
            <a:endParaRPr lang="he-IL" sz="1600" dirty="0"/>
          </a:p>
        </p:txBody>
      </p:sp>
      <p:sp>
        <p:nvSpPr>
          <p:cNvPr id="24" name="תיבת טקסט 17">
            <a:extLst>
              <a:ext uri="{FF2B5EF4-FFF2-40B4-BE49-F238E27FC236}">
                <a16:creationId xmlns:a16="http://schemas.microsoft.com/office/drawing/2014/main" id="{5241B209-91EE-CFBE-D63D-AAA3CEFC9066}"/>
              </a:ext>
            </a:extLst>
          </p:cNvPr>
          <p:cNvSpPr txBox="1"/>
          <p:nvPr/>
        </p:nvSpPr>
        <p:spPr>
          <a:xfrm>
            <a:off x="165648" y="5037301"/>
            <a:ext cx="11623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Voice in pulse time</a:t>
            </a:r>
            <a:endParaRPr lang="he-IL" sz="1600" dirty="0"/>
          </a:p>
        </p:txBody>
      </p:sp>
      <p:sp>
        <p:nvSpPr>
          <p:cNvPr id="25" name="תיבת טקסט 17">
            <a:extLst>
              <a:ext uri="{FF2B5EF4-FFF2-40B4-BE49-F238E27FC236}">
                <a16:creationId xmlns:a16="http://schemas.microsoft.com/office/drawing/2014/main" id="{E0F72056-F653-DE91-BDC5-2BBD0AED7F87}"/>
              </a:ext>
            </a:extLst>
          </p:cNvPr>
          <p:cNvSpPr txBox="1"/>
          <p:nvPr/>
        </p:nvSpPr>
        <p:spPr>
          <a:xfrm>
            <a:off x="614951" y="5733088"/>
            <a:ext cx="2413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Send Voice in Parallel =</a:t>
            </a:r>
            <a:endParaRPr lang="he-IL" dirty="0"/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9F9D45AE-0A0B-4E57-F152-80436395F9B9}"/>
              </a:ext>
            </a:extLst>
          </p:cNvPr>
          <p:cNvSpPr txBox="1"/>
          <p:nvPr/>
        </p:nvSpPr>
        <p:spPr>
          <a:xfrm>
            <a:off x="1456876" y="357077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S-Digital" pitchFamily="2" charset="0"/>
              </a:rPr>
              <a:t>00:00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41197E60-FBC0-6086-069A-C3C6A120AA37}"/>
              </a:ext>
            </a:extLst>
          </p:cNvPr>
          <p:cNvSpPr txBox="1"/>
          <p:nvPr/>
        </p:nvSpPr>
        <p:spPr>
          <a:xfrm>
            <a:off x="3193547" y="357077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09:00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E9D28E06-0884-BCA2-D347-07F2FFDB344B}"/>
              </a:ext>
            </a:extLst>
          </p:cNvPr>
          <p:cNvSpPr txBox="1"/>
          <p:nvPr/>
        </p:nvSpPr>
        <p:spPr>
          <a:xfrm>
            <a:off x="2320703" y="357077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04:35</a:t>
            </a:r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9350F2EC-5C8A-4702-4844-AA1643603151}"/>
              </a:ext>
            </a:extLst>
          </p:cNvPr>
          <p:cNvSpPr txBox="1"/>
          <p:nvPr/>
        </p:nvSpPr>
        <p:spPr>
          <a:xfrm>
            <a:off x="4062980" y="357077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10:40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AC72DE62-8010-87E9-4657-8872646E88BF}"/>
              </a:ext>
            </a:extLst>
          </p:cNvPr>
          <p:cNvSpPr txBox="1"/>
          <p:nvPr/>
        </p:nvSpPr>
        <p:spPr>
          <a:xfrm>
            <a:off x="4915632" y="357077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12:20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7157EE19-0BA6-622D-932B-2EEAF6241550}"/>
              </a:ext>
            </a:extLst>
          </p:cNvPr>
          <p:cNvSpPr txBox="1"/>
          <p:nvPr/>
        </p:nvSpPr>
        <p:spPr>
          <a:xfrm>
            <a:off x="1456876" y="4069074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S-Digital" pitchFamily="2" charset="0"/>
              </a:rPr>
              <a:t>00:00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F71CB859-A36A-81EA-3BF1-BD174D023DE9}"/>
              </a:ext>
            </a:extLst>
          </p:cNvPr>
          <p:cNvSpPr txBox="1"/>
          <p:nvPr/>
        </p:nvSpPr>
        <p:spPr>
          <a:xfrm>
            <a:off x="3193547" y="4069074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09:00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98CFB34E-76B0-844C-3480-90BF4794ED53}"/>
              </a:ext>
            </a:extLst>
          </p:cNvPr>
          <p:cNvSpPr txBox="1"/>
          <p:nvPr/>
        </p:nvSpPr>
        <p:spPr>
          <a:xfrm>
            <a:off x="2320703" y="4069074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04:35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2341943D-3D8A-F433-2D4E-E679192D30C7}"/>
              </a:ext>
            </a:extLst>
          </p:cNvPr>
          <p:cNvSpPr txBox="1"/>
          <p:nvPr/>
        </p:nvSpPr>
        <p:spPr>
          <a:xfrm>
            <a:off x="4062980" y="4069074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10:40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83928D75-E0E2-B73D-3BB6-B726C9B533E7}"/>
              </a:ext>
            </a:extLst>
          </p:cNvPr>
          <p:cNvSpPr txBox="1"/>
          <p:nvPr/>
        </p:nvSpPr>
        <p:spPr>
          <a:xfrm>
            <a:off x="4915632" y="4069074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12:20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860E19F3-3948-DB32-DDF8-E87B1A7876CE}"/>
              </a:ext>
            </a:extLst>
          </p:cNvPr>
          <p:cNvSpPr txBox="1"/>
          <p:nvPr/>
        </p:nvSpPr>
        <p:spPr>
          <a:xfrm>
            <a:off x="1456876" y="4580457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S-Digital" pitchFamily="2" charset="0"/>
              </a:rPr>
              <a:t>00:00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41B93FAA-279D-64A2-3070-30AD354E9B9C}"/>
              </a:ext>
            </a:extLst>
          </p:cNvPr>
          <p:cNvSpPr txBox="1"/>
          <p:nvPr/>
        </p:nvSpPr>
        <p:spPr>
          <a:xfrm>
            <a:off x="3193547" y="508431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07:10</a:t>
            </a:r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67E98F21-7D4D-CD4D-62F8-84275B81DCF8}"/>
              </a:ext>
            </a:extLst>
          </p:cNvPr>
          <p:cNvSpPr txBox="1"/>
          <p:nvPr/>
        </p:nvSpPr>
        <p:spPr>
          <a:xfrm>
            <a:off x="2320703" y="508431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03:20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55836D40-53A3-D7B0-BD9E-C66DA24960F3}"/>
              </a:ext>
            </a:extLst>
          </p:cNvPr>
          <p:cNvSpPr txBox="1"/>
          <p:nvPr/>
        </p:nvSpPr>
        <p:spPr>
          <a:xfrm>
            <a:off x="4062980" y="508431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08:45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823CED4-687D-5144-8A22-E62045BF7623}"/>
              </a:ext>
            </a:extLst>
          </p:cNvPr>
          <p:cNvSpPr txBox="1"/>
          <p:nvPr/>
        </p:nvSpPr>
        <p:spPr>
          <a:xfrm>
            <a:off x="4915632" y="508431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10:20</a:t>
            </a:r>
          </a:p>
        </p:txBody>
      </p:sp>
      <p:sp>
        <p:nvSpPr>
          <p:cNvPr id="53" name="תיבת טקסט 17">
            <a:extLst>
              <a:ext uri="{FF2B5EF4-FFF2-40B4-BE49-F238E27FC236}">
                <a16:creationId xmlns:a16="http://schemas.microsoft.com/office/drawing/2014/main" id="{1EA3C8ED-D50B-5453-46BF-27FA4E832466}"/>
              </a:ext>
            </a:extLst>
          </p:cNvPr>
          <p:cNvSpPr txBox="1"/>
          <p:nvPr/>
        </p:nvSpPr>
        <p:spPr>
          <a:xfrm>
            <a:off x="747776" y="6189004"/>
            <a:ext cx="4520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Walkie talkie played the recorded voice with CTCSS DCS codes</a:t>
            </a:r>
            <a:endParaRPr lang="he-IL" dirty="0"/>
          </a:p>
        </p:txBody>
      </p:sp>
      <p:sp>
        <p:nvSpPr>
          <p:cNvPr id="54" name="תיבת טקסט 17">
            <a:extLst>
              <a:ext uri="{FF2B5EF4-FFF2-40B4-BE49-F238E27FC236}">
                <a16:creationId xmlns:a16="http://schemas.microsoft.com/office/drawing/2014/main" id="{324746F5-F199-3C2E-E4C3-06EBBA5FE7ED}"/>
              </a:ext>
            </a:extLst>
          </p:cNvPr>
          <p:cNvSpPr txBox="1"/>
          <p:nvPr/>
        </p:nvSpPr>
        <p:spPr>
          <a:xfrm>
            <a:off x="2897963" y="5611235"/>
            <a:ext cx="2413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Listen both together / The stronger voice </a:t>
            </a:r>
            <a:endParaRPr lang="he-IL" dirty="0"/>
          </a:p>
        </p:txBody>
      </p:sp>
      <p:cxnSp>
        <p:nvCxnSpPr>
          <p:cNvPr id="40" name="Straight Connector 4">
            <a:extLst>
              <a:ext uri="{FF2B5EF4-FFF2-40B4-BE49-F238E27FC236}">
                <a16:creationId xmlns:a16="http://schemas.microsoft.com/office/drawing/2014/main" id="{14276980-85E3-641E-95FF-F7DB38A83E99}"/>
              </a:ext>
            </a:extLst>
          </p:cNvPr>
          <p:cNvCxnSpPr/>
          <p:nvPr/>
        </p:nvCxnSpPr>
        <p:spPr>
          <a:xfrm flipH="1">
            <a:off x="4579991" y="427110"/>
            <a:ext cx="787400" cy="0"/>
          </a:xfrm>
          <a:prstGeom prst="line">
            <a:avLst/>
          </a:prstGeom>
          <a:ln w="19050">
            <a:solidFill>
              <a:srgbClr val="0FC5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585804-CBCF-929F-F54A-7990F132098B}"/>
              </a:ext>
            </a:extLst>
          </p:cNvPr>
          <p:cNvCxnSpPr>
            <a:cxnSpLocks/>
          </p:cNvCxnSpPr>
          <p:nvPr/>
        </p:nvCxnSpPr>
        <p:spPr>
          <a:xfrm>
            <a:off x="1457064" y="2415483"/>
            <a:ext cx="0" cy="316892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30CBF5-49B4-2466-1440-E287B840AEDA}"/>
              </a:ext>
            </a:extLst>
          </p:cNvPr>
          <p:cNvCxnSpPr>
            <a:cxnSpLocks/>
          </p:cNvCxnSpPr>
          <p:nvPr/>
        </p:nvCxnSpPr>
        <p:spPr>
          <a:xfrm>
            <a:off x="2345992" y="2415483"/>
            <a:ext cx="0" cy="316892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EC681A-4A02-C31C-BE9A-06154D83CB53}"/>
              </a:ext>
            </a:extLst>
          </p:cNvPr>
          <p:cNvCxnSpPr>
            <a:cxnSpLocks/>
          </p:cNvCxnSpPr>
          <p:nvPr/>
        </p:nvCxnSpPr>
        <p:spPr>
          <a:xfrm>
            <a:off x="3215067" y="2426735"/>
            <a:ext cx="0" cy="3157668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8777F9-C240-58DD-F6E6-647726EE1F0F}"/>
              </a:ext>
            </a:extLst>
          </p:cNvPr>
          <p:cNvCxnSpPr>
            <a:cxnSpLocks/>
          </p:cNvCxnSpPr>
          <p:nvPr/>
        </p:nvCxnSpPr>
        <p:spPr>
          <a:xfrm>
            <a:off x="4073465" y="2426735"/>
            <a:ext cx="0" cy="3157668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C7E21E-6711-B578-6430-E4CC6793419D}"/>
              </a:ext>
            </a:extLst>
          </p:cNvPr>
          <p:cNvCxnSpPr>
            <a:cxnSpLocks/>
          </p:cNvCxnSpPr>
          <p:nvPr/>
        </p:nvCxnSpPr>
        <p:spPr>
          <a:xfrm>
            <a:off x="4940359" y="2426735"/>
            <a:ext cx="0" cy="3157668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0AF32D-D189-82F4-DD07-651EA774C0E5}"/>
              </a:ext>
            </a:extLst>
          </p:cNvPr>
          <p:cNvCxnSpPr>
            <a:cxnSpLocks/>
          </p:cNvCxnSpPr>
          <p:nvPr/>
        </p:nvCxnSpPr>
        <p:spPr>
          <a:xfrm flipH="1">
            <a:off x="42254" y="3024954"/>
            <a:ext cx="5776655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E7BA9D6-F600-ED14-9A56-E0D76FB5379B}"/>
              </a:ext>
            </a:extLst>
          </p:cNvPr>
          <p:cNvCxnSpPr>
            <a:cxnSpLocks/>
          </p:cNvCxnSpPr>
          <p:nvPr/>
        </p:nvCxnSpPr>
        <p:spPr>
          <a:xfrm flipH="1">
            <a:off x="42254" y="3543936"/>
            <a:ext cx="5775517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44D13B-D635-69BE-11C3-E38EC4F9444E}"/>
              </a:ext>
            </a:extLst>
          </p:cNvPr>
          <p:cNvCxnSpPr>
            <a:cxnSpLocks/>
          </p:cNvCxnSpPr>
          <p:nvPr/>
        </p:nvCxnSpPr>
        <p:spPr>
          <a:xfrm flipH="1">
            <a:off x="42254" y="4045774"/>
            <a:ext cx="5775517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C452F2-C634-6C27-879E-442B52301539}"/>
              </a:ext>
            </a:extLst>
          </p:cNvPr>
          <p:cNvCxnSpPr>
            <a:cxnSpLocks/>
          </p:cNvCxnSpPr>
          <p:nvPr/>
        </p:nvCxnSpPr>
        <p:spPr>
          <a:xfrm flipH="1">
            <a:off x="42254" y="4549540"/>
            <a:ext cx="5775517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CD5D67-7407-AA93-DA11-C66ACCD21995}"/>
              </a:ext>
            </a:extLst>
          </p:cNvPr>
          <p:cNvCxnSpPr>
            <a:cxnSpLocks/>
          </p:cNvCxnSpPr>
          <p:nvPr/>
        </p:nvCxnSpPr>
        <p:spPr>
          <a:xfrm flipH="1">
            <a:off x="42254" y="5088020"/>
            <a:ext cx="5775517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תיבת טקסט 17">
            <a:extLst>
              <a:ext uri="{FF2B5EF4-FFF2-40B4-BE49-F238E27FC236}">
                <a16:creationId xmlns:a16="http://schemas.microsoft.com/office/drawing/2014/main" id="{804F511B-6DBD-7334-9AB8-D2581847E747}"/>
              </a:ext>
            </a:extLst>
          </p:cNvPr>
          <p:cNvSpPr txBox="1"/>
          <p:nvPr/>
        </p:nvSpPr>
        <p:spPr>
          <a:xfrm>
            <a:off x="-27865" y="4523723"/>
            <a:ext cx="1549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Voice pulse time (W-T coded)</a:t>
            </a:r>
            <a:endParaRPr lang="he-IL" sz="1600" dirty="0"/>
          </a:p>
        </p:txBody>
      </p:sp>
      <p:sp>
        <p:nvSpPr>
          <p:cNvPr id="65" name="TextBox 3">
            <a:extLst>
              <a:ext uri="{FF2B5EF4-FFF2-40B4-BE49-F238E27FC236}">
                <a16:creationId xmlns:a16="http://schemas.microsoft.com/office/drawing/2014/main" id="{A3CC42FE-2BFD-ACB5-14FC-FBFFAEEF1CAE}"/>
              </a:ext>
            </a:extLst>
          </p:cNvPr>
          <p:cNvSpPr txBox="1"/>
          <p:nvPr/>
        </p:nvSpPr>
        <p:spPr>
          <a:xfrm>
            <a:off x="1456876" y="5084315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DS-Digital" pitchFamily="2" charset="0"/>
              </a:rPr>
              <a:t>00:00</a:t>
            </a:r>
          </a:p>
        </p:txBody>
      </p:sp>
      <p:sp>
        <p:nvSpPr>
          <p:cNvPr id="75" name="TextBox 3">
            <a:extLst>
              <a:ext uri="{FF2B5EF4-FFF2-40B4-BE49-F238E27FC236}">
                <a16:creationId xmlns:a16="http://schemas.microsoft.com/office/drawing/2014/main" id="{043AA324-0DE4-5994-0965-ED033053CF55}"/>
              </a:ext>
            </a:extLst>
          </p:cNvPr>
          <p:cNvSpPr txBox="1"/>
          <p:nvPr/>
        </p:nvSpPr>
        <p:spPr>
          <a:xfrm>
            <a:off x="2320703" y="4580457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07:40</a:t>
            </a:r>
          </a:p>
        </p:txBody>
      </p:sp>
      <p:sp>
        <p:nvSpPr>
          <p:cNvPr id="76" name="TextBox 3">
            <a:extLst>
              <a:ext uri="{FF2B5EF4-FFF2-40B4-BE49-F238E27FC236}">
                <a16:creationId xmlns:a16="http://schemas.microsoft.com/office/drawing/2014/main" id="{3F58A50F-8F35-F13D-C35F-8A5C794F0E34}"/>
              </a:ext>
            </a:extLst>
          </p:cNvPr>
          <p:cNvSpPr txBox="1"/>
          <p:nvPr/>
        </p:nvSpPr>
        <p:spPr>
          <a:xfrm>
            <a:off x="3193547" y="4580457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---</a:t>
            </a:r>
          </a:p>
        </p:txBody>
      </p:sp>
      <p:sp>
        <p:nvSpPr>
          <p:cNvPr id="77" name="TextBox 3">
            <a:extLst>
              <a:ext uri="{FF2B5EF4-FFF2-40B4-BE49-F238E27FC236}">
                <a16:creationId xmlns:a16="http://schemas.microsoft.com/office/drawing/2014/main" id="{B6630D21-127B-8E6C-054F-EF30C721A0A1}"/>
              </a:ext>
            </a:extLst>
          </p:cNvPr>
          <p:cNvSpPr txBox="1"/>
          <p:nvPr/>
        </p:nvSpPr>
        <p:spPr>
          <a:xfrm>
            <a:off x="4062980" y="4580457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---</a:t>
            </a:r>
          </a:p>
        </p:txBody>
      </p:sp>
      <p:sp>
        <p:nvSpPr>
          <p:cNvPr id="78" name="TextBox 3">
            <a:extLst>
              <a:ext uri="{FF2B5EF4-FFF2-40B4-BE49-F238E27FC236}">
                <a16:creationId xmlns:a16="http://schemas.microsoft.com/office/drawing/2014/main" id="{A5F0F641-5F1D-89DE-59A9-C4CB4CCAA9B6}"/>
              </a:ext>
            </a:extLst>
          </p:cNvPr>
          <p:cNvSpPr txBox="1"/>
          <p:nvPr/>
        </p:nvSpPr>
        <p:spPr>
          <a:xfrm>
            <a:off x="4915632" y="4580457"/>
            <a:ext cx="88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DS-Digital" pitchFamily="2" charset="0"/>
              </a:rPr>
              <a:t>---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2697C69-9787-139E-3605-3207776F1F1F}"/>
              </a:ext>
            </a:extLst>
          </p:cNvPr>
          <p:cNvCxnSpPr>
            <a:cxnSpLocks/>
          </p:cNvCxnSpPr>
          <p:nvPr/>
        </p:nvCxnSpPr>
        <p:spPr>
          <a:xfrm flipH="1">
            <a:off x="42254" y="5647478"/>
            <a:ext cx="5775517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D63D4B5-5116-9DD2-B2E5-C3695BA65C96}"/>
              </a:ext>
            </a:extLst>
          </p:cNvPr>
          <p:cNvCxnSpPr>
            <a:cxnSpLocks/>
          </p:cNvCxnSpPr>
          <p:nvPr/>
        </p:nvCxnSpPr>
        <p:spPr>
          <a:xfrm flipH="1">
            <a:off x="46563" y="6232378"/>
            <a:ext cx="5775517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8D521B3-0375-A892-D09B-AF1444D36FA2}"/>
              </a:ext>
            </a:extLst>
          </p:cNvPr>
          <p:cNvSpPr txBox="1"/>
          <p:nvPr/>
        </p:nvSpPr>
        <p:spPr>
          <a:xfrm>
            <a:off x="6094537" y="5644948"/>
            <a:ext cx="587794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2000" b="1" u="sng" dirty="0">
                <a:solidFill>
                  <a:srgbClr val="0000FF"/>
                </a:solidFill>
              </a:rPr>
              <a:t>The next generation of tactical electronic warfare - combining technological power with engineering precision</a:t>
            </a:r>
            <a:r>
              <a:rPr lang="en-US" sz="20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3" name="תיבת טקסט 8">
            <a:extLst>
              <a:ext uri="{FF2B5EF4-FFF2-40B4-BE49-F238E27FC236}">
                <a16:creationId xmlns:a16="http://schemas.microsoft.com/office/drawing/2014/main" id="{188C81B9-2D2D-4770-8D48-60402A71EF42}"/>
              </a:ext>
            </a:extLst>
          </p:cNvPr>
          <p:cNvSpPr txBox="1"/>
          <p:nvPr/>
        </p:nvSpPr>
        <p:spPr>
          <a:xfrm>
            <a:off x="3170421" y="1462386"/>
            <a:ext cx="505432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he-IL" sz="2700" b="1" u="sng" dirty="0" err="1"/>
              <a:t>Mobile</a:t>
            </a:r>
            <a:r>
              <a:rPr lang="he-IL" sz="2700" b="1" u="sng" dirty="0"/>
              <a:t> </a:t>
            </a:r>
            <a:r>
              <a:rPr lang="en-US" sz="2700" b="1" u="sng" dirty="0"/>
              <a:t>E</a:t>
            </a:r>
            <a:r>
              <a:rPr lang="he-IL" sz="2700" b="1" u="sng" dirty="0" err="1"/>
              <a:t>lectronic</a:t>
            </a:r>
            <a:r>
              <a:rPr lang="he-IL" sz="2700" b="1" u="sng" dirty="0"/>
              <a:t> </a:t>
            </a:r>
            <a:r>
              <a:rPr lang="en-US" sz="2700" b="1" u="sng" dirty="0"/>
              <a:t>W</a:t>
            </a:r>
            <a:r>
              <a:rPr lang="he-IL" sz="2700" b="1" u="sng" dirty="0" err="1"/>
              <a:t>arfare</a:t>
            </a:r>
            <a:r>
              <a:rPr lang="he-IL" sz="2700" b="1" u="sng" dirty="0"/>
              <a:t> </a:t>
            </a:r>
            <a:r>
              <a:rPr lang="en-US" sz="2700" b="1" u="sng" dirty="0"/>
              <a:t>S</a:t>
            </a:r>
            <a:r>
              <a:rPr lang="he-IL" sz="2700" b="1" u="sng" dirty="0" err="1"/>
              <a:t>ystem</a:t>
            </a:r>
            <a:endParaRPr lang="he-IL" sz="2700" b="1" u="sng" dirty="0"/>
          </a:p>
        </p:txBody>
      </p:sp>
    </p:spTree>
    <p:extLst>
      <p:ext uri="{BB962C8B-B14F-4D97-AF65-F5344CB8AC3E}">
        <p14:creationId xmlns:p14="http://schemas.microsoft.com/office/powerpoint/2010/main" val="4868554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443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Assistant</vt:lpstr>
      <vt:lpstr>Calibri</vt:lpstr>
      <vt:lpstr>Calibri Light</vt:lpstr>
      <vt:lpstr>DS-Digital</vt:lpstr>
      <vt:lpstr>Wingdings</vt:lpstr>
      <vt:lpstr>ערכת נושא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המחלקה שמות הסטודנטים שמות המנחים</dc:title>
  <dc:creator>Talia Gersh</dc:creator>
  <cp:lastModifiedBy>ALON - TAL</cp:lastModifiedBy>
  <cp:revision>40</cp:revision>
  <dcterms:created xsi:type="dcterms:W3CDTF">2023-02-05T11:40:03Z</dcterms:created>
  <dcterms:modified xsi:type="dcterms:W3CDTF">2025-07-29T19:15:43Z</dcterms:modified>
</cp:coreProperties>
</file>