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96" r:id="rId8"/>
    <p:sldId id="264" r:id="rId9"/>
    <p:sldId id="294" r:id="rId10"/>
    <p:sldId id="295" r:id="rId11"/>
    <p:sldId id="265" r:id="rId12"/>
    <p:sldId id="266" r:id="rId13"/>
    <p:sldId id="269" r:id="rId14"/>
    <p:sldId id="268" r:id="rId15"/>
    <p:sldId id="270" r:id="rId16"/>
    <p:sldId id="271" r:id="rId17"/>
    <p:sldId id="299" r:id="rId18"/>
    <p:sldId id="279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300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834615-4553-4B84-BE64-735AF7A5DF0C}">
  <a:tblStyle styleId="{98834615-4553-4B84-BE64-735AF7A5DF0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58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890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4366419" y="2537618"/>
            <a:ext cx="6583361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175419" y="556419"/>
            <a:ext cx="658336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6750" indent="-10795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indent="-76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4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812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84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56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528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3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98612"/>
            <a:ext cx="4038599" cy="5259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598612"/>
            <a:ext cx="4038599" cy="5259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462450" y="6458400"/>
            <a:ext cx="224399" cy="202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1942306" y="113505"/>
            <a:ext cx="52593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6750" indent="-10795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indent="-76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4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812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84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56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528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000"/>
            </a:lvl1pPr>
            <a:lvl2pPr marL="457200" indent="0" rtl="0">
              <a:buFont typeface="Calibri"/>
              <a:buNone/>
              <a:defRPr sz="1800"/>
            </a:lvl2pPr>
            <a:lvl3pPr marL="914400" indent="0" rtl="0">
              <a:buFont typeface="Calibri"/>
              <a:buNone/>
              <a:defRPr sz="1600"/>
            </a:lvl3pPr>
            <a:lvl4pPr marL="1371600" indent="0" rtl="0">
              <a:buFont typeface="Calibri"/>
              <a:buNone/>
              <a:defRPr sz="1400"/>
            </a:lvl4pPr>
            <a:lvl5pPr marL="1828800" indent="0" rtl="0">
              <a:buFont typeface="Calibri"/>
              <a:buNone/>
              <a:defRPr sz="1400"/>
            </a:lvl5pPr>
            <a:lvl6pPr marL="2286000" indent="0" rtl="0">
              <a:buFont typeface="Calibri"/>
              <a:buNone/>
              <a:defRPr sz="1400"/>
            </a:lvl6pPr>
            <a:lvl7pPr marL="2743200" indent="0" rtl="0">
              <a:buFont typeface="Calibri"/>
              <a:buNone/>
              <a:defRPr sz="1400"/>
            </a:lvl7pPr>
            <a:lvl8pPr marL="3200400" indent="0" rtl="0">
              <a:buFont typeface="Calibri"/>
              <a:buNone/>
              <a:defRPr sz="1400"/>
            </a:lvl8pPr>
            <a:lvl9pPr marL="3657600" indent="0" rtl="0"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7487099" cy="52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6750" indent="-10795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indent="-76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4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812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84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56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528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0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98612"/>
            <a:ext cx="8229600" cy="5259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3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6750" marR="0" indent="-10795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indent="-76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•"/>
              <a:defRPr sz="2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40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–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812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84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956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528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00" marR="0" indent="-101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libri"/>
              <a:buChar char="»"/>
              <a:defRPr sz="20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8429625" y="6467475"/>
            <a:ext cx="268286" cy="2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minecraftforum.net/topic/992750-mapping-using-real-world-terrain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cs.helsinki.fi/group/compgeom/rescue.zi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KAbadTPydj8" TargetMode="External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GrPrXXGLmPk" TargetMode="External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Ivwtn8vM27o" TargetMode="External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A-BhumqM7CI" TargetMode="External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Sweeping a Terrain by Collaborative Aerial Vehicles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82600" y="897904"/>
            <a:ext cx="8540999" cy="382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en-US" sz="3200" b="1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Alon Efrat    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n-US" sz="3200" b="0" i="0" u="none" strike="noStrike" cap="none" baseline="0" dirty="0" smtClean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Arizona, USA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 dirty="0" err="1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Mikko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Nikkilä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US" sz="3200" b="0" i="0" u="none" strike="noStrike" cap="none" baseline="0" dirty="0" smtClean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	Helsinki 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Institute for IT</a:t>
            </a:r>
          </a:p>
          <a:p>
            <a:pPr marL="0" lvl="0" indent="0">
              <a:buSzPct val="100000"/>
            </a:pPr>
            <a:r>
              <a:rPr lang="en-US" sz="3200" b="0" i="0" u="none" strike="noStrike" cap="none" baseline="0" dirty="0" err="1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Valentin</a:t>
            </a:r>
            <a:r>
              <a:rPr lang="en-US" sz="3200" b="0" i="0" u="none" strike="noStrike" cap="none" baseline="0" dirty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 smtClean="0">
                <a:solidFill>
                  <a:srgbClr val="262673"/>
                </a:solidFill>
                <a:latin typeface="Calibri"/>
                <a:ea typeface="Calibri"/>
                <a:cs typeface="Calibri"/>
                <a:sym typeface="Calibri"/>
              </a:rPr>
              <a:t>Polishchuk</a:t>
            </a:r>
            <a:r>
              <a:rPr lang="en-US" dirty="0">
                <a:solidFill>
                  <a:srgbClr val="262673"/>
                </a:solidFill>
              </a:rPr>
              <a:t>  </a:t>
            </a:r>
            <a:r>
              <a:rPr lang="en-US" dirty="0" smtClean="0">
                <a:solidFill>
                  <a:srgbClr val="262673"/>
                </a:solidFill>
              </a:rPr>
              <a:t>		U </a:t>
            </a:r>
            <a:r>
              <a:rPr lang="en-US" dirty="0">
                <a:solidFill>
                  <a:srgbClr val="262673"/>
                </a:solidFill>
              </a:rPr>
              <a:t>Helsinki, Finland</a:t>
            </a:r>
            <a:endParaRPr lang="en-US" sz="3200" b="0" i="0" u="none" strike="noStrike" cap="none" baseline="0" dirty="0" smtClean="0">
              <a:solidFill>
                <a:srgbClr val="262673"/>
              </a:solidFill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en-US" dirty="0" err="1" smtClean="0">
                <a:solidFill>
                  <a:srgbClr val="262673"/>
                </a:solidFill>
              </a:rPr>
              <a:t>Micha</a:t>
            </a:r>
            <a:r>
              <a:rPr lang="en-US" dirty="0" smtClean="0">
                <a:solidFill>
                  <a:srgbClr val="262673"/>
                </a:solidFill>
              </a:rPr>
              <a:t> </a:t>
            </a:r>
            <a:r>
              <a:rPr lang="en-US" dirty="0" err="1" smtClean="0">
                <a:solidFill>
                  <a:srgbClr val="262673"/>
                </a:solidFill>
              </a:rPr>
              <a:t>Sharir</a:t>
            </a:r>
            <a:r>
              <a:rPr lang="en-US" dirty="0" smtClean="0">
                <a:solidFill>
                  <a:srgbClr val="262673"/>
                </a:solidFill>
              </a:rPr>
              <a:t> 			Tel-Aviv University. </a:t>
            </a:r>
            <a:endParaRPr lang="en-US" sz="3200" b="0" i="0" u="none" strike="noStrike" cap="none" baseline="0" dirty="0">
              <a:solidFill>
                <a:srgbClr val="262673"/>
              </a:solidFill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4521200" y="3352800"/>
            <a:ext cx="114300" cy="165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9" name="Shape 49"/>
          <p:cNvSpPr/>
          <p:nvPr/>
        </p:nvSpPr>
        <p:spPr>
          <a:xfrm>
            <a:off x="647700" y="3721100"/>
            <a:ext cx="3086100" cy="30861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>
            <a:off x="4762500" y="3349625"/>
            <a:ext cx="5054599" cy="35972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1" name="Shape 51"/>
          <p:cNvSpPr/>
          <p:nvPr/>
        </p:nvSpPr>
        <p:spPr>
          <a:xfrm>
            <a:off x="4229100" y="4192587"/>
            <a:ext cx="1308100" cy="13081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52" name="Shape 52"/>
          <p:cNvSpPr/>
          <p:nvPr/>
        </p:nvSpPr>
        <p:spPr>
          <a:xfrm>
            <a:off x="5003800" y="3429000"/>
            <a:ext cx="1308100" cy="13081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53" name="Shape 53"/>
          <p:cNvSpPr/>
          <p:nvPr/>
        </p:nvSpPr>
        <p:spPr>
          <a:xfrm>
            <a:off x="4762500" y="5372100"/>
            <a:ext cx="1308100" cy="13081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Non-proper curtain </a:t>
            </a:r>
            <a:endParaRPr lang="en-US" dirty="0"/>
          </a:p>
        </p:txBody>
      </p:sp>
      <p:sp>
        <p:nvSpPr>
          <p:cNvPr id="254" name="Shape 254"/>
          <p:cNvSpPr/>
          <p:nvPr/>
        </p:nvSpPr>
        <p:spPr>
          <a:xfrm>
            <a:off x="878750" y="3264550"/>
            <a:ext cx="231600" cy="2316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281850" y="3264550"/>
            <a:ext cx="231600" cy="231600"/>
          </a:xfrm>
          <a:prstGeom prst="ellipse">
            <a:avLst/>
          </a:prstGeom>
          <a:solidFill>
            <a:srgbClr val="00FF00"/>
          </a:solidFill>
          <a:ln>
            <a:solidFill>
              <a:srgbClr val="CCFFCC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00FF00"/>
              </a:solidFill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3823375" y="5641475"/>
            <a:ext cx="2049900" cy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9" name="Shape 259"/>
          <p:cNvSpPr/>
          <p:nvPr/>
        </p:nvSpPr>
        <p:spPr>
          <a:xfrm>
            <a:off x="1007100" y="3783675"/>
            <a:ext cx="7388275" cy="1866700"/>
          </a:xfrm>
          <a:custGeom>
            <a:avLst/>
            <a:gdLst>
              <a:gd name="connsiteX0" fmla="*/ 0 w 295531"/>
              <a:gd name="connsiteY0" fmla="*/ 41515 h 74668"/>
              <a:gd name="connsiteX1" fmla="*/ 11764 w 295531"/>
              <a:gd name="connsiteY1" fmla="*/ 21551 h 74668"/>
              <a:gd name="connsiteX2" fmla="*/ 19607 w 295531"/>
              <a:gd name="connsiteY2" fmla="*/ 26186 h 74668"/>
              <a:gd name="connsiteX3" fmla="*/ 26380 w 295531"/>
              <a:gd name="connsiteY3" fmla="*/ 26899 h 74668"/>
              <a:gd name="connsiteX4" fmla="*/ 50978 w 295531"/>
              <a:gd name="connsiteY4" fmla="*/ 11926 h 74668"/>
              <a:gd name="connsiteX5" fmla="*/ 62029 w 295531"/>
              <a:gd name="connsiteY5" fmla="*/ 30464 h 74668"/>
              <a:gd name="connsiteX6" fmla="*/ 74506 w 295531"/>
              <a:gd name="connsiteY6" fmla="*/ 32602 h 74668"/>
              <a:gd name="connsiteX7" fmla="*/ 109059 w 295531"/>
              <a:gd name="connsiteY7" fmla="*/ 0 h 74668"/>
              <a:gd name="connsiteX8" fmla="*/ 114433 w 295531"/>
              <a:gd name="connsiteY8" fmla="*/ 74668 h 74668"/>
              <a:gd name="connsiteX9" fmla="*/ 194644 w 295531"/>
              <a:gd name="connsiteY9" fmla="*/ 74668 h 74668"/>
              <a:gd name="connsiteX10" fmla="*/ 221024 w 295531"/>
              <a:gd name="connsiteY10" fmla="*/ 55061 h 74668"/>
              <a:gd name="connsiteX11" fmla="*/ 241344 w 295531"/>
              <a:gd name="connsiteY11" fmla="*/ 26899 h 74668"/>
              <a:gd name="connsiteX12" fmla="*/ 257030 w 295531"/>
              <a:gd name="connsiteY12" fmla="*/ 27968 h 74668"/>
              <a:gd name="connsiteX13" fmla="*/ 269150 w 295531"/>
              <a:gd name="connsiteY13" fmla="*/ 12282 h 74668"/>
              <a:gd name="connsiteX14" fmla="*/ 283410 w 295531"/>
              <a:gd name="connsiteY14" fmla="*/ 8361 h 74668"/>
              <a:gd name="connsiteX15" fmla="*/ 295531 w 295531"/>
              <a:gd name="connsiteY15" fmla="*/ 22621 h 74668"/>
              <a:gd name="connsiteX0" fmla="*/ 0 w 295531"/>
              <a:gd name="connsiteY0" fmla="*/ 41515 h 74668"/>
              <a:gd name="connsiteX1" fmla="*/ 11764 w 295531"/>
              <a:gd name="connsiteY1" fmla="*/ 21551 h 74668"/>
              <a:gd name="connsiteX2" fmla="*/ 19607 w 295531"/>
              <a:gd name="connsiteY2" fmla="*/ 26186 h 74668"/>
              <a:gd name="connsiteX3" fmla="*/ 26380 w 295531"/>
              <a:gd name="connsiteY3" fmla="*/ 26899 h 74668"/>
              <a:gd name="connsiteX4" fmla="*/ 50978 w 295531"/>
              <a:gd name="connsiteY4" fmla="*/ 11926 h 74668"/>
              <a:gd name="connsiteX5" fmla="*/ 62029 w 295531"/>
              <a:gd name="connsiteY5" fmla="*/ 30464 h 74668"/>
              <a:gd name="connsiteX6" fmla="*/ 74506 w 295531"/>
              <a:gd name="connsiteY6" fmla="*/ 32602 h 74668"/>
              <a:gd name="connsiteX7" fmla="*/ 109059 w 295531"/>
              <a:gd name="connsiteY7" fmla="*/ 0 h 74668"/>
              <a:gd name="connsiteX8" fmla="*/ 114433 w 295531"/>
              <a:gd name="connsiteY8" fmla="*/ 74668 h 74668"/>
              <a:gd name="connsiteX9" fmla="*/ 194644 w 295531"/>
              <a:gd name="connsiteY9" fmla="*/ 74668 h 74668"/>
              <a:gd name="connsiteX10" fmla="*/ 206509 w 295531"/>
              <a:gd name="connsiteY10" fmla="*/ 4255 h 74668"/>
              <a:gd name="connsiteX11" fmla="*/ 241344 w 295531"/>
              <a:gd name="connsiteY11" fmla="*/ 26899 h 74668"/>
              <a:gd name="connsiteX12" fmla="*/ 257030 w 295531"/>
              <a:gd name="connsiteY12" fmla="*/ 27968 h 74668"/>
              <a:gd name="connsiteX13" fmla="*/ 269150 w 295531"/>
              <a:gd name="connsiteY13" fmla="*/ 12282 h 74668"/>
              <a:gd name="connsiteX14" fmla="*/ 283410 w 295531"/>
              <a:gd name="connsiteY14" fmla="*/ 8361 h 74668"/>
              <a:gd name="connsiteX15" fmla="*/ 295531 w 295531"/>
              <a:gd name="connsiteY15" fmla="*/ 22621 h 7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531" h="74668" extrusionOk="0">
                <a:moveTo>
                  <a:pt x="0" y="41515"/>
                </a:moveTo>
                <a:lnTo>
                  <a:pt x="11764" y="21551"/>
                </a:lnTo>
                <a:lnTo>
                  <a:pt x="19607" y="26186"/>
                </a:lnTo>
                <a:lnTo>
                  <a:pt x="26380" y="26899"/>
                </a:lnTo>
                <a:lnTo>
                  <a:pt x="50978" y="11926"/>
                </a:lnTo>
                <a:lnTo>
                  <a:pt x="62029" y="30464"/>
                </a:lnTo>
                <a:lnTo>
                  <a:pt x="74506" y="32602"/>
                </a:lnTo>
                <a:lnTo>
                  <a:pt x="109059" y="0"/>
                </a:lnTo>
                <a:lnTo>
                  <a:pt x="114433" y="74668"/>
                </a:lnTo>
                <a:lnTo>
                  <a:pt x="194644" y="74668"/>
                </a:lnTo>
                <a:lnTo>
                  <a:pt x="206509" y="4255"/>
                </a:lnTo>
                <a:lnTo>
                  <a:pt x="241344" y="26899"/>
                </a:lnTo>
                <a:lnTo>
                  <a:pt x="257030" y="27968"/>
                </a:lnTo>
                <a:lnTo>
                  <a:pt x="269150" y="12282"/>
                </a:lnTo>
                <a:lnTo>
                  <a:pt x="283410" y="8361"/>
                </a:lnTo>
                <a:lnTo>
                  <a:pt x="295531" y="22621"/>
                </a:lnTo>
              </a:path>
            </a:pathLst>
          </a:cu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1" name="Shape 256"/>
          <p:cNvCxnSpPr/>
          <p:nvPr/>
        </p:nvCxnSpPr>
        <p:spPr>
          <a:xfrm>
            <a:off x="1076433" y="3462233"/>
            <a:ext cx="4993451" cy="645144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" name="Shape 256"/>
          <p:cNvCxnSpPr>
            <a:stCxn id="255" idx="2"/>
          </p:cNvCxnSpPr>
          <p:nvPr/>
        </p:nvCxnSpPr>
        <p:spPr>
          <a:xfrm flipH="1">
            <a:off x="3823377" y="3380350"/>
            <a:ext cx="4458473" cy="848750"/>
          </a:xfrm>
          <a:prstGeom prst="straightConnector1">
            <a:avLst/>
          </a:prstGeom>
          <a:noFill/>
          <a:ln w="19050" cap="flat">
            <a:solidFill>
              <a:srgbClr val="CCFFCC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" name="Shape 256"/>
          <p:cNvCxnSpPr>
            <a:stCxn id="255" idx="3"/>
          </p:cNvCxnSpPr>
          <p:nvPr/>
        </p:nvCxnSpPr>
        <p:spPr>
          <a:xfrm flipH="1">
            <a:off x="3823375" y="3462233"/>
            <a:ext cx="4492392" cy="855767"/>
          </a:xfrm>
          <a:prstGeom prst="straightConnector1">
            <a:avLst/>
          </a:prstGeom>
          <a:noFill/>
          <a:ln w="19050" cap="flat">
            <a:solidFill>
              <a:srgbClr val="008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340350"/>
            <a:ext cx="1625600" cy="6477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806700"/>
            <a:ext cx="254000" cy="304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50" y="2819400"/>
            <a:ext cx="190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810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00" y="653274"/>
            <a:ext cx="4797426" cy="1620026"/>
          </a:xfrm>
          <a:prstGeom prst="rect">
            <a:avLst/>
          </a:prstGeom>
          <a:pattFill prst="smConfetti">
            <a:fgClr>
              <a:prstClr val="black"/>
            </a:fgClr>
            <a:bgClr>
              <a:prstClr val="white"/>
            </a:bgClr>
          </a:pattFill>
        </p:spPr>
        <p:txBody>
          <a:bodyPr lIns="91425" tIns="91425" rIns="91425" bIns="91425" anchor="t" anchorCtr="0">
            <a:noAutofit/>
          </a:bodyPr>
          <a:lstStyle/>
          <a:p>
            <a:pPr marL="139700">
              <a:spcBef>
                <a:spcPts val="300"/>
              </a:spcBef>
              <a:buClr>
                <a:srgbClr val="FF6600"/>
              </a:buClr>
            </a:pPr>
            <a:r>
              <a:rPr lang="en-US" sz="2400" dirty="0" err="1" smtClean="0">
                <a:solidFill>
                  <a:srgbClr val="000090"/>
                </a:solidFill>
              </a:rPr>
              <a:t>Def</a:t>
            </a:r>
            <a:r>
              <a:rPr lang="en-US" sz="2400" dirty="0" smtClean="0">
                <a:solidFill>
                  <a:srgbClr val="000090"/>
                </a:solidFill>
              </a:rPr>
              <a:t>:	</a:t>
            </a:r>
            <a:r>
              <a:rPr lang="en-US" sz="2400" dirty="0" smtClean="0">
                <a:solidFill>
                  <a:srgbClr val="0000FF"/>
                </a:solidFill>
              </a:rPr>
              <a:t>Chain of guards is </a:t>
            </a:r>
            <a:r>
              <a:rPr lang="en-US" sz="2400" b="1" dirty="0" smtClean="0">
                <a:solidFill>
                  <a:srgbClr val="0000FF"/>
                </a:solidFill>
              </a:rPr>
              <a:t>feasible</a:t>
            </a:r>
            <a:endParaRPr lang="en-US" sz="2400" b="1" dirty="0">
              <a:solidFill>
                <a:srgbClr val="0000FF"/>
              </a:solidFill>
            </a:endParaRPr>
          </a:p>
          <a:p>
            <a:pPr marL="139700">
              <a:spcBef>
                <a:spcPts val="300"/>
              </a:spcBef>
              <a:buClr>
                <a:srgbClr val="FF66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	IFF</a:t>
            </a:r>
            <a:endParaRPr lang="en-US" sz="1600" dirty="0">
              <a:solidFill>
                <a:srgbClr val="0000FF"/>
              </a:solidFill>
            </a:endParaRPr>
          </a:p>
          <a:p>
            <a:pPr marL="139700">
              <a:spcBef>
                <a:spcPts val="300"/>
              </a:spcBef>
              <a:buClr>
                <a:srgbClr val="FF66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consecutive guards along </a:t>
            </a:r>
          </a:p>
          <a:p>
            <a:pPr marL="139700">
              <a:spcBef>
                <a:spcPts val="300"/>
              </a:spcBef>
              <a:buClr>
                <a:srgbClr val="FF6600"/>
              </a:buClr>
              <a:buNone/>
            </a:pPr>
            <a:r>
              <a:rPr lang="en-US" sz="2400" dirty="0">
                <a:solidFill>
                  <a:srgbClr val="0000FF"/>
                </a:solidFill>
              </a:rPr>
              <a:t>	 </a:t>
            </a:r>
            <a:r>
              <a:rPr lang="en-US" sz="2400" dirty="0" smtClean="0">
                <a:solidFill>
                  <a:srgbClr val="0000FF"/>
                </a:solidFill>
              </a:rPr>
              <a:t>   the chain define proper curtains. </a:t>
            </a:r>
          </a:p>
          <a:p>
            <a:pPr marL="139700">
              <a:buClr>
                <a:srgbClr val="FF6600"/>
              </a:buClr>
            </a:pPr>
            <a:r>
              <a:rPr lang="en-US" sz="2400" dirty="0" smtClean="0">
                <a:solidFill>
                  <a:srgbClr val="000090"/>
                </a:solidFill>
              </a:rPr>
              <a:t>The chain partitions the terrain into ≥ 2 portions. </a:t>
            </a:r>
          </a:p>
          <a:p>
            <a:pPr marL="0" indent="0">
              <a:buClr>
                <a:srgbClr val="FF6600"/>
              </a:buClr>
            </a:pPr>
            <a:r>
              <a:rPr lang="en-US" sz="2400" dirty="0" smtClean="0">
                <a:solidFill>
                  <a:srgbClr val="000090"/>
                </a:solidFill>
              </a:rPr>
              <a:t>The target could not move from one portion to another w/o being observed  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98500" y="64311"/>
            <a:ext cx="8229600" cy="588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 dirty="0"/>
              <a:t>Model: </a:t>
            </a:r>
            <a:r>
              <a:rPr lang="en-US" sz="3200" dirty="0" smtClean="0"/>
              <a:t>Feasibility of curtains</a:t>
            </a:r>
            <a:endParaRPr lang="en-US" sz="3200" dirty="0"/>
          </a:p>
        </p:txBody>
      </p:sp>
      <p:sp>
        <p:nvSpPr>
          <p:cNvPr id="151" name="Shape 151"/>
          <p:cNvSpPr/>
          <p:nvPr/>
        </p:nvSpPr>
        <p:spPr>
          <a:xfrm>
            <a:off x="133350" y="4024887"/>
            <a:ext cx="8845550" cy="28077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021275"/>
            <a:ext cx="8451599" cy="233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0" rtl="0">
              <a:buNone/>
            </a:pPr>
            <a:r>
              <a:rPr lang="en-US" dirty="0" smtClean="0">
                <a:solidFill>
                  <a:srgbClr val="0000FF"/>
                </a:solidFill>
              </a:rPr>
              <a:t>Invariant</a:t>
            </a:r>
            <a:r>
              <a:rPr lang="en-US" dirty="0">
                <a:solidFill>
                  <a:srgbClr val="0000FF"/>
                </a:solidFill>
              </a:rPr>
              <a:t>: Area left of the chain is </a:t>
            </a:r>
            <a:r>
              <a:rPr lang="en-US" b="1" dirty="0" smtClean="0">
                <a:solidFill>
                  <a:srgbClr val="0000FF"/>
                </a:solidFill>
              </a:rPr>
              <a:t>clean</a:t>
            </a:r>
          </a:p>
          <a:p>
            <a:pPr lvl="0" rtl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Area right of the chain is </a:t>
            </a:r>
            <a:r>
              <a:rPr lang="en-US" b="1" dirty="0" smtClean="0">
                <a:solidFill>
                  <a:srgbClr val="0000FF"/>
                </a:solidFill>
              </a:rPr>
              <a:t>contaminated </a:t>
            </a:r>
          </a:p>
          <a:p>
            <a:pPr lvl="0" rtl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Model: Sweeping</a:t>
            </a:r>
          </a:p>
        </p:txBody>
      </p:sp>
      <p:sp>
        <p:nvSpPr>
          <p:cNvPr id="158" name="Shape 158"/>
          <p:cNvSpPr/>
          <p:nvPr/>
        </p:nvSpPr>
        <p:spPr>
          <a:xfrm>
            <a:off x="5916997" y="4321679"/>
            <a:ext cx="3380483" cy="25363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9" name="Shape 159"/>
          <p:cNvSpPr/>
          <p:nvPr/>
        </p:nvSpPr>
        <p:spPr>
          <a:xfrm>
            <a:off x="2712322" y="4321679"/>
            <a:ext cx="3380483" cy="25363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542631" y="4321679"/>
            <a:ext cx="3380483" cy="25363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76873"/>
            <a:ext cx="7487099" cy="52593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57200" rtl="0">
              <a:spcBef>
                <a:spcPts val="700"/>
              </a:spcBef>
              <a:buClr>
                <a:srgbClr val="FF6600"/>
              </a:buClr>
              <a:buSzPct val="78125"/>
              <a:buFont typeface="Arial"/>
              <a:buChar char="•"/>
            </a:pPr>
            <a:r>
              <a:rPr lang="en-US" sz="3200" dirty="0">
                <a:solidFill>
                  <a:srgbClr val="000090"/>
                </a:solidFill>
              </a:rPr>
              <a:t>UAVs capabilities:</a:t>
            </a:r>
          </a:p>
          <a:p>
            <a:pPr marL="876300" lvl="1" indent="-457200" rtl="0">
              <a:spcBef>
                <a:spcPts val="700"/>
              </a:spcBef>
              <a:buClr>
                <a:srgbClr val="FF6600"/>
              </a:buClr>
              <a:buSzPct val="85714"/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coordination</a:t>
            </a:r>
          </a:p>
          <a:p>
            <a:pPr marL="876300" lvl="1" indent="-457200" rtl="0">
              <a:spcBef>
                <a:spcPts val="700"/>
              </a:spcBef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path control</a:t>
            </a:r>
          </a:p>
          <a:p>
            <a:pPr marL="876300" lvl="1" indent="-457200" rtl="0">
              <a:spcBef>
                <a:spcPts val="700"/>
              </a:spcBef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altitude control</a:t>
            </a:r>
          </a:p>
          <a:p>
            <a:pPr marL="876300" lvl="1" indent="-457200" rtl="0">
              <a:spcBef>
                <a:spcPts val="700"/>
              </a:spcBef>
              <a:buClr>
                <a:srgbClr val="FF6600"/>
              </a:buClr>
              <a:buSzPct val="85714"/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speed control</a:t>
            </a:r>
          </a:p>
          <a:p>
            <a:pPr marL="457200" lvl="0" indent="-457200" rtl="0">
              <a:buClr>
                <a:srgbClr val="FF6600"/>
              </a:buClr>
              <a:buSzPct val="78125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Are guards’ tracks given?</a:t>
            </a:r>
          </a:p>
          <a:p>
            <a:pPr marL="876300" lvl="1" indent="-457200" rtl="0"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straight lines</a:t>
            </a:r>
          </a:p>
          <a:p>
            <a:pPr marL="876300" lvl="1" indent="-457200" rtl="0"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polygonal</a:t>
            </a:r>
          </a:p>
          <a:p>
            <a:pPr marL="876300" lvl="1" indent="-457200" rtl="0"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arbitrary</a:t>
            </a:r>
          </a:p>
          <a:p>
            <a:pPr marL="457200" lvl="0" indent="-457200" rtl="0">
              <a:spcBef>
                <a:spcPts val="700"/>
              </a:spcBef>
              <a:buClr>
                <a:srgbClr val="FF6600"/>
              </a:buClr>
              <a:buSzPct val="78125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Is the number of guards given?</a:t>
            </a:r>
          </a:p>
          <a:p>
            <a:pPr marL="876300" lvl="1" indent="-457200">
              <a:buClr>
                <a:srgbClr val="FF6600"/>
              </a:buClr>
              <a:buSzPct val="75000"/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Or are we minimizing it?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Problem versions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8916480" cy="210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FFFFFF"/>
              </a:buClr>
              <a:buSzPct val="43750"/>
              <a:buFont typeface="Calibri"/>
              <a:buChar char="•"/>
            </a:pPr>
            <a:r>
              <a:rPr lang="en-US" sz="2500" dirty="0">
                <a:solidFill>
                  <a:srgbClr val="262673"/>
                </a:solidFill>
              </a:rPr>
              <a:t>Given a </a:t>
            </a:r>
            <a:r>
              <a:rPr lang="en-US" sz="2500" dirty="0" smtClean="0">
                <a:solidFill>
                  <a:srgbClr val="262673"/>
                </a:solidFill>
              </a:rPr>
              <a:t>terrain, and a height (elevation) </a:t>
            </a:r>
            <a:r>
              <a:rPr lang="en-US" sz="2500" i="1" dirty="0" smtClean="0">
                <a:solidFill>
                  <a:srgbClr val="262673"/>
                </a:solidFill>
              </a:rPr>
              <a:t>h </a:t>
            </a:r>
            <a:r>
              <a:rPr lang="en-US" sz="2500" dirty="0" smtClean="0">
                <a:solidFill>
                  <a:srgbClr val="262673"/>
                </a:solidFill>
              </a:rPr>
              <a:t>above the see level</a:t>
            </a:r>
            <a:r>
              <a:rPr lang="en-US" sz="2500" i="1" dirty="0" smtClean="0">
                <a:solidFill>
                  <a:srgbClr val="262673"/>
                </a:solidFill>
              </a:rPr>
              <a:t> </a:t>
            </a:r>
            <a:endParaRPr lang="en-US" sz="2500" i="1" dirty="0">
              <a:solidFill>
                <a:srgbClr val="262673"/>
              </a:solidFill>
            </a:endParaRPr>
          </a:p>
          <a:p>
            <a:pPr marL="457200" lvl="0" indent="-317500" rtl="0">
              <a:buClr>
                <a:srgbClr val="FFFFFF"/>
              </a:buClr>
              <a:buSzPct val="43750"/>
              <a:buFont typeface="Calibri"/>
              <a:buChar char="•"/>
            </a:pPr>
            <a:r>
              <a:rPr lang="en-US" sz="2500" dirty="0">
                <a:solidFill>
                  <a:srgbClr val="262673"/>
                </a:solidFill>
              </a:rPr>
              <a:t>Coordinate motion of guards</a:t>
            </a:r>
          </a:p>
          <a:p>
            <a:pPr marL="457200" lvl="0" indent="-317500" rtl="0">
              <a:buClr>
                <a:srgbClr val="FFFFFF"/>
              </a:buClr>
              <a:buSzPct val="43750"/>
              <a:buFont typeface="Calibri"/>
              <a:buChar char="•"/>
            </a:pPr>
            <a:r>
              <a:rPr lang="en-US" sz="2500" dirty="0">
                <a:solidFill>
                  <a:srgbClr val="262673"/>
                </a:solidFill>
              </a:rPr>
              <a:t>So as to sweep the </a:t>
            </a:r>
            <a:r>
              <a:rPr lang="en-US" sz="2500" dirty="0" smtClean="0">
                <a:solidFill>
                  <a:srgbClr val="262673"/>
                </a:solidFill>
              </a:rPr>
              <a:t>terrain with min number of guards. </a:t>
            </a:r>
            <a:endParaRPr lang="en-US" sz="2500" dirty="0">
              <a:solidFill>
                <a:srgbClr val="262673"/>
              </a:solidFill>
            </a:endParaRPr>
          </a:p>
          <a:p>
            <a:endParaRPr lang="en-US" sz="2500" dirty="0">
              <a:solidFill>
                <a:srgbClr val="262673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173" name="Shape 173"/>
          <p:cNvSpPr/>
          <p:nvPr/>
        </p:nvSpPr>
        <p:spPr>
          <a:xfrm>
            <a:off x="5993197" y="4194679"/>
            <a:ext cx="3380483" cy="25363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4" name="Shape 174"/>
          <p:cNvSpPr/>
          <p:nvPr/>
        </p:nvSpPr>
        <p:spPr>
          <a:xfrm>
            <a:off x="2788522" y="4194679"/>
            <a:ext cx="3380483" cy="25363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75" name="Shape 175"/>
          <p:cNvSpPr/>
          <p:nvPr/>
        </p:nvSpPr>
        <p:spPr>
          <a:xfrm>
            <a:off x="-466431" y="4194679"/>
            <a:ext cx="3380483" cy="25363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7487099" cy="52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FF0000"/>
              </a:buClr>
              <a:buSzPct val="78125"/>
              <a:buFont typeface="Calibri"/>
              <a:buChar char="•"/>
            </a:pPr>
            <a:r>
              <a:rPr lang="en-US" sz="2600" dirty="0">
                <a:solidFill>
                  <a:srgbClr val="000090"/>
                </a:solidFill>
              </a:rPr>
              <a:t>Full coordination </a:t>
            </a:r>
          </a:p>
          <a:p>
            <a:pPr>
              <a:buClr>
                <a:srgbClr val="FF0000"/>
              </a:buClr>
            </a:pPr>
            <a:endParaRPr lang="en-US" sz="2600" dirty="0">
              <a:solidFill>
                <a:srgbClr val="000090"/>
              </a:solidFill>
            </a:endParaRPr>
          </a:p>
          <a:p>
            <a:pPr marL="0" lvl="0" indent="0" rtl="0">
              <a:buClr>
                <a:srgbClr val="FF0000"/>
              </a:buClr>
              <a:buSzPct val="78125"/>
              <a:buFont typeface="Calibri"/>
              <a:buChar char="•"/>
            </a:pPr>
            <a:r>
              <a:rPr lang="en-US" sz="2600" dirty="0">
                <a:solidFill>
                  <a:srgbClr val="000090"/>
                </a:solidFill>
              </a:rPr>
              <a:t>Guards on given tracks</a:t>
            </a:r>
          </a:p>
          <a:p>
            <a:pPr marL="419100" lvl="1" indent="279400" rtl="0">
              <a:buClr>
                <a:srgbClr val="FF0000"/>
              </a:buClr>
              <a:buSzPct val="75000"/>
              <a:buFont typeface="Calibri"/>
              <a:buChar char="–"/>
            </a:pPr>
            <a:r>
              <a:rPr lang="en-US" sz="2600" dirty="0">
                <a:solidFill>
                  <a:srgbClr val="000090"/>
                </a:solidFill>
              </a:rPr>
              <a:t>each track: a segment from left to right</a:t>
            </a:r>
          </a:p>
          <a:p>
            <a:pPr>
              <a:buClr>
                <a:srgbClr val="FF0000"/>
              </a:buClr>
            </a:pPr>
            <a:endParaRPr lang="en-US" sz="2600" dirty="0">
              <a:solidFill>
                <a:srgbClr val="000090"/>
              </a:solidFill>
            </a:endParaRPr>
          </a:p>
          <a:p>
            <a:pPr>
              <a:buClr>
                <a:srgbClr val="FF0000"/>
              </a:buClr>
            </a:pPr>
            <a:endParaRPr lang="en-US" sz="2600" dirty="0">
              <a:solidFill>
                <a:srgbClr val="000090"/>
              </a:solidFill>
            </a:endParaRPr>
          </a:p>
          <a:p>
            <a:pPr marL="0" lvl="0" indent="0" rtl="0">
              <a:buClr>
                <a:srgbClr val="FF0000"/>
              </a:buClr>
              <a:buNone/>
            </a:pPr>
            <a:r>
              <a:rPr lang="en-US" sz="2600" dirty="0">
                <a:solidFill>
                  <a:srgbClr val="FF0000"/>
                </a:solidFill>
              </a:rPr>
              <a:t>Arbitrary</a:t>
            </a:r>
            <a:r>
              <a:rPr lang="en-US" sz="2600" dirty="0">
                <a:solidFill>
                  <a:srgbClr val="000090"/>
                </a:solidFill>
              </a:rPr>
              <a:t> tracks: </a:t>
            </a:r>
          </a:p>
          <a:p>
            <a:pPr marL="0" lvl="0" indent="457200" rtl="0">
              <a:buClr>
                <a:srgbClr val="FF0000"/>
              </a:buClr>
              <a:buNone/>
            </a:pPr>
            <a:r>
              <a:rPr lang="en-US" sz="2600" dirty="0">
                <a:solidFill>
                  <a:srgbClr val="000090"/>
                </a:solidFill>
              </a:rPr>
              <a:t>straightforward extension</a:t>
            </a:r>
          </a:p>
          <a:p>
            <a:pPr marL="0" lvl="0" indent="457200" rtl="0">
              <a:buClr>
                <a:srgbClr val="FF0000"/>
              </a:buClr>
              <a:buNone/>
            </a:pPr>
            <a:r>
              <a:rPr lang="en-US" sz="2600" dirty="0">
                <a:solidFill>
                  <a:srgbClr val="000090"/>
                </a:solidFill>
              </a:rPr>
              <a:t>math more complex</a:t>
            </a:r>
          </a:p>
          <a:p>
            <a:endParaRPr lang="en-US" sz="2600" dirty="0">
              <a:solidFill>
                <a:srgbClr val="000090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Brief explanation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54000" y="889315"/>
            <a:ext cx="7487099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guards </a:t>
            </a:r>
            <a:r>
              <a:rPr lang="en-US" sz="2600" dirty="0">
                <a:solidFill>
                  <a:srgbClr val="0000FF"/>
                </a:solidFill>
              </a:rPr>
              <a:t>positions   -&gt;	 </a:t>
            </a:r>
            <a:r>
              <a:rPr lang="en-US" sz="2600" dirty="0" smtClean="0">
                <a:solidFill>
                  <a:srgbClr val="0000FF"/>
                </a:solidFill>
              </a:rPr>
              <a:t>a point in the (</a:t>
            </a:r>
            <a:r>
              <a:rPr lang="en-US" sz="2600" dirty="0" err="1">
                <a:solidFill>
                  <a:srgbClr val="0000FF"/>
                </a:solidFill>
              </a:rPr>
              <a:t>x,y</a:t>
            </a:r>
            <a:r>
              <a:rPr lang="en-US" sz="2600" dirty="0">
                <a:solidFill>
                  <a:srgbClr val="0000FF"/>
                </a:solidFill>
              </a:rPr>
              <a:t>)-</a:t>
            </a:r>
            <a:r>
              <a:rPr lang="en-US" sz="2600" dirty="0" smtClean="0">
                <a:solidFill>
                  <a:srgbClr val="0000FF"/>
                </a:solidFill>
              </a:rPr>
              <a:t>plane</a:t>
            </a:r>
          </a:p>
          <a:p>
            <a:pPr lvl="0" rtl="0"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Point is yellow if the corresponding guards locations define a proper curtain. </a:t>
            </a:r>
          </a:p>
          <a:p>
            <a:pPr lvl="0" rtl="0"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Else point is green</a:t>
            </a:r>
          </a:p>
          <a:p>
            <a:pPr lvl="0" rtl="0"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Find path from LL corner to UR corner.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-55263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 dirty="0"/>
              <a:t>2 guards: Main </a:t>
            </a:r>
            <a:r>
              <a:rPr lang="en-US" sz="3200" dirty="0" smtClean="0"/>
              <a:t>idea:  </a:t>
            </a:r>
            <a:r>
              <a:rPr lang="en-US" sz="3200" b="1" dirty="0" smtClean="0"/>
              <a:t>Free Space Diagram (FSD)</a:t>
            </a:r>
            <a:endParaRPr lang="en-US" sz="3200" b="1" dirty="0"/>
          </a:p>
        </p:txBody>
      </p:sp>
      <p:sp>
        <p:nvSpPr>
          <p:cNvPr id="196" name="Shape 196"/>
          <p:cNvSpPr/>
          <p:nvPr/>
        </p:nvSpPr>
        <p:spPr>
          <a:xfrm>
            <a:off x="-73975" y="3331025"/>
            <a:ext cx="9217973" cy="3500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54000" y="889315"/>
            <a:ext cx="7487099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Generate the FSD of guards p</a:t>
            </a:r>
            <a:r>
              <a:rPr lang="en-US" sz="2600" baseline="-25000" dirty="0" smtClean="0">
                <a:solidFill>
                  <a:srgbClr val="0000FF"/>
                </a:solidFill>
              </a:rPr>
              <a:t>1</a:t>
            </a:r>
            <a:r>
              <a:rPr lang="en-US" sz="2600" dirty="0" smtClean="0">
                <a:solidFill>
                  <a:srgbClr val="0000FF"/>
                </a:solidFill>
              </a:rPr>
              <a:t>p</a:t>
            </a:r>
            <a:r>
              <a:rPr lang="en-US" sz="2600" baseline="-25000" dirty="0" smtClean="0">
                <a:solidFill>
                  <a:srgbClr val="0000FF"/>
                </a:solidFill>
              </a:rPr>
              <a:t>2</a:t>
            </a: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lang="en-US" sz="2600" dirty="0">
                <a:solidFill>
                  <a:srgbClr val="0000FF"/>
                </a:solidFill>
              </a:rPr>
              <a:t>Generate the FSD of guards </a:t>
            </a:r>
            <a:r>
              <a:rPr lang="en-US" sz="2600" dirty="0" smtClean="0">
                <a:solidFill>
                  <a:srgbClr val="0000FF"/>
                </a:solidFill>
              </a:rPr>
              <a:t>p</a:t>
            </a:r>
            <a:r>
              <a:rPr lang="en-US" sz="2600" baseline="-25000" dirty="0" smtClean="0">
                <a:solidFill>
                  <a:srgbClr val="0000FF"/>
                </a:solidFill>
              </a:rPr>
              <a:t>2</a:t>
            </a:r>
            <a:r>
              <a:rPr lang="en-US" sz="2600" dirty="0" smtClean="0">
                <a:solidFill>
                  <a:srgbClr val="0000FF"/>
                </a:solidFill>
              </a:rPr>
              <a:t>p</a:t>
            </a:r>
            <a:r>
              <a:rPr lang="en-US" sz="2600" baseline="-25000" dirty="0" smtClean="0">
                <a:solidFill>
                  <a:srgbClr val="0000FF"/>
                </a:solidFill>
              </a:rPr>
              <a:t>3</a:t>
            </a: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FF"/>
                </a:solidFill>
              </a:rPr>
              <a:t>“Glue” them – provides the coordination between 3 guards </a:t>
            </a: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lang="en-US" sz="2600" dirty="0" err="1" smtClean="0">
                <a:solidFill>
                  <a:srgbClr val="0000FF"/>
                </a:solidFill>
              </a:rPr>
              <a:t>Etc</a:t>
            </a:r>
            <a:r>
              <a:rPr lang="en-US" sz="2600" dirty="0" smtClean="0">
                <a:solidFill>
                  <a:srgbClr val="0000FF"/>
                </a:solidFill>
              </a:rPr>
              <a:t> for more guards</a:t>
            </a:r>
            <a:endParaRPr lang="en-US" sz="2600" dirty="0">
              <a:solidFill>
                <a:srgbClr val="0000FF"/>
              </a:solidFill>
            </a:endParaRPr>
          </a:p>
          <a:p>
            <a:pPr lvl="0" rtl="0">
              <a:buClr>
                <a:srgbClr val="FF0000"/>
              </a:buClr>
              <a:buFont typeface="Arial"/>
              <a:buChar char="•"/>
            </a:pP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-55263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Concatenation </a:t>
            </a:r>
            <a:endParaRPr lang="en-US" sz="3200" b="1" dirty="0"/>
          </a:p>
        </p:txBody>
      </p:sp>
      <p:sp>
        <p:nvSpPr>
          <p:cNvPr id="196" name="Shape 196"/>
          <p:cNvSpPr/>
          <p:nvPr/>
        </p:nvSpPr>
        <p:spPr>
          <a:xfrm>
            <a:off x="-73975" y="3331025"/>
            <a:ext cx="9217973" cy="3500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24898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29773" y="827537"/>
            <a:ext cx="8229600" cy="25034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FSP has O(n</a:t>
            </a:r>
            <a:r>
              <a:rPr lang="en-US" sz="2400" baseline="30000" dirty="0" smtClean="0"/>
              <a:t>4+ε</a:t>
            </a:r>
            <a:r>
              <a:rPr lang="en-US" sz="2400" dirty="0" smtClean="0"/>
              <a:t>) cells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(and A La Euler, same number of edges, vertices)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Could be built in this time (divide and concur) </a:t>
            </a:r>
            <a:endParaRPr lang="en-US" sz="2400" dirty="0"/>
          </a:p>
        </p:txBody>
      </p:sp>
      <p:sp>
        <p:nvSpPr>
          <p:cNvPr id="303" name="Shape 303"/>
          <p:cNvSpPr/>
          <p:nvPr/>
        </p:nvSpPr>
        <p:spPr>
          <a:xfrm>
            <a:off x="129773" y="5204723"/>
            <a:ext cx="141600" cy="1416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660617" y="5204723"/>
            <a:ext cx="141600" cy="141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05" name="Shape 305"/>
          <p:cNvCxnSpPr/>
          <p:nvPr/>
        </p:nvCxnSpPr>
        <p:spPr>
          <a:xfrm>
            <a:off x="1931942" y="6659455"/>
            <a:ext cx="1254599" cy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6248210" y="4360656"/>
            <a:ext cx="0" cy="236309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6248210" y="6723756"/>
            <a:ext cx="2817599" cy="0"/>
          </a:xfrm>
          <a:prstGeom prst="straightConnector1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8" name="Shape 308"/>
          <p:cNvCxnSpPr/>
          <p:nvPr/>
        </p:nvCxnSpPr>
        <p:spPr>
          <a:xfrm rot="10800000" flipH="1">
            <a:off x="6248210" y="5151156"/>
            <a:ext cx="2182799" cy="1572600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9" name="Shape 309"/>
          <p:cNvCxnSpPr>
            <a:stCxn id="310" idx="5"/>
          </p:cNvCxnSpPr>
          <p:nvPr/>
        </p:nvCxnSpPr>
        <p:spPr>
          <a:xfrm>
            <a:off x="250636" y="5325586"/>
            <a:ext cx="2608499" cy="1344599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11" name="Shape 311"/>
          <p:cNvCxnSpPr>
            <a:stCxn id="304" idx="3"/>
          </p:cNvCxnSpPr>
          <p:nvPr/>
        </p:nvCxnSpPr>
        <p:spPr>
          <a:xfrm flipH="1">
            <a:off x="2932054" y="5325586"/>
            <a:ext cx="1749300" cy="13407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208326" y="5650367"/>
            <a:ext cx="4521624" cy="1014497"/>
          </a:xfrm>
          <a:custGeom>
            <a:avLst/>
            <a:gdLst/>
            <a:ahLst/>
            <a:cxnLst/>
            <a:rect l="0" t="0" r="0" b="0"/>
            <a:pathLst>
              <a:path w="295531" h="66307" extrusionOk="0">
                <a:moveTo>
                  <a:pt x="0" y="33154"/>
                </a:moveTo>
                <a:lnTo>
                  <a:pt x="11764" y="13190"/>
                </a:lnTo>
                <a:lnTo>
                  <a:pt x="19607" y="17825"/>
                </a:lnTo>
                <a:lnTo>
                  <a:pt x="26380" y="18538"/>
                </a:lnTo>
                <a:lnTo>
                  <a:pt x="50978" y="3565"/>
                </a:lnTo>
                <a:lnTo>
                  <a:pt x="62029" y="22103"/>
                </a:lnTo>
                <a:lnTo>
                  <a:pt x="74506" y="24241"/>
                </a:lnTo>
                <a:lnTo>
                  <a:pt x="86627" y="33867"/>
                </a:lnTo>
                <a:lnTo>
                  <a:pt x="114433" y="66307"/>
                </a:lnTo>
                <a:lnTo>
                  <a:pt x="194644" y="66307"/>
                </a:lnTo>
                <a:lnTo>
                  <a:pt x="221024" y="46700"/>
                </a:lnTo>
                <a:lnTo>
                  <a:pt x="241344" y="18538"/>
                </a:lnTo>
                <a:lnTo>
                  <a:pt x="257030" y="19607"/>
                </a:lnTo>
                <a:lnTo>
                  <a:pt x="269150" y="3921"/>
                </a:lnTo>
                <a:lnTo>
                  <a:pt x="283410" y="0"/>
                </a:lnTo>
                <a:lnTo>
                  <a:pt x="295531" y="14260"/>
                </a:lnTo>
              </a:path>
            </a:pathLst>
          </a:cu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3" name="Shape 313"/>
          <p:cNvSpPr/>
          <p:nvPr/>
        </p:nvSpPr>
        <p:spPr>
          <a:xfrm>
            <a:off x="7676339" y="5625796"/>
            <a:ext cx="889850" cy="709600"/>
          </a:xfrm>
          <a:custGeom>
            <a:avLst/>
            <a:gdLst/>
            <a:ahLst/>
            <a:cxnLst/>
            <a:rect l="0" t="0" r="0" b="0"/>
            <a:pathLst>
              <a:path w="35594" h="28384" extrusionOk="0">
                <a:moveTo>
                  <a:pt x="1667" y="27720"/>
                </a:moveTo>
                <a:cubicBezTo>
                  <a:pt x="-175" y="25284"/>
                  <a:pt x="-828" y="13342"/>
                  <a:pt x="1667" y="9896"/>
                </a:cubicBezTo>
                <a:cubicBezTo>
                  <a:pt x="4162" y="6450"/>
                  <a:pt x="11827" y="8648"/>
                  <a:pt x="16640" y="7044"/>
                </a:cubicBezTo>
                <a:cubicBezTo>
                  <a:pt x="21452" y="5439"/>
                  <a:pt x="27453" y="-1334"/>
                  <a:pt x="30543" y="270"/>
                </a:cubicBezTo>
                <a:cubicBezTo>
                  <a:pt x="33632" y="1874"/>
                  <a:pt x="36544" y="12450"/>
                  <a:pt x="35178" y="16669"/>
                </a:cubicBezTo>
                <a:cubicBezTo>
                  <a:pt x="33811" y="20887"/>
                  <a:pt x="26087" y="24273"/>
                  <a:pt x="22344" y="25581"/>
                </a:cubicBezTo>
                <a:cubicBezTo>
                  <a:pt x="18600" y="26888"/>
                  <a:pt x="16165" y="24155"/>
                  <a:pt x="12719" y="24512"/>
                </a:cubicBezTo>
                <a:cubicBezTo>
                  <a:pt x="9272" y="24868"/>
                  <a:pt x="3509" y="30156"/>
                  <a:pt x="1667" y="277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Shape 196"/>
          <p:cNvSpPr/>
          <p:nvPr/>
        </p:nvSpPr>
        <p:spPr>
          <a:xfrm>
            <a:off x="-73975" y="3331025"/>
            <a:ext cx="9217973" cy="3500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" name="Shape 302"/>
          <p:cNvSpPr txBox="1">
            <a:spLocks/>
          </p:cNvSpPr>
          <p:nvPr/>
        </p:nvSpPr>
        <p:spPr>
          <a:xfrm>
            <a:off x="187643" y="-41965"/>
            <a:ext cx="8229600" cy="713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dirty="0" smtClean="0"/>
              <a:t>Key Theorem	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223850" y="1598600"/>
            <a:ext cx="8791500" cy="52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FF00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rgbClr val="000090"/>
                </a:solidFill>
              </a:rPr>
              <a:t>60x60 grid</a:t>
            </a:r>
          </a:p>
          <a:p>
            <a:pPr>
              <a:buClr>
                <a:srgbClr val="FF0000"/>
              </a:buClr>
            </a:pPr>
            <a:endParaRPr lang="en-US" dirty="0">
              <a:solidFill>
                <a:srgbClr val="000090"/>
              </a:solidFill>
            </a:endParaRPr>
          </a:p>
          <a:p>
            <a:pPr marL="457200" lvl="0" indent="-317500" rtl="0">
              <a:buClr>
                <a:srgbClr val="FF00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rgbClr val="000090"/>
                </a:solidFill>
              </a:rPr>
              <a:t>3 options for input terrain:</a:t>
            </a:r>
          </a:p>
          <a:p>
            <a:pPr marL="914400" lvl="1" indent="-317500" rtl="0">
              <a:buClr>
                <a:srgbClr val="FF0000"/>
              </a:buClr>
              <a:buSzPct val="43750"/>
              <a:buFont typeface="Calibri"/>
              <a:buChar char="–"/>
            </a:pPr>
            <a:r>
              <a:rPr lang="en-US" dirty="0">
                <a:solidFill>
                  <a:srgbClr val="000090"/>
                </a:solidFill>
              </a:rPr>
              <a:t>Given terrain</a:t>
            </a:r>
          </a:p>
          <a:p>
            <a:pPr marL="914400" lvl="1" indent="-317500" rtl="0">
              <a:buClr>
                <a:srgbClr val="FF0000"/>
              </a:buClr>
              <a:buSzPct val="43750"/>
              <a:buFont typeface="Calibri"/>
              <a:buChar char="–"/>
            </a:pPr>
            <a:r>
              <a:rPr lang="en-US" dirty="0">
                <a:solidFill>
                  <a:srgbClr val="000090"/>
                </a:solidFill>
              </a:rPr>
              <a:t>Terrain generator:</a:t>
            </a:r>
          </a:p>
          <a:p>
            <a:pPr marL="1371600" lvl="2" indent="-317500" rtl="0">
              <a:buClr>
                <a:srgbClr val="FF00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rgbClr val="000090"/>
                </a:solidFill>
              </a:rPr>
              <a:t>segments -&gt; walls -&gt; Gaussian smoothing</a:t>
            </a:r>
          </a:p>
          <a:p>
            <a:pPr marL="914400" lvl="1" indent="-317500" rtl="0">
              <a:buClr>
                <a:srgbClr val="FF0000"/>
              </a:buClr>
              <a:buSzPct val="43750"/>
              <a:buFont typeface="Calibri"/>
              <a:buChar char="–"/>
            </a:pPr>
            <a:r>
              <a:rPr lang="en-US" dirty="0" err="1">
                <a:solidFill>
                  <a:srgbClr val="000090"/>
                </a:solidFill>
              </a:rPr>
              <a:t>Grayscale</a:t>
            </a:r>
            <a:r>
              <a:rPr lang="en-US" dirty="0">
                <a:solidFill>
                  <a:srgbClr val="000090"/>
                </a:solidFill>
              </a:rPr>
              <a:t> image -&gt; terrain</a:t>
            </a:r>
          </a:p>
          <a:p>
            <a:pPr marL="1371600" lvl="2" indent="-342900" rtl="0">
              <a:buClr>
                <a:srgbClr val="FF0000"/>
              </a:buClr>
              <a:buSzPct val="56250"/>
              <a:buFont typeface="Calibri"/>
              <a:buChar char="•"/>
            </a:pPr>
            <a:r>
              <a:rPr lang="en-US" dirty="0">
                <a:solidFill>
                  <a:srgbClr val="000090"/>
                </a:solidFill>
              </a:rPr>
              <a:t>inspired by </a:t>
            </a:r>
            <a:r>
              <a:rPr lang="en-US" dirty="0" err="1">
                <a:solidFill>
                  <a:srgbClr val="000090"/>
                </a:solidFill>
              </a:rPr>
              <a:t>Minecraft</a:t>
            </a:r>
            <a:r>
              <a:rPr lang="en-US" dirty="0">
                <a:solidFill>
                  <a:srgbClr val="000090"/>
                </a:solidFill>
              </a:rPr>
              <a:t> players :)</a:t>
            </a:r>
          </a:p>
          <a:p>
            <a:pPr marL="0" lvl="0" indent="0" rtl="0">
              <a:buClr>
                <a:srgbClr val="FF0000"/>
              </a:buClr>
              <a:buNone/>
            </a:pPr>
            <a:r>
              <a:rPr lang="en-US" sz="1800" u="sng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http://www.minecraftforum.net/topic/992750-mapping-using-real-world-terrain-data/</a:t>
            </a:r>
          </a:p>
          <a:p>
            <a:pPr>
              <a:buClr>
                <a:srgbClr val="FF0000"/>
              </a:buClr>
            </a:pPr>
            <a:endParaRPr lang="en-US" sz="1800" u="sng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178550" y="4743450"/>
            <a:ext cx="2493962" cy="1866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3200" y="-30161"/>
            <a:ext cx="4394099" cy="81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3700" b="0" i="0" u="none" strike="noStrike" cap="none" baseline="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Typical Scenario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04775" y="919150"/>
            <a:ext cx="6166199" cy="5841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500" b="0" i="0" u="none" strike="noStrike" cap="none" baseline="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hild is lost in a hilly terrain </a:t>
            </a:r>
          </a:p>
          <a:p>
            <a:pPr>
              <a:buClr>
                <a:srgbClr val="FF6600"/>
              </a:buClr>
            </a:pPr>
            <a:endParaRPr lang="en-US" sz="2500" b="0" i="0" u="none" strike="noStrike" cap="none" baseline="0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sz="2500" b="0" i="0" u="none" strike="noStrike" cap="none" baseline="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roup of searchers </a:t>
            </a:r>
            <a:r>
              <a:rPr lang="en-US" sz="2400" b="0" i="0" u="none" strike="noStrike" cap="none" baseline="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 formed </a:t>
            </a:r>
          </a:p>
          <a:p>
            <a:pPr marL="419100" lvl="1" indent="2794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96000"/>
              <a:buFont typeface="Calibri"/>
              <a:buChar char="–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walkers? </a:t>
            </a:r>
          </a:p>
          <a:p>
            <a:pPr marL="1066800" lvl="2" indent="-165100" rtl="0">
              <a:lnSpc>
                <a:spcPct val="80000"/>
              </a:lnSpc>
              <a:buClr>
                <a:srgbClr val="FF6600"/>
              </a:buClr>
              <a:buSzPct val="56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terrain is hard to access by foot...</a:t>
            </a:r>
          </a:p>
          <a:p>
            <a:pPr marL="1066800" lvl="2" indent="-165100" rtl="0">
              <a:lnSpc>
                <a:spcPct val="80000"/>
              </a:lnSpc>
              <a:buClr>
                <a:srgbClr val="FF66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slow</a:t>
            </a:r>
          </a:p>
          <a:p>
            <a:pPr marL="1066800" lvl="2" indent="-165100" rtl="0">
              <a:lnSpc>
                <a:spcPct val="80000"/>
              </a:lnSpc>
              <a:buClr>
                <a:srgbClr val="FF66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manpower</a:t>
            </a:r>
          </a:p>
          <a:p>
            <a:pPr marL="419100" lvl="1" indent="2794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96000"/>
              <a:buFont typeface="Calibri"/>
              <a:buChar char="–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helicopters?</a:t>
            </a:r>
          </a:p>
          <a:p>
            <a:pPr marL="1066800" lvl="2" indent="-1651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56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expensive</a:t>
            </a:r>
          </a:p>
          <a:p>
            <a:pPr marL="1066800" lvl="2" indent="-1651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56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noisy</a:t>
            </a:r>
          </a:p>
          <a:p>
            <a:pPr marL="1066800" lvl="2" indent="-1651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56000"/>
              <a:buFont typeface="Calibri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manpower</a:t>
            </a:r>
          </a:p>
          <a:p>
            <a:pPr marL="419100" lvl="1" indent="279400" rtl="0">
              <a:lnSpc>
                <a:spcPct val="80000"/>
              </a:lnSpc>
              <a:spcBef>
                <a:spcPts val="700"/>
              </a:spcBef>
              <a:buClr>
                <a:srgbClr val="FF6600"/>
              </a:buClr>
              <a:buSzPct val="96000"/>
              <a:buFont typeface="Calibri"/>
              <a:buChar char="–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UAVs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(Unmanned Aerial Vehicles)!</a:t>
            </a:r>
          </a:p>
          <a:p>
            <a:pPr marL="1066800" lvl="2" indent="-165100" rtl="0">
              <a:lnSpc>
                <a:spcPct val="80000"/>
              </a:lnSpc>
              <a:buClr>
                <a:srgbClr val="FF66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modern flight technologies</a:t>
            </a:r>
          </a:p>
          <a:p>
            <a:pPr marL="1066800" lvl="2" indent="-165100" rtl="0">
              <a:lnSpc>
                <a:spcPct val="80000"/>
              </a:lnSpc>
              <a:buClr>
                <a:srgbClr val="FF6600"/>
              </a:buClr>
              <a:buSzPct val="43750"/>
              <a:buFont typeface="Calibri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navigation, communication</a:t>
            </a:r>
          </a:p>
        </p:txBody>
      </p:sp>
      <p:sp>
        <p:nvSpPr>
          <p:cNvPr id="61" name="Shape 61"/>
          <p:cNvSpPr/>
          <p:nvPr/>
        </p:nvSpPr>
        <p:spPr>
          <a:xfrm>
            <a:off x="5980112" y="203200"/>
            <a:ext cx="2984499" cy="18891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2" name="Shape 62"/>
          <p:cNvSpPr txBox="1"/>
          <p:nvPr/>
        </p:nvSpPr>
        <p:spPr>
          <a:xfrm>
            <a:off x="8486775" y="6007100"/>
            <a:ext cx="200099" cy="241199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r" rtl="0"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3" name="Shape 63"/>
          <p:cNvSpPr/>
          <p:nvPr/>
        </p:nvSpPr>
        <p:spPr>
          <a:xfrm>
            <a:off x="6362700" y="2451100"/>
            <a:ext cx="2133600" cy="2133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199" y="1598600"/>
            <a:ext cx="8512175" cy="2560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596900" indent="-457200">
              <a:buClr>
                <a:srgbClr val="FF6600"/>
              </a:buClr>
              <a:buSzPct val="43750"/>
            </a:pPr>
            <a:r>
              <a:rPr lang="en-US" sz="2800" dirty="0">
                <a:solidFill>
                  <a:srgbClr val="000090"/>
                </a:solidFill>
              </a:rPr>
              <a:t>Java code to coordinate </a:t>
            </a:r>
            <a:r>
              <a:rPr lang="en-US" sz="2800" dirty="0" smtClean="0">
                <a:solidFill>
                  <a:srgbClr val="000090"/>
                </a:solidFill>
              </a:rPr>
              <a:t>motion</a:t>
            </a:r>
            <a:endParaRPr lang="en-US" sz="2800" dirty="0">
              <a:solidFill>
                <a:srgbClr val="FF0000"/>
              </a:solidFill>
            </a:endParaRPr>
          </a:p>
          <a:p>
            <a:pPr marL="596900" indent="-457200">
              <a:buClr>
                <a:srgbClr val="FF6600"/>
              </a:buClr>
              <a:buSzPct val="43750"/>
            </a:pPr>
            <a:r>
              <a:rPr lang="en-US" sz="2800" dirty="0">
                <a:solidFill>
                  <a:srgbClr val="000090"/>
                </a:solidFill>
              </a:rPr>
              <a:t>MATLAB to </a:t>
            </a:r>
            <a:r>
              <a:rPr lang="en-US" sz="2800" dirty="0" smtClean="0">
                <a:solidFill>
                  <a:srgbClr val="000090"/>
                </a:solidFill>
              </a:rPr>
              <a:t>visualize</a:t>
            </a:r>
            <a:endParaRPr lang="en-US" sz="2800" dirty="0">
              <a:solidFill>
                <a:srgbClr val="000090"/>
              </a:solidFill>
            </a:endParaRPr>
          </a:p>
          <a:p>
            <a:pPr marL="457200" indent="-457200">
              <a:buClr>
                <a:srgbClr val="FF6600"/>
              </a:buClr>
            </a:pPr>
            <a:r>
              <a:rPr lang="en-US" sz="2800" dirty="0" smtClean="0">
                <a:solidFill>
                  <a:srgbClr val="000090"/>
                </a:solidFill>
              </a:rPr>
              <a:t>Code </a:t>
            </a:r>
            <a:r>
              <a:rPr lang="en-US" sz="2800" dirty="0">
                <a:solidFill>
                  <a:srgbClr val="000090"/>
                </a:solidFill>
              </a:rPr>
              <a:t>is free</a:t>
            </a:r>
          </a:p>
          <a:p>
            <a:pPr marL="457200" indent="-457200">
              <a:buClr>
                <a:srgbClr val="FF6600"/>
              </a:buClr>
            </a:pPr>
            <a:r>
              <a:rPr lang="en-US" sz="2500" dirty="0">
                <a:solidFill>
                  <a:srgbClr val="000090"/>
                </a:solidFill>
                <a:hlinkClick r:id="rId3"/>
              </a:rPr>
              <a:t>http://www.cs.helsinki.fi/group/compgeom/rescue.zip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Software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7487099" cy="107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dirty="0">
                <a:solidFill>
                  <a:srgbClr val="0000FF"/>
                </a:solidFill>
              </a:rPr>
              <a:t>Default terrain in our code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Output</a:t>
            </a:r>
          </a:p>
        </p:txBody>
      </p:sp>
      <p:sp>
        <p:nvSpPr>
          <p:cNvPr id="382" name="Shape 382">
            <a:hlinkClick r:id="rId3"/>
          </p:cNvPr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7644299" cy="107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>
                <a:solidFill>
                  <a:srgbClr val="0000FF"/>
                </a:solidFill>
              </a:rPr>
              <a:t>Somewhere in Arizona (~ 36.1°N 112.1°W)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Output</a:t>
            </a:r>
          </a:p>
        </p:txBody>
      </p:sp>
      <p:sp>
        <p:nvSpPr>
          <p:cNvPr id="389" name="Shape 389">
            <a:hlinkClick r:id="rId3"/>
          </p:cNvPr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7644299" cy="107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>
                <a:solidFill>
                  <a:srgbClr val="0000FF"/>
                </a:solidFill>
              </a:rPr>
              <a:t>Coordination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Output</a:t>
            </a:r>
          </a:p>
        </p:txBody>
      </p:sp>
      <p:sp>
        <p:nvSpPr>
          <p:cNvPr id="396" name="Shape 396">
            <a:hlinkClick r:id="rId3"/>
          </p:cNvPr>
          <p:cNvSpPr/>
          <p:nvPr/>
        </p:nvSpPr>
        <p:spPr>
          <a:xfrm>
            <a:off x="2286000" y="1714500"/>
            <a:ext cx="4572000" cy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7644299" cy="107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/>
              <a:t>Coordination!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Output</a:t>
            </a:r>
          </a:p>
        </p:txBody>
      </p:sp>
      <p:sp>
        <p:nvSpPr>
          <p:cNvPr id="403" name="Shape 403">
            <a:hlinkClick r:id="rId3"/>
          </p:cNvPr>
          <p:cNvSpPr/>
          <p:nvPr/>
        </p:nvSpPr>
        <p:spPr>
          <a:xfrm>
            <a:off x="2286000" y="1714500"/>
            <a:ext cx="4572000" cy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7487099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b="1" dirty="0">
                <a:solidFill>
                  <a:srgbClr val="000090"/>
                </a:solidFill>
              </a:rPr>
              <a:t>Free Space Diagram</a:t>
            </a:r>
          </a:p>
          <a:p>
            <a:pPr marL="800100" lvl="0" indent="-139700" rtl="0">
              <a:buNone/>
            </a:pPr>
            <a:r>
              <a:rPr lang="en-US" dirty="0">
                <a:solidFill>
                  <a:srgbClr val="000090"/>
                </a:solidFill>
              </a:rPr>
              <a:t>  guards positions   -&gt;	 (</a:t>
            </a:r>
            <a:r>
              <a:rPr lang="en-US" dirty="0" err="1">
                <a:solidFill>
                  <a:srgbClr val="000090"/>
                </a:solidFill>
              </a:rPr>
              <a:t>x,y</a:t>
            </a:r>
            <a:r>
              <a:rPr lang="en-US" dirty="0">
                <a:solidFill>
                  <a:srgbClr val="000090"/>
                </a:solidFill>
              </a:rPr>
              <a:t>)-plane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74625"/>
            <a:ext cx="82074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Variant: </a:t>
            </a:r>
            <a:r>
              <a:rPr lang="en-US">
                <a:solidFill>
                  <a:srgbClr val="FF0000"/>
                </a:solidFill>
              </a:rPr>
              <a:t>Polygonal tracks</a:t>
            </a:r>
          </a:p>
        </p:txBody>
      </p:sp>
      <p:sp>
        <p:nvSpPr>
          <p:cNvPr id="425" name="Shape 425"/>
          <p:cNvSpPr/>
          <p:nvPr/>
        </p:nvSpPr>
        <p:spPr>
          <a:xfrm>
            <a:off x="-73975" y="3331025"/>
            <a:ext cx="9217973" cy="3500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6" name="Shape 426"/>
          <p:cNvSpPr/>
          <p:nvPr/>
        </p:nvSpPr>
        <p:spPr>
          <a:xfrm>
            <a:off x="2352850" y="4589825"/>
            <a:ext cx="1586375" cy="1452700"/>
          </a:xfrm>
          <a:custGeom>
            <a:avLst/>
            <a:gdLst/>
            <a:ahLst/>
            <a:cxnLst/>
            <a:rect l="0" t="0" r="0" b="0"/>
            <a:pathLst>
              <a:path w="63455" h="58108" extrusionOk="0">
                <a:moveTo>
                  <a:pt x="0" y="58108"/>
                </a:moveTo>
                <a:lnTo>
                  <a:pt x="9981" y="50622"/>
                </a:lnTo>
                <a:lnTo>
                  <a:pt x="11764" y="32084"/>
                </a:lnTo>
                <a:lnTo>
                  <a:pt x="21389" y="28519"/>
                </a:lnTo>
                <a:lnTo>
                  <a:pt x="38857" y="27806"/>
                </a:lnTo>
                <a:lnTo>
                  <a:pt x="45631" y="13903"/>
                </a:lnTo>
                <a:lnTo>
                  <a:pt x="52760" y="7130"/>
                </a:lnTo>
                <a:lnTo>
                  <a:pt x="63455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27" name="Shape 427"/>
          <p:cNvSpPr/>
          <p:nvPr/>
        </p:nvSpPr>
        <p:spPr>
          <a:xfrm>
            <a:off x="811025" y="3769900"/>
            <a:ext cx="1194225" cy="1604200"/>
          </a:xfrm>
          <a:custGeom>
            <a:avLst/>
            <a:gdLst/>
            <a:ahLst/>
            <a:cxnLst/>
            <a:rect l="0" t="0" r="0" b="0"/>
            <a:pathLst>
              <a:path w="47769" h="64168" extrusionOk="0">
                <a:moveTo>
                  <a:pt x="0" y="64168"/>
                </a:moveTo>
                <a:lnTo>
                  <a:pt x="4278" y="52760"/>
                </a:lnTo>
                <a:lnTo>
                  <a:pt x="7486" y="40640"/>
                </a:lnTo>
                <a:lnTo>
                  <a:pt x="5703" y="28519"/>
                </a:lnTo>
                <a:lnTo>
                  <a:pt x="23171" y="27806"/>
                </a:lnTo>
                <a:lnTo>
                  <a:pt x="29945" y="13903"/>
                </a:lnTo>
                <a:lnTo>
                  <a:pt x="37074" y="7130"/>
                </a:lnTo>
                <a:lnTo>
                  <a:pt x="47769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7487099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>
                <a:solidFill>
                  <a:srgbClr val="000090"/>
                </a:solidFill>
              </a:rPr>
              <a:t>Arbitrary tracks -- open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>Are “greedy” tracks polygonal?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25"/>
            <a:ext cx="82074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Variant: </a:t>
            </a:r>
            <a:r>
              <a:rPr lang="en-US">
                <a:solidFill>
                  <a:srgbClr val="FF0000"/>
                </a:solidFill>
              </a:rPr>
              <a:t>Minimize # of guards</a:t>
            </a:r>
          </a:p>
        </p:txBody>
      </p:sp>
      <p:sp>
        <p:nvSpPr>
          <p:cNvPr id="434" name="Shape 434"/>
          <p:cNvSpPr/>
          <p:nvPr/>
        </p:nvSpPr>
        <p:spPr>
          <a:xfrm>
            <a:off x="-73975" y="3331025"/>
            <a:ext cx="9217973" cy="3500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5" name="Shape 435"/>
          <p:cNvSpPr/>
          <p:nvPr/>
        </p:nvSpPr>
        <p:spPr>
          <a:xfrm>
            <a:off x="2352850" y="4589825"/>
            <a:ext cx="1586375" cy="1452700"/>
          </a:xfrm>
          <a:custGeom>
            <a:avLst/>
            <a:gdLst/>
            <a:ahLst/>
            <a:cxnLst/>
            <a:rect l="0" t="0" r="0" b="0"/>
            <a:pathLst>
              <a:path w="63455" h="58108" extrusionOk="0">
                <a:moveTo>
                  <a:pt x="0" y="58108"/>
                </a:moveTo>
                <a:lnTo>
                  <a:pt x="9981" y="50622"/>
                </a:lnTo>
                <a:lnTo>
                  <a:pt x="11764" y="32084"/>
                </a:lnTo>
                <a:lnTo>
                  <a:pt x="21389" y="28519"/>
                </a:lnTo>
                <a:lnTo>
                  <a:pt x="38857" y="27806"/>
                </a:lnTo>
                <a:lnTo>
                  <a:pt x="45631" y="13903"/>
                </a:lnTo>
                <a:lnTo>
                  <a:pt x="52760" y="7130"/>
                </a:lnTo>
                <a:lnTo>
                  <a:pt x="63455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36" name="Shape 436"/>
          <p:cNvSpPr/>
          <p:nvPr/>
        </p:nvSpPr>
        <p:spPr>
          <a:xfrm>
            <a:off x="811025" y="3769900"/>
            <a:ext cx="1194225" cy="1604200"/>
          </a:xfrm>
          <a:custGeom>
            <a:avLst/>
            <a:gdLst/>
            <a:ahLst/>
            <a:cxnLst/>
            <a:rect l="0" t="0" r="0" b="0"/>
            <a:pathLst>
              <a:path w="47769" h="64168" extrusionOk="0">
                <a:moveTo>
                  <a:pt x="0" y="64168"/>
                </a:moveTo>
                <a:lnTo>
                  <a:pt x="4278" y="52760"/>
                </a:lnTo>
                <a:lnTo>
                  <a:pt x="7486" y="40640"/>
                </a:lnTo>
                <a:lnTo>
                  <a:pt x="5703" y="28519"/>
                </a:lnTo>
                <a:lnTo>
                  <a:pt x="23171" y="27806"/>
                </a:lnTo>
                <a:lnTo>
                  <a:pt x="29945" y="13903"/>
                </a:lnTo>
                <a:lnTo>
                  <a:pt x="37074" y="7130"/>
                </a:lnTo>
                <a:lnTo>
                  <a:pt x="47769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37" name="Shape 437"/>
          <p:cNvSpPr/>
          <p:nvPr/>
        </p:nvSpPr>
        <p:spPr>
          <a:xfrm>
            <a:off x="-296502" y="3338096"/>
            <a:ext cx="4891125" cy="3672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438" name="Shape 438"/>
          <p:cNvCxnSpPr/>
          <p:nvPr/>
        </p:nvCxnSpPr>
        <p:spPr>
          <a:xfrm flipH="1">
            <a:off x="695137" y="3859700"/>
            <a:ext cx="1310099" cy="11676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9" name="Shape 439"/>
          <p:cNvCxnSpPr/>
          <p:nvPr/>
        </p:nvCxnSpPr>
        <p:spPr>
          <a:xfrm flipH="1">
            <a:off x="2847912" y="4535900"/>
            <a:ext cx="1310099" cy="11676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2183500" y="4437425"/>
            <a:ext cx="1603325" cy="1079275"/>
          </a:xfrm>
          <a:custGeom>
            <a:avLst/>
            <a:gdLst/>
            <a:ahLst/>
            <a:cxnLst/>
            <a:rect l="0" t="0" r="0" b="0"/>
            <a:pathLst>
              <a:path w="64133" h="43171" extrusionOk="0">
                <a:moveTo>
                  <a:pt x="0" y="43171"/>
                </a:moveTo>
                <a:lnTo>
                  <a:pt x="16042" y="42458"/>
                </a:lnTo>
                <a:lnTo>
                  <a:pt x="12442" y="32084"/>
                </a:lnTo>
                <a:lnTo>
                  <a:pt x="22067" y="28519"/>
                </a:lnTo>
                <a:lnTo>
                  <a:pt x="39535" y="27806"/>
                </a:lnTo>
                <a:lnTo>
                  <a:pt x="46309" y="13903"/>
                </a:lnTo>
                <a:lnTo>
                  <a:pt x="53438" y="7130"/>
                </a:lnTo>
                <a:lnTo>
                  <a:pt x="641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41" name="Shape 441"/>
          <p:cNvSpPr/>
          <p:nvPr/>
        </p:nvSpPr>
        <p:spPr>
          <a:xfrm>
            <a:off x="1354675" y="3998500"/>
            <a:ext cx="1107775" cy="1241925"/>
          </a:xfrm>
          <a:custGeom>
            <a:avLst/>
            <a:gdLst/>
            <a:ahLst/>
            <a:cxnLst/>
            <a:rect l="0" t="0" r="0" b="0"/>
            <a:pathLst>
              <a:path w="44311" h="49677" extrusionOk="0">
                <a:moveTo>
                  <a:pt x="0" y="49677"/>
                </a:moveTo>
                <a:lnTo>
                  <a:pt x="12477" y="47181"/>
                </a:lnTo>
                <a:lnTo>
                  <a:pt x="2852" y="30783"/>
                </a:lnTo>
                <a:lnTo>
                  <a:pt x="12833" y="29713"/>
                </a:lnTo>
                <a:lnTo>
                  <a:pt x="25311" y="22227"/>
                </a:lnTo>
                <a:lnTo>
                  <a:pt x="26487" y="13903"/>
                </a:lnTo>
                <a:lnTo>
                  <a:pt x="33616" y="7130"/>
                </a:lnTo>
                <a:lnTo>
                  <a:pt x="44311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42" name="Shape 442"/>
          <p:cNvSpPr/>
          <p:nvPr/>
        </p:nvSpPr>
        <p:spPr>
          <a:xfrm>
            <a:off x="6760875" y="4088400"/>
            <a:ext cx="773694" cy="1219154"/>
          </a:xfrm>
          <a:custGeom>
            <a:avLst/>
            <a:gdLst/>
            <a:ahLst/>
            <a:cxnLst/>
            <a:rect l="0" t="0" r="0" b="0"/>
            <a:pathLst>
              <a:path w="462" h="728" extrusionOk="0">
                <a:moveTo>
                  <a:pt x="231" y="0"/>
                </a:moveTo>
                <a:cubicBezTo>
                  <a:pt x="165" y="0"/>
                  <a:pt x="112" y="17"/>
                  <a:pt x="72" y="53"/>
                </a:cubicBezTo>
                <a:cubicBezTo>
                  <a:pt x="32" y="88"/>
                  <a:pt x="8" y="139"/>
                  <a:pt x="0" y="206"/>
                </a:cubicBezTo>
                <a:lnTo>
                  <a:pt x="90" y="217"/>
                </a:lnTo>
                <a:cubicBezTo>
                  <a:pt x="98" y="167"/>
                  <a:pt x="114" y="130"/>
                  <a:pt x="139" y="107"/>
                </a:cubicBezTo>
                <a:cubicBezTo>
                  <a:pt x="164" y="83"/>
                  <a:pt x="195" y="72"/>
                  <a:pt x="233" y="72"/>
                </a:cubicBezTo>
                <a:cubicBezTo>
                  <a:pt x="272" y="72"/>
                  <a:pt x="304" y="85"/>
                  <a:pt x="331" y="111"/>
                </a:cubicBezTo>
                <a:cubicBezTo>
                  <a:pt x="358" y="136"/>
                  <a:pt x="371" y="166"/>
                  <a:pt x="371" y="201"/>
                </a:cubicBezTo>
                <a:cubicBezTo>
                  <a:pt x="371" y="220"/>
                  <a:pt x="367" y="237"/>
                  <a:pt x="357" y="253"/>
                </a:cubicBezTo>
                <a:cubicBezTo>
                  <a:pt x="348" y="269"/>
                  <a:pt x="328" y="290"/>
                  <a:pt x="298" y="317"/>
                </a:cubicBezTo>
                <a:cubicBezTo>
                  <a:pt x="268" y="344"/>
                  <a:pt x="247" y="364"/>
                  <a:pt x="235" y="378"/>
                </a:cubicBezTo>
                <a:cubicBezTo>
                  <a:pt x="219" y="398"/>
                  <a:pt x="207" y="417"/>
                  <a:pt x="200" y="436"/>
                </a:cubicBezTo>
                <a:cubicBezTo>
                  <a:pt x="190" y="461"/>
                  <a:pt x="186" y="490"/>
                  <a:pt x="186" y="525"/>
                </a:cubicBezTo>
                <a:cubicBezTo>
                  <a:pt x="186" y="531"/>
                  <a:pt x="186" y="540"/>
                  <a:pt x="186" y="551"/>
                </a:cubicBezTo>
                <a:lnTo>
                  <a:pt x="270" y="551"/>
                </a:lnTo>
                <a:cubicBezTo>
                  <a:pt x="271" y="516"/>
                  <a:pt x="274" y="491"/>
                  <a:pt x="278" y="475"/>
                </a:cubicBezTo>
                <a:cubicBezTo>
                  <a:pt x="282" y="459"/>
                  <a:pt x="289" y="446"/>
                  <a:pt x="297" y="434"/>
                </a:cubicBezTo>
                <a:cubicBezTo>
                  <a:pt x="306" y="422"/>
                  <a:pt x="325" y="403"/>
                  <a:pt x="354" y="377"/>
                </a:cubicBezTo>
                <a:cubicBezTo>
                  <a:pt x="396" y="340"/>
                  <a:pt x="425" y="308"/>
                  <a:pt x="439" y="281"/>
                </a:cubicBezTo>
                <a:cubicBezTo>
                  <a:pt x="454" y="255"/>
                  <a:pt x="461" y="226"/>
                  <a:pt x="461" y="195"/>
                </a:cubicBezTo>
                <a:cubicBezTo>
                  <a:pt x="461" y="141"/>
                  <a:pt x="441" y="95"/>
                  <a:pt x="399" y="57"/>
                </a:cubicBezTo>
                <a:cubicBezTo>
                  <a:pt x="357" y="19"/>
                  <a:pt x="301" y="0"/>
                  <a:pt x="231" y="0"/>
                </a:cubicBezTo>
                <a:close/>
                <a:moveTo>
                  <a:pt x="181" y="627"/>
                </a:moveTo>
                <a:lnTo>
                  <a:pt x="181" y="728"/>
                </a:lnTo>
                <a:lnTo>
                  <a:pt x="281" y="728"/>
                </a:lnTo>
                <a:lnTo>
                  <a:pt x="281" y="6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598600"/>
            <a:ext cx="8337550" cy="22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dirty="0" err="1" smtClean="0">
                <a:solidFill>
                  <a:srgbClr val="0000FF"/>
                </a:solidFill>
              </a:rPr>
              <a:t>Thm</a:t>
            </a:r>
            <a:r>
              <a:rPr lang="en-US" sz="2600" dirty="0" smtClean="0">
                <a:solidFill>
                  <a:srgbClr val="0000FF"/>
                </a:solidFill>
              </a:rPr>
              <a:t>: The lower envelop of n functions f</a:t>
            </a:r>
            <a:r>
              <a:rPr lang="en-US" sz="2600" baseline="-25000" dirty="0" smtClean="0">
                <a:solidFill>
                  <a:srgbClr val="0000FF"/>
                </a:solidFill>
              </a:rPr>
              <a:t>1</a:t>
            </a:r>
            <a:r>
              <a:rPr lang="en-US" sz="2600" dirty="0" smtClean="0">
                <a:solidFill>
                  <a:srgbClr val="0000FF"/>
                </a:solidFill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</a:rPr>
              <a:t>x,y</a:t>
            </a:r>
            <a:r>
              <a:rPr lang="en-US" sz="2600" dirty="0" smtClean="0">
                <a:solidFill>
                  <a:srgbClr val="0000FF"/>
                </a:solidFill>
              </a:rPr>
              <a:t>),… </a:t>
            </a:r>
            <a:r>
              <a:rPr lang="en-US" sz="2600" dirty="0" err="1" smtClean="0">
                <a:solidFill>
                  <a:srgbClr val="0000FF"/>
                </a:solidFill>
              </a:rPr>
              <a:t>f</a:t>
            </a:r>
            <a:r>
              <a:rPr lang="en-US" sz="2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600" dirty="0" smtClean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rgbClr val="0000FF"/>
                </a:solidFill>
              </a:rPr>
              <a:t>x,y</a:t>
            </a:r>
            <a:r>
              <a:rPr lang="en-US" sz="2600" dirty="0" smtClean="0">
                <a:solidFill>
                  <a:srgbClr val="0000FF"/>
                </a:solidFill>
              </a:rPr>
              <a:t>) </a:t>
            </a:r>
            <a:r>
              <a:rPr lang="en-US" sz="2600" dirty="0">
                <a:solidFill>
                  <a:srgbClr val="0000FF"/>
                </a:solidFill>
              </a:rPr>
              <a:t>has complexity </a:t>
            </a:r>
            <a:r>
              <a:rPr lang="en-US" sz="2600" dirty="0" smtClean="0">
                <a:solidFill>
                  <a:srgbClr val="0000FF"/>
                </a:solidFill>
              </a:rPr>
              <a:t> O(n</a:t>
            </a:r>
            <a:r>
              <a:rPr lang="en-US" sz="2600" baseline="30000" dirty="0">
                <a:solidFill>
                  <a:srgbClr val="0000FF"/>
                </a:solidFill>
              </a:rPr>
              <a:t>2</a:t>
            </a:r>
            <a:r>
              <a:rPr lang="en-US" sz="2600" baseline="30000" dirty="0" smtClean="0">
                <a:solidFill>
                  <a:srgbClr val="0000FF"/>
                </a:solidFill>
              </a:rPr>
              <a:t>+ε</a:t>
            </a:r>
            <a:r>
              <a:rPr lang="en-US" sz="2600" dirty="0" smtClean="0">
                <a:solidFill>
                  <a:srgbClr val="0000FF"/>
                </a:solidFill>
              </a:rPr>
              <a:t>)</a:t>
            </a:r>
            <a:endParaRPr lang="en-US" sz="2600" dirty="0">
              <a:solidFill>
                <a:srgbClr val="0000FF"/>
              </a:solidFill>
            </a:endParaRPr>
          </a:p>
          <a:p>
            <a:r>
              <a:rPr lang="en-US" sz="2600" dirty="0" smtClean="0">
                <a:solidFill>
                  <a:srgbClr val="0000FF"/>
                </a:solidFill>
              </a:rPr>
              <a:t>The overlay of upper and lower envelops of n functions has complexity </a:t>
            </a:r>
            <a:r>
              <a:rPr lang="en-US" sz="2600" dirty="0">
                <a:solidFill>
                  <a:srgbClr val="0000FF"/>
                </a:solidFill>
              </a:rPr>
              <a:t>O(n</a:t>
            </a:r>
            <a:r>
              <a:rPr lang="en-US" sz="2600" baseline="30000" dirty="0">
                <a:solidFill>
                  <a:srgbClr val="0000FF"/>
                </a:solidFill>
              </a:rPr>
              <a:t>2+ε</a:t>
            </a:r>
            <a:r>
              <a:rPr lang="en-US" sz="2600" dirty="0" smtClean="0">
                <a:solidFill>
                  <a:srgbClr val="0000FF"/>
                </a:solidFill>
              </a:rPr>
              <a:t>)</a:t>
            </a:r>
            <a:endParaRPr lang="en-US" sz="2600" dirty="0">
              <a:solidFill>
                <a:srgbClr val="0000FF"/>
              </a:solidFill>
            </a:endParaRPr>
          </a:p>
          <a:p>
            <a:r>
              <a:rPr lang="en-US" sz="2600" dirty="0" smtClean="0">
                <a:solidFill>
                  <a:srgbClr val="0000FF"/>
                </a:solidFill>
              </a:rPr>
              <a:t>In our setting, fix a terrain face f. Each terrain edge </a:t>
            </a:r>
            <a:r>
              <a:rPr lang="en-US" sz="2600" i="1" dirty="0" err="1" smtClean="0">
                <a:solidFill>
                  <a:srgbClr val="0000FF"/>
                </a:solidFill>
              </a:rPr>
              <a:t>e</a:t>
            </a:r>
            <a:r>
              <a:rPr lang="en-US" sz="2600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600" i="1" dirty="0" smtClean="0">
                <a:solidFill>
                  <a:srgbClr val="0000FF"/>
                </a:solidFill>
              </a:rPr>
              <a:t> </a:t>
            </a:r>
            <a:r>
              <a:rPr lang="en-US" sz="2600" dirty="0" smtClean="0">
                <a:solidFill>
                  <a:srgbClr val="0000FF"/>
                </a:solidFill>
              </a:rPr>
              <a:t>casts a shadow, which is a function of two variables (</a:t>
            </a:r>
            <a:r>
              <a:rPr lang="en-US" sz="2600" smtClean="0">
                <a:solidFill>
                  <a:srgbClr val="0000FF"/>
                </a:solidFill>
              </a:rPr>
              <a:t>guards locations)</a:t>
            </a:r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600" dirty="0" smtClean="0">
                <a:solidFill>
                  <a:srgbClr val="0000FF"/>
                </a:solidFill>
              </a:rPr>
              <a:t>The face is properly seen if the hidden portion is not “too large” – the lower envelop is </a:t>
            </a:r>
            <a:r>
              <a:rPr lang="en-US" sz="2600" b="1" dirty="0" smtClean="0">
                <a:solidFill>
                  <a:srgbClr val="0000FF"/>
                </a:solidFill>
              </a:rPr>
              <a:t>below</a:t>
            </a:r>
            <a:r>
              <a:rPr lang="en-US" sz="2600" dirty="0" smtClean="0">
                <a:solidFill>
                  <a:srgbClr val="0000FF"/>
                </a:solidFill>
              </a:rPr>
              <a:t> the upper envelope. </a:t>
            </a:r>
          </a:p>
          <a:p>
            <a:endParaRPr lang="en-US" sz="2600" dirty="0">
              <a:solidFill>
                <a:srgbClr val="0000FF"/>
              </a:solidFill>
            </a:endParaRPr>
          </a:p>
          <a:p>
            <a:r>
              <a:rPr lang="en-US" sz="2600" dirty="0" err="1" smtClean="0">
                <a:solidFill>
                  <a:srgbClr val="0000FF"/>
                </a:solidFill>
              </a:rPr>
              <a:t>Iteate</a:t>
            </a:r>
            <a:r>
              <a:rPr lang="en-US" sz="2600" dirty="0" smtClean="0">
                <a:solidFill>
                  <a:srgbClr val="0000FF"/>
                </a:solidFill>
              </a:rPr>
              <a:t> over all pairs of edges </a:t>
            </a:r>
            <a:r>
              <a:rPr lang="en-US" sz="2600" i="1" dirty="0" err="1" smtClean="0">
                <a:solidFill>
                  <a:srgbClr val="0000FF"/>
                </a:solidFill>
              </a:rPr>
              <a:t>e</a:t>
            </a:r>
            <a:r>
              <a:rPr lang="en-US" sz="2600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600" i="1" baseline="-25000" dirty="0" smtClean="0">
                <a:solidFill>
                  <a:srgbClr val="0000FF"/>
                </a:solidFill>
              </a:rPr>
              <a:t>, </a:t>
            </a:r>
            <a:r>
              <a:rPr lang="en-US" sz="2600" i="1" dirty="0" err="1" smtClean="0">
                <a:solidFill>
                  <a:srgbClr val="0000FF"/>
                </a:solidFill>
              </a:rPr>
              <a:t>e</a:t>
            </a:r>
            <a:r>
              <a:rPr lang="en-US" sz="2600" i="1" baseline="-25000" dirty="0" err="1">
                <a:solidFill>
                  <a:srgbClr val="0000FF"/>
                </a:solidFill>
              </a:rPr>
              <a:t>j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25"/>
            <a:ext cx="82074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Ingredients for the proof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470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178550" y="4743450"/>
            <a:ext cx="2493962" cy="18668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03200" y="-30161"/>
            <a:ext cx="4394200" cy="812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3700"/>
              <a:t>Challenges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4775" y="1528751"/>
            <a:ext cx="6166199" cy="44783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•"/>
            </a:pPr>
            <a:r>
              <a:rPr lang="en-US" sz="2400" b="1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is limited by </a:t>
            </a:r>
            <a:r>
              <a:rPr lang="en-US" sz="2400" dirty="0">
                <a:solidFill>
                  <a:schemeClr val="bg2"/>
                </a:solidFill>
              </a:rPr>
              <a:t>t</a:t>
            </a: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errain features</a:t>
            </a:r>
          </a:p>
          <a:p>
            <a:pPr marL="419100" marR="0" lvl="1" indent="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–"/>
            </a:pPr>
            <a:r>
              <a:rPr lang="en-US" sz="2400" dirty="0">
                <a:solidFill>
                  <a:schemeClr val="bg2"/>
                </a:solidFill>
              </a:rPr>
              <a:t>can</a:t>
            </a: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not see through a mountain</a:t>
            </a:r>
          </a:p>
          <a:p>
            <a:pPr>
              <a:buClr>
                <a:srgbClr val="FF0000"/>
              </a:buClr>
            </a:pPr>
            <a:endParaRPr lang="en-US" sz="2400" b="0" i="0" u="none" strike="noStrike" cap="none" baseline="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hild </a:t>
            </a:r>
            <a:r>
              <a:rPr lang="en-US" sz="2400" dirty="0">
                <a:solidFill>
                  <a:schemeClr val="bg2"/>
                </a:solidFill>
              </a:rPr>
              <a:t>may</a:t>
            </a: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move to avoid being found </a:t>
            </a:r>
          </a:p>
          <a:p>
            <a:pPr marL="203200" indent="0">
              <a:buClr>
                <a:srgbClr val="FF0000"/>
              </a:buClr>
              <a:buNone/>
            </a:pPr>
            <a:endParaRPr lang="en-US" sz="2400" b="0" i="0" u="none" strike="noStrike" cap="none" baseline="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700"/>
              </a:spcBef>
              <a:buClr>
                <a:srgbClr val="FF0000"/>
              </a:buClr>
              <a:buSzPct val="100000"/>
            </a:pPr>
            <a:r>
              <a:rPr lang="en-US" sz="24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Need strategy </a:t>
            </a:r>
            <a:r>
              <a:rPr lang="en-US" sz="2400" dirty="0" smtClean="0">
                <a:solidFill>
                  <a:schemeClr val="bg2"/>
                </a:solidFill>
              </a:rPr>
              <a:t>to determine and synchronize </a:t>
            </a:r>
            <a:r>
              <a:rPr lang="en-US" sz="2400" dirty="0">
                <a:solidFill>
                  <a:schemeClr val="bg2"/>
                </a:solidFill>
              </a:rPr>
              <a:t>UAVs </a:t>
            </a:r>
            <a:r>
              <a:rPr lang="en-US" sz="2400" dirty="0" smtClean="0">
                <a:solidFill>
                  <a:schemeClr val="bg2"/>
                </a:solidFill>
              </a:rPr>
              <a:t>motion to utilize resources efficiency: </a:t>
            </a:r>
          </a:p>
          <a:p>
            <a:pPr marL="0" indent="0">
              <a:lnSpc>
                <a:spcPct val="80000"/>
              </a:lnSpc>
              <a:spcBef>
                <a:spcPts val="700"/>
              </a:spcBef>
              <a:buClr>
                <a:srgbClr val="FF0000"/>
              </a:buClr>
              <a:buSzPct val="100000"/>
            </a:pPr>
            <a:endParaRPr lang="en-US" sz="2400" dirty="0">
              <a:solidFill>
                <a:schemeClr val="bg2"/>
              </a:solidFill>
            </a:endParaRPr>
          </a:p>
          <a:p>
            <a:pPr marL="781050" lvl="1" indent="-457200">
              <a:lnSpc>
                <a:spcPct val="9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Elevations</a:t>
            </a:r>
          </a:p>
          <a:p>
            <a:pPr marL="781050" lvl="1" indent="-457200">
              <a:lnSpc>
                <a:spcPct val="9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Number of UAV</a:t>
            </a:r>
          </a:p>
          <a:p>
            <a:pPr marL="781050" lvl="1" indent="-457200">
              <a:lnSpc>
                <a:spcPct val="9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Time before re-fueling </a:t>
            </a:r>
          </a:p>
          <a:p>
            <a:pPr marL="781050" lvl="1" indent="-457200">
              <a:lnSpc>
                <a:spcPct val="9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Quality of visibility </a:t>
            </a:r>
          </a:p>
          <a:p>
            <a:pPr marL="781050" lvl="1" indent="-457200">
              <a:lnSpc>
                <a:spcPct val="9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Robustness  visibility  </a:t>
            </a:r>
            <a:endParaRPr lang="en-US" sz="2000" b="0" i="0" u="none" strike="noStrike" cap="none" baseline="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980112" y="203200"/>
            <a:ext cx="2984499" cy="18891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2" name="Shape 72"/>
          <p:cNvSpPr/>
          <p:nvPr/>
        </p:nvSpPr>
        <p:spPr>
          <a:xfrm>
            <a:off x="6362700" y="2451100"/>
            <a:ext cx="2133600" cy="2133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03200" y="-17461"/>
            <a:ext cx="8293099" cy="812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3700" b="0" i="0" u="none" strike="noStrike" cap="none" baseline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Related Scenarios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675" y="969962"/>
            <a:ext cx="8470900" cy="586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chemeClr val="bg2"/>
                </a:solidFill>
              </a:rPr>
              <a:t>S</a:t>
            </a: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earch after a</a:t>
            </a:r>
            <a:r>
              <a:rPr lang="en-US" sz="2500" dirty="0">
                <a:solidFill>
                  <a:schemeClr val="bg2"/>
                </a:solidFill>
              </a:rPr>
              <a:t>n</a:t>
            </a: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Alzheimer patient, escaping inmate, hostile forces, etc</a:t>
            </a:r>
            <a:r>
              <a:rPr lang="en-US" sz="2500" dirty="0">
                <a:solidFill>
                  <a:schemeClr val="bg2"/>
                </a:solidFill>
              </a:rPr>
              <a:t>.</a:t>
            </a:r>
          </a:p>
          <a:p>
            <a:pPr>
              <a:buClr>
                <a:srgbClr val="FF6600"/>
              </a:buClr>
            </a:pPr>
            <a:endParaRPr lang="en-US" sz="2500"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Common themes to all problems</a:t>
            </a:r>
          </a:p>
          <a:p>
            <a:pPr marL="419100" marR="0" lvl="1" indent="279400" algn="l" rtl="0"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the person might (intentionally or accidentally) use his mobility to avoid being found</a:t>
            </a:r>
          </a:p>
          <a:p>
            <a:pPr marL="419100" marR="0" lvl="1" indent="279400" algn="l" rtl="0"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trajectories of the UAVs should </a:t>
            </a:r>
            <a:r>
              <a:rPr lang="en-US" sz="2500" dirty="0">
                <a:solidFill>
                  <a:schemeClr val="bg2"/>
                </a:solidFill>
              </a:rPr>
              <a:t>take this into account</a:t>
            </a:r>
          </a:p>
          <a:p>
            <a:pPr marL="419100" marR="0" lvl="1" indent="279400" algn="l" rtl="0"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terrain need to be </a:t>
            </a:r>
            <a:r>
              <a:rPr lang="en-US" b="1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swept</a:t>
            </a:r>
            <a:r>
              <a:rPr lang="en-US" sz="2500" b="1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(to be defined formally later) </a:t>
            </a:r>
          </a:p>
          <a:p>
            <a:pPr>
              <a:buClr>
                <a:srgbClr val="FF6600"/>
              </a:buClr>
            </a:pPr>
            <a:endParaRPr lang="en-US" sz="2500" b="0" i="0" u="none" strike="noStrike" cap="none" baseline="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In this talk: </a:t>
            </a:r>
            <a:endParaRPr lang="en-US" sz="2500" b="0" i="0" u="none" strike="noStrike" cap="none" baseline="0" dirty="0" smtClean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baseline="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Addressing </a:t>
            </a:r>
            <a:r>
              <a:rPr lang="en-US" sz="21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 b="1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synchronized path planning</a:t>
            </a:r>
            <a:r>
              <a:rPr lang="en-US" sz="2100" b="0" i="0" u="none" strike="noStrike" cap="none" baseline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problem of the </a:t>
            </a:r>
            <a:r>
              <a:rPr lang="en-US" sz="2100" b="0" i="0" u="none" strike="noStrike" cap="none" baseline="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UAVs,  </a:t>
            </a: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Understanding the underlying combinatorial structure</a:t>
            </a:r>
            <a:endParaRPr lang="en-US" sz="2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552700" y="109536"/>
            <a:ext cx="45338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Previous results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0" y="1243000"/>
            <a:ext cx="8621400" cy="5269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rmAutofit lnSpcReduction="10000"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work is tangential to many previous results. A very non-conclusive list:  </a:t>
            </a: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Polygon Sweeping  </a:t>
            </a:r>
          </a:p>
          <a:p>
            <a:pPr marL="419100" marR="0" lvl="1" indent="279400" algn="l" rtl="0"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500" b="0" i="0" u="none" strike="noStrike" cap="none" baseline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Guibas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al][Efrat et al]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(computational geometry, robotics)</a:t>
            </a:r>
            <a:endParaRPr lang="en-US" sz="25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 Guards Location in </a:t>
            </a:r>
            <a:r>
              <a:rPr lang="en-US" sz="21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terrains </a:t>
            </a:r>
          </a:p>
          <a:p>
            <a:pPr marL="419100" marR="0" lvl="1" indent="279400" algn="l" rtl="0">
              <a:spcBef>
                <a:spcPts val="7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[Franklin et al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(mostly in GIS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community)</a:t>
            </a:r>
            <a:endParaRPr lang="en-US" sz="25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planning for swarms of robots </a:t>
            </a:r>
            <a:endParaRPr lang="en-US" sz="21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3850" lvl="1" indent="0">
              <a:spcBef>
                <a:spcPts val="800"/>
              </a:spcBef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100" dirty="0" smtClean="0">
                <a:solidFill>
                  <a:srgbClr val="000000"/>
                </a:solidFill>
              </a:rPr>
              <a:t>Multiple Surveillance Cameras coordination</a:t>
            </a:r>
            <a:endParaRPr lang="en-US" sz="21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FF6600"/>
              </a:buClr>
            </a:pPr>
            <a:endParaRPr lang="en-US" sz="25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buClr>
                <a:srgbClr val="FF6600"/>
              </a:buClr>
            </a:pPr>
            <a:r>
              <a:rPr lang="en-US" sz="2500" dirty="0">
                <a:solidFill>
                  <a:srgbClr val="000000"/>
                </a:solidFill>
              </a:rPr>
              <a:t>Experimental platform for field tests in Alps </a:t>
            </a:r>
            <a:endParaRPr lang="en-US" sz="2500" dirty="0" smtClean="0">
              <a:solidFill>
                <a:srgbClr val="000000"/>
              </a:solidFill>
            </a:endParaRPr>
          </a:p>
          <a:p>
            <a:pPr lvl="1" indent="-342900">
              <a:buClr>
                <a:srgbClr val="FF6600"/>
              </a:buClr>
            </a:pPr>
            <a:r>
              <a:rPr lang="en-US" sz="2100" dirty="0" smtClean="0">
                <a:solidFill>
                  <a:srgbClr val="000000"/>
                </a:solidFill>
              </a:rPr>
              <a:t>[</a:t>
            </a:r>
            <a:r>
              <a:rPr lang="en-US" sz="2100" dirty="0">
                <a:solidFill>
                  <a:srgbClr val="000000"/>
                </a:solidFill>
              </a:rPr>
              <a:t>Doherty et </a:t>
            </a:r>
            <a:r>
              <a:rPr lang="en-US" sz="2100" dirty="0" smtClean="0">
                <a:solidFill>
                  <a:srgbClr val="000000"/>
                </a:solidFill>
              </a:rPr>
              <a:t>al ]</a:t>
            </a:r>
            <a:endParaRPr lang="en-US" sz="2100" dirty="0">
              <a:solidFill>
                <a:srgbClr val="000000"/>
              </a:solidFill>
            </a:endParaRPr>
          </a:p>
          <a:p>
            <a:pPr marL="0" marR="0" lvl="0" indent="45720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2500" dirty="0">
                <a:solidFill>
                  <a:srgbClr val="000000"/>
                </a:solidFill>
              </a:rPr>
              <a:t>Yamaha </a:t>
            </a:r>
            <a:r>
              <a:rPr lang="en-US" sz="2500" dirty="0" err="1">
                <a:solidFill>
                  <a:srgbClr val="000000"/>
                </a:solidFill>
              </a:rPr>
              <a:t>rmax</a:t>
            </a:r>
            <a:r>
              <a:rPr lang="en-US" sz="2500" dirty="0">
                <a:solidFill>
                  <a:srgbClr val="000000"/>
                </a:solidFill>
              </a:rPr>
              <a:t> with laser and high-res camera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00900" y="3111500"/>
            <a:ext cx="1241448" cy="1955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Model: (Triangulated) Terrain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073400" y="1598600"/>
            <a:ext cx="5922250" cy="404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buClr>
                <a:srgbClr val="FF0000"/>
              </a:buCl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Specified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by:</a:t>
            </a:r>
          </a:p>
          <a:p>
            <a:pPr marL="596900" indent="-457200">
              <a:buClr>
                <a:srgbClr val="FF0000"/>
              </a:buClr>
              <a:buSzPct val="43750"/>
              <a:buFont typeface="Wingdings" charset="2"/>
              <a:buChar char="u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triangulation of the </a:t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“floor” 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xy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-plane) of the terrain. 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1054100" lvl="1" indent="-457200">
              <a:buClr>
                <a:srgbClr val="FF0000"/>
              </a:buClr>
              <a:buSzPct val="43750"/>
              <a:buFont typeface="Wingdings" charset="2"/>
              <a:buChar char="u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 vertex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charset="2"/>
              <a:buChar char="u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Piecewise-linear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interpolation</a:t>
            </a:r>
          </a:p>
          <a:p>
            <a:pPr>
              <a:buClr>
                <a:srgbClr val="FF0000"/>
              </a:buClr>
              <a:buFont typeface="Wingdings" charset="2"/>
              <a:buChar char="u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Triangles Sizes not uniform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7200" y="5418750"/>
            <a:ext cx="2997300" cy="971399"/>
          </a:xfrm>
          <a:prstGeom prst="parallelogram">
            <a:avLst>
              <a:gd name="adj" fmla="val 1164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1022617" y="5418799"/>
            <a:ext cx="2406382" cy="986775"/>
            <a:chOff x="1022617" y="5418799"/>
            <a:chExt cx="2406382" cy="986775"/>
          </a:xfrm>
        </p:grpSpPr>
        <p:cxnSp>
          <p:nvCxnSpPr>
            <p:cNvPr id="104" name="Shape 104"/>
            <p:cNvCxnSpPr/>
            <p:nvPr/>
          </p:nvCxnSpPr>
          <p:spPr>
            <a:xfrm>
              <a:off x="1022617" y="5904450"/>
              <a:ext cx="367814" cy="4856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5" name="Shape 105"/>
            <p:cNvCxnSpPr/>
            <p:nvPr/>
          </p:nvCxnSpPr>
          <p:spPr>
            <a:xfrm rot="10800000" flipH="1">
              <a:off x="1022617" y="5748449"/>
              <a:ext cx="877499" cy="156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6" name="Shape 106"/>
            <p:cNvCxnSpPr/>
            <p:nvPr/>
          </p:nvCxnSpPr>
          <p:spPr>
            <a:xfrm flipH="1">
              <a:off x="1390424" y="5730600"/>
              <a:ext cx="507900" cy="6593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7" name="Shape 107"/>
            <p:cNvCxnSpPr/>
            <p:nvPr/>
          </p:nvCxnSpPr>
          <p:spPr>
            <a:xfrm rot="10800000">
              <a:off x="1621874" y="5418799"/>
              <a:ext cx="273600" cy="310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2095475" y="5962775"/>
              <a:ext cx="233399" cy="4427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 flipH="1">
              <a:off x="1400175" y="5962625"/>
              <a:ext cx="700200" cy="423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0" name="Shape 110"/>
            <p:cNvSpPr/>
            <p:nvPr/>
          </p:nvSpPr>
          <p:spPr>
            <a:xfrm>
              <a:off x="1898324" y="5730601"/>
              <a:ext cx="559165" cy="222534"/>
            </a:xfrm>
            <a:custGeom>
              <a:avLst/>
              <a:gdLst/>
              <a:ahLst/>
              <a:cxnLst/>
              <a:rect l="0" t="0" r="0" b="0"/>
              <a:pathLst>
                <a:path w="22479" h="10858" extrusionOk="0">
                  <a:moveTo>
                    <a:pt x="0" y="762"/>
                  </a:moveTo>
                  <a:lnTo>
                    <a:pt x="8001" y="10858"/>
                  </a:lnTo>
                  <a:lnTo>
                    <a:pt x="22479" y="0"/>
                  </a:lnTo>
                  <a:close/>
                </a:path>
              </a:pathLst>
            </a:cu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11" name="Shape 111"/>
            <p:cNvSpPr/>
            <p:nvPr/>
          </p:nvSpPr>
          <p:spPr>
            <a:xfrm>
              <a:off x="1900250" y="5434025"/>
              <a:ext cx="1528750" cy="957250"/>
            </a:xfrm>
            <a:custGeom>
              <a:avLst/>
              <a:gdLst/>
              <a:ahLst/>
              <a:cxnLst/>
              <a:rect l="0" t="0" r="0" b="0"/>
              <a:pathLst>
                <a:path w="61150" h="38290" extrusionOk="0">
                  <a:moveTo>
                    <a:pt x="17145" y="38290"/>
                  </a:moveTo>
                  <a:lnTo>
                    <a:pt x="22288" y="11430"/>
                  </a:lnTo>
                  <a:lnTo>
                    <a:pt x="61150" y="0"/>
                  </a:lnTo>
                  <a:lnTo>
                    <a:pt x="0" y="12763"/>
                  </a:ln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12" name="Shape 112"/>
          <p:cNvGrpSpPr/>
          <p:nvPr/>
        </p:nvGrpSpPr>
        <p:grpSpPr>
          <a:xfrm>
            <a:off x="1914525" y="4457674"/>
            <a:ext cx="538150" cy="1476400"/>
            <a:chOff x="1914525" y="4457674"/>
            <a:chExt cx="538150" cy="1476400"/>
          </a:xfrm>
        </p:grpSpPr>
        <p:cxnSp>
          <p:nvCxnSpPr>
            <p:cNvPr id="113" name="Shape 113"/>
            <p:cNvCxnSpPr/>
            <p:nvPr/>
          </p:nvCxnSpPr>
          <p:spPr>
            <a:xfrm>
              <a:off x="1914525" y="4748174"/>
              <a:ext cx="0" cy="99540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2095500" y="5271975"/>
              <a:ext cx="0" cy="662099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2452675" y="4457674"/>
              <a:ext cx="0" cy="126210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6" name="Shape 116"/>
          <p:cNvSpPr/>
          <p:nvPr/>
        </p:nvSpPr>
        <p:spPr>
          <a:xfrm>
            <a:off x="1924050" y="4472000"/>
            <a:ext cx="538175" cy="804850"/>
          </a:xfrm>
          <a:custGeom>
            <a:avLst/>
            <a:gdLst/>
            <a:ahLst/>
            <a:cxnLst/>
            <a:rect l="0" t="0" r="0" b="0"/>
            <a:pathLst>
              <a:path w="21527" h="32194" extrusionOk="0">
                <a:moveTo>
                  <a:pt x="0" y="11430"/>
                </a:moveTo>
                <a:lnTo>
                  <a:pt x="7049" y="32194"/>
                </a:lnTo>
                <a:lnTo>
                  <a:pt x="21527" y="0"/>
                </a:lnTo>
                <a:close/>
              </a:path>
            </a:pathLst>
          </a:cu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sp>
      <p:graphicFrame>
        <p:nvGraphicFramePr>
          <p:cNvPr id="118" name="Shape 118"/>
          <p:cNvGraphicFramePr/>
          <p:nvPr/>
        </p:nvGraphicFramePr>
        <p:xfrm>
          <a:off x="952500" y="952500"/>
          <a:ext cx="7239000" cy="396209"/>
        </p:xfrm>
        <a:graphic>
          <a:graphicData uri="http://schemas.openxmlformats.org/drawingml/2006/table">
            <a:tbl>
              <a:tblPr>
                <a:noFill/>
                <a:tableStyleId>{98834615-4553-4B84-BE64-735AF7A5DF0C}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6200" y="1510125"/>
            <a:ext cx="4025901" cy="3345900"/>
          </a:xfrm>
          <a:prstGeom prst="rect">
            <a:avLst/>
          </a:prstGeom>
          <a:solidFill>
            <a:srgbClr val="CCFFCC"/>
          </a:solidFill>
          <a:ln>
            <a:solidFill>
              <a:schemeClr val="bg2"/>
            </a:solidFill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 err="1" smtClean="0">
                <a:solidFill>
                  <a:srgbClr val="000090"/>
                </a:solidFill>
              </a:rPr>
              <a:t>Minmize</a:t>
            </a:r>
            <a:r>
              <a:rPr lang="en-US" sz="2500" dirty="0" smtClean="0">
                <a:solidFill>
                  <a:srgbClr val="000090"/>
                </a:solidFill>
              </a:rPr>
              <a:t> total fuel consumption </a:t>
            </a:r>
            <a:endParaRPr lang="en-US" sz="2500" dirty="0">
              <a:solidFill>
                <a:srgbClr val="000090"/>
              </a:solidFill>
            </a:endParaRPr>
          </a:p>
          <a:p>
            <a:pPr marL="419100" marR="0" lvl="1" indent="27940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dirty="0">
                <a:solidFill>
                  <a:srgbClr val="000090"/>
                </a:solidFill>
              </a:rPr>
              <a:t>given # of guards</a:t>
            </a:r>
          </a:p>
          <a:p>
            <a:pPr marL="0" lvl="0" indent="0" rtl="0"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|g</a:t>
            </a:r>
            <a:r>
              <a:rPr lang="en-US" sz="2500" baseline="-25000" dirty="0">
                <a:solidFill>
                  <a:srgbClr val="000090"/>
                </a:solidFill>
              </a:rPr>
              <a:t>1</a:t>
            </a:r>
            <a:r>
              <a:rPr lang="en-US" sz="2500" dirty="0">
                <a:solidFill>
                  <a:srgbClr val="000090"/>
                </a:solidFill>
              </a:rPr>
              <a:t>g</a:t>
            </a:r>
            <a:r>
              <a:rPr lang="en-US" sz="2500" baseline="-25000" dirty="0">
                <a:solidFill>
                  <a:srgbClr val="000090"/>
                </a:solidFill>
              </a:rPr>
              <a:t>2</a:t>
            </a:r>
            <a:r>
              <a:rPr lang="en-US" sz="2500" dirty="0">
                <a:solidFill>
                  <a:srgbClr val="000090"/>
                </a:solidFill>
              </a:rPr>
              <a:t>| </a:t>
            </a:r>
            <a:r>
              <a:rPr lang="en-US" dirty="0">
                <a:solidFill>
                  <a:srgbClr val="000090"/>
                </a:solidFill>
              </a:rPr>
              <a:t>≤ </a:t>
            </a:r>
            <a:r>
              <a:rPr lang="en-US" sz="2500" dirty="0">
                <a:solidFill>
                  <a:srgbClr val="000090"/>
                </a:solidFill>
              </a:rPr>
              <a:t>2 grid units</a:t>
            </a:r>
          </a:p>
          <a:p>
            <a:pPr marL="419100" lvl="1" indent="279400" rtl="0"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dirty="0">
                <a:solidFill>
                  <a:srgbClr val="000090"/>
                </a:solidFill>
              </a:rPr>
              <a:t>uniformly over terrain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Heuristic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High memory cost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16 x 16 grid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Top view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178301" y="1497433"/>
            <a:ext cx="4965698" cy="3345900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marL="0" lvl="0" indent="0" rtl="0"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Min # of guards</a:t>
            </a:r>
          </a:p>
          <a:p>
            <a:pPr marL="419100" lvl="1" indent="279400" rtl="0"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dirty="0" smtClean="0">
                <a:solidFill>
                  <a:srgbClr val="000090"/>
                </a:solidFill>
              </a:rPr>
              <a:t>Feasibility</a:t>
            </a:r>
          </a:p>
          <a:p>
            <a:pPr marL="419100" lvl="1" indent="279400" rtl="0">
              <a:buClr>
                <a:srgbClr val="FF6600"/>
              </a:buClr>
              <a:buSzPct val="100000"/>
              <a:buFont typeface="Calibri"/>
              <a:buChar char="–"/>
            </a:pPr>
            <a:r>
              <a:rPr lang="en-US" sz="2500" dirty="0" smtClean="0">
                <a:solidFill>
                  <a:srgbClr val="000090"/>
                </a:solidFill>
              </a:rPr>
              <a:t>Interesting combinatorial structure (we are not objective) </a:t>
            </a:r>
            <a:endParaRPr lang="en-US" sz="2500" dirty="0">
              <a:solidFill>
                <a:srgbClr val="000090"/>
              </a:solidFill>
            </a:endParaRPr>
          </a:p>
          <a:p>
            <a:pPr marL="0" lvl="0" indent="0" rtl="0"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|g</a:t>
            </a:r>
            <a:r>
              <a:rPr lang="en-US" sz="2500" baseline="-25000" dirty="0">
                <a:solidFill>
                  <a:srgbClr val="000090"/>
                </a:solidFill>
              </a:rPr>
              <a:t>1</a:t>
            </a:r>
            <a:r>
              <a:rPr lang="en-US" sz="2500" dirty="0">
                <a:solidFill>
                  <a:srgbClr val="000090"/>
                </a:solidFill>
              </a:rPr>
              <a:t>g</a:t>
            </a:r>
            <a:r>
              <a:rPr lang="en-US" sz="2500" baseline="-25000" dirty="0">
                <a:solidFill>
                  <a:srgbClr val="000090"/>
                </a:solidFill>
              </a:rPr>
              <a:t>2</a:t>
            </a:r>
            <a:r>
              <a:rPr lang="en-US" sz="2500" dirty="0">
                <a:solidFill>
                  <a:srgbClr val="000090"/>
                </a:solidFill>
              </a:rPr>
              <a:t>| </a:t>
            </a:r>
            <a:r>
              <a:rPr lang="en-US" dirty="0">
                <a:solidFill>
                  <a:srgbClr val="000090"/>
                </a:solidFill>
              </a:rPr>
              <a:t>unrestricted</a:t>
            </a:r>
          </a:p>
          <a:p>
            <a:pPr marL="419100" lvl="1" indent="279400" rtl="0">
              <a:buClr>
                <a:srgbClr val="FF6600"/>
              </a:buClr>
              <a:buSzPct val="89285"/>
              <a:buFont typeface="Calibri"/>
              <a:buChar char="–"/>
            </a:pPr>
            <a:r>
              <a:rPr lang="en-US" dirty="0">
                <a:solidFill>
                  <a:srgbClr val="000090"/>
                </a:solidFill>
              </a:rPr>
              <a:t>conforms to terrain</a:t>
            </a:r>
          </a:p>
          <a:p>
            <a:pPr marL="0" lvl="0" indent="0" rtl="0"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sz="2500" dirty="0">
                <a:solidFill>
                  <a:srgbClr val="000090"/>
                </a:solidFill>
              </a:rPr>
              <a:t>Exact </a:t>
            </a:r>
            <a:r>
              <a:rPr lang="en-US" sz="2500" dirty="0" smtClean="0">
                <a:solidFill>
                  <a:srgbClr val="000090"/>
                </a:solidFill>
              </a:rPr>
              <a:t>solutions</a:t>
            </a:r>
            <a:endParaRPr lang="en-US" sz="2500" dirty="0">
              <a:solidFill>
                <a:srgbClr val="000090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52400" y="274625"/>
            <a:ext cx="40385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3000" dirty="0">
                <a:solidFill>
                  <a:srgbClr val="FF6600"/>
                </a:solidFill>
              </a:rPr>
              <a:t>Efrat et al</a:t>
            </a:r>
            <a:r>
              <a:rPr lang="en-US" sz="3000" b="0" i="0" u="none" strike="noStrike" cap="none" baseline="0" dirty="0">
                <a:solidFill>
                  <a:srgbClr val="FF6600"/>
                </a:solidFill>
                <a:sym typeface="Calibri"/>
              </a:rPr>
              <a:t> </a:t>
            </a:r>
            <a:br>
              <a:rPr lang="en-US" sz="3000" b="0" i="0" u="none" strike="noStrike" cap="none" baseline="0" dirty="0">
                <a:solidFill>
                  <a:srgbClr val="FF6600"/>
                </a:solidFill>
                <a:sym typeface="Calibri"/>
              </a:rPr>
            </a:br>
            <a:r>
              <a:rPr lang="en-US" sz="3000" b="0" i="0" u="none" strike="noStrike" cap="none" baseline="0" dirty="0">
                <a:solidFill>
                  <a:srgbClr val="FF6600"/>
                </a:solidFill>
                <a:sym typeface="Calibri"/>
              </a:rPr>
              <a:t>ACM GIS</a:t>
            </a:r>
            <a:r>
              <a:rPr lang="en-US" sz="3000" dirty="0">
                <a:solidFill>
                  <a:srgbClr val="FF6600"/>
                </a:solidFill>
              </a:rPr>
              <a:t>’12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4648200" y="274625"/>
            <a:ext cx="40385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25000"/>
              <a:buFont typeface="Calibri"/>
              <a:buNone/>
            </a:pPr>
            <a:r>
              <a:rPr lang="en-US" sz="3000" dirty="0">
                <a:solidFill>
                  <a:srgbClr val="FF6600"/>
                </a:solidFill>
              </a:rPr>
              <a:t>This </a:t>
            </a:r>
            <a:r>
              <a:rPr lang="en-US" sz="3000" dirty="0" smtClean="0">
                <a:solidFill>
                  <a:srgbClr val="FF6600"/>
                </a:solidFill>
              </a:rPr>
              <a:t>work </a:t>
            </a:r>
            <a:br>
              <a:rPr lang="en-US" sz="3000" dirty="0" smtClean="0">
                <a:solidFill>
                  <a:srgbClr val="FF6600"/>
                </a:solidFill>
              </a:rPr>
            </a:br>
            <a:r>
              <a:rPr lang="en-US" sz="3000" dirty="0" smtClean="0">
                <a:solidFill>
                  <a:srgbClr val="FF6600"/>
                </a:solidFill>
              </a:rPr>
              <a:t>prelim presented at ACM GIS 2013</a:t>
            </a: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1" y="4944936"/>
            <a:ext cx="3664875" cy="1912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x="6041225" y="4574575"/>
            <a:ext cx="3102774" cy="24182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4215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25522" y="4635331"/>
            <a:ext cx="1272649" cy="1897404"/>
          </a:xfrm>
          <a:custGeom>
            <a:avLst/>
            <a:gdLst/>
            <a:ahLst/>
            <a:cxnLst/>
            <a:rect l="0" t="0" r="0" b="0"/>
            <a:pathLst>
              <a:path w="20955" h="31242" extrusionOk="0">
                <a:moveTo>
                  <a:pt x="14288" y="0"/>
                </a:moveTo>
                <a:lnTo>
                  <a:pt x="20955" y="21146"/>
                </a:lnTo>
                <a:lnTo>
                  <a:pt x="0" y="3124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1815530" y="5850157"/>
            <a:ext cx="2099886" cy="902424"/>
          </a:xfrm>
          <a:custGeom>
            <a:avLst/>
            <a:gdLst/>
            <a:ahLst/>
            <a:cxnLst/>
            <a:rect l="0" t="0" r="0" b="0"/>
            <a:pathLst>
              <a:path w="34576" h="14859" extrusionOk="0">
                <a:moveTo>
                  <a:pt x="34576" y="0"/>
                </a:moveTo>
                <a:lnTo>
                  <a:pt x="20669" y="14859"/>
                </a:lnTo>
                <a:lnTo>
                  <a:pt x="0" y="381"/>
                </a:lnTo>
                <a:close/>
              </a:path>
            </a:pathLst>
          </a:custGeom>
          <a:solidFill>
            <a:srgbClr val="00FF00"/>
          </a:solidFill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/>
          <p:nvPr/>
        </p:nvSpPr>
        <p:spPr>
          <a:xfrm>
            <a:off x="62744" y="4612192"/>
            <a:ext cx="1330527" cy="1920543"/>
          </a:xfrm>
          <a:custGeom>
            <a:avLst/>
            <a:gdLst/>
            <a:ahLst/>
            <a:cxnLst/>
            <a:rect l="0" t="0" r="0" b="0"/>
            <a:pathLst>
              <a:path w="21908" h="31623" extrusionOk="0">
                <a:moveTo>
                  <a:pt x="0" y="10859"/>
                </a:moveTo>
                <a:lnTo>
                  <a:pt x="7049" y="31623"/>
                </a:lnTo>
                <a:lnTo>
                  <a:pt x="21908" y="0"/>
                </a:lnTo>
                <a:close/>
              </a:path>
            </a:pathLst>
          </a:custGeom>
          <a:solidFill>
            <a:srgbClr val="00FF00"/>
          </a:solidFill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4" name="Shape 134"/>
          <p:cNvSpPr/>
          <p:nvPr/>
        </p:nvSpPr>
        <p:spPr>
          <a:xfrm>
            <a:off x="1427938" y="4623791"/>
            <a:ext cx="2469383" cy="1247567"/>
          </a:xfrm>
          <a:custGeom>
            <a:avLst/>
            <a:gdLst/>
            <a:ahLst/>
            <a:cxnLst/>
            <a:rect l="0" t="0" r="0" b="0"/>
            <a:pathLst>
              <a:path w="40660" h="20542" extrusionOk="0">
                <a:moveTo>
                  <a:pt x="0" y="0"/>
                </a:moveTo>
                <a:lnTo>
                  <a:pt x="6097" y="20542"/>
                </a:lnTo>
                <a:lnTo>
                  <a:pt x="40660" y="20350"/>
                </a:lnTo>
                <a:close/>
              </a:path>
            </a:pathLst>
          </a:custGeom>
          <a:solidFill>
            <a:srgbClr val="00FF00"/>
          </a:solidFill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5" name="Shape 135"/>
          <p:cNvSpPr/>
          <p:nvPr/>
        </p:nvSpPr>
        <p:spPr>
          <a:xfrm>
            <a:off x="513983" y="5873296"/>
            <a:ext cx="2545299" cy="856146"/>
          </a:xfrm>
          <a:custGeom>
            <a:avLst/>
            <a:gdLst/>
            <a:ahLst/>
            <a:cxnLst/>
            <a:rect l="0" t="0" r="0" b="0"/>
            <a:pathLst>
              <a:path w="41910" h="14097" extrusionOk="0">
                <a:moveTo>
                  <a:pt x="0" y="10858"/>
                </a:moveTo>
                <a:lnTo>
                  <a:pt x="21526" y="0"/>
                </a:lnTo>
                <a:lnTo>
                  <a:pt x="41910" y="14097"/>
                </a:lnTo>
                <a:close/>
              </a:path>
            </a:pathLst>
          </a:custGeom>
          <a:solidFill>
            <a:srgbClr val="00FF00"/>
          </a:solidFill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6" name="Shape 136"/>
          <p:cNvSpPr/>
          <p:nvPr/>
        </p:nvSpPr>
        <p:spPr>
          <a:xfrm>
            <a:off x="843100" y="4186150"/>
            <a:ext cx="231600" cy="2316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014700" y="4612200"/>
            <a:ext cx="231600" cy="231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98175" y="5240425"/>
            <a:ext cx="2121125" cy="1319025"/>
          </a:xfrm>
          <a:custGeom>
            <a:avLst/>
            <a:gdLst/>
            <a:ahLst/>
            <a:cxnLst/>
            <a:rect l="0" t="0" r="0" b="0"/>
            <a:pathLst>
              <a:path w="84845" h="52761" extrusionOk="0">
                <a:moveTo>
                  <a:pt x="84845" y="52761"/>
                </a:moveTo>
                <a:lnTo>
                  <a:pt x="63812" y="48126"/>
                </a:lnTo>
                <a:lnTo>
                  <a:pt x="25667" y="29232"/>
                </a:lnTo>
                <a:lnTo>
                  <a:pt x="5704" y="0"/>
                </a:lnTo>
                <a:lnTo>
                  <a:pt x="0" y="2139"/>
                </a:lnTo>
              </a:path>
            </a:pathLst>
          </a:cu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40" name="Shape 140"/>
          <p:cNvCxnSpPr>
            <a:stCxn id="136" idx="4"/>
          </p:cNvCxnSpPr>
          <p:nvPr/>
        </p:nvCxnSpPr>
        <p:spPr>
          <a:xfrm>
            <a:off x="958900" y="4417750"/>
            <a:ext cx="0" cy="301859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stCxn id="142" idx="4"/>
          </p:cNvCxnSpPr>
          <p:nvPr/>
        </p:nvCxnSpPr>
        <p:spPr>
          <a:xfrm>
            <a:off x="3130500" y="4843800"/>
            <a:ext cx="0" cy="19473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/>
          <p:nvPr/>
        </p:nvSpPr>
        <p:spPr>
          <a:xfrm>
            <a:off x="4119075" y="4097600"/>
            <a:ext cx="5024923" cy="27548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1029309" y="3507971"/>
            <a:ext cx="491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endParaRPr lang="en-US" sz="30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8121" y="4089241"/>
            <a:ext cx="491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q</a:t>
            </a:r>
            <a:endParaRPr lang="en-US" sz="30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25522" y="153112"/>
            <a:ext cx="8229600" cy="5890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200" dirty="0"/>
              <a:t>Model:  </a:t>
            </a:r>
            <a:r>
              <a:rPr lang="en-US" sz="3200" dirty="0" smtClean="0"/>
              <a:t>Curtains and Two</a:t>
            </a:r>
            <a:r>
              <a:rPr lang="en-US" sz="3200" dirty="0"/>
              <a:t>-Sides </a:t>
            </a:r>
            <a:r>
              <a:rPr lang="en-US" sz="3200" dirty="0" smtClean="0"/>
              <a:t>Visibility</a:t>
            </a:r>
            <a:endParaRPr lang="en-US" sz="3200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" y="780228"/>
            <a:ext cx="9028908" cy="114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6600"/>
              </a:buClr>
            </a:pPr>
            <a:r>
              <a:rPr lang="en-US" sz="2400" dirty="0" smtClean="0">
                <a:solidFill>
                  <a:srgbClr val="000090"/>
                </a:solidFill>
              </a:rPr>
              <a:t>Given: A terrain </a:t>
            </a:r>
            <a:r>
              <a:rPr lang="en-US" sz="2400" i="1" dirty="0" smtClean="0">
                <a:solidFill>
                  <a:srgbClr val="000090"/>
                </a:solidFill>
              </a:rPr>
              <a:t>T=T(</a:t>
            </a:r>
            <a:r>
              <a:rPr lang="en-US" sz="2400" i="1" dirty="0" err="1" smtClean="0">
                <a:solidFill>
                  <a:srgbClr val="000090"/>
                </a:solidFill>
              </a:rPr>
              <a:t>x,y</a:t>
            </a:r>
            <a:r>
              <a:rPr lang="en-US" sz="2400" i="1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>
                <a:solidFill>
                  <a:srgbClr val="000090"/>
                </a:solidFill>
              </a:rPr>
              <a:t>, and two positions of UAV (guards) </a:t>
            </a:r>
            <a:r>
              <a:rPr lang="en-US" sz="2400" i="1" dirty="0" err="1" smtClean="0">
                <a:solidFill>
                  <a:srgbClr val="000090"/>
                </a:solidFill>
              </a:rPr>
              <a:t>p,q</a:t>
            </a:r>
            <a:endParaRPr lang="en-US" sz="2400" i="1" dirty="0" smtClean="0">
              <a:solidFill>
                <a:srgbClr val="000090"/>
              </a:solidFill>
            </a:endParaRPr>
          </a:p>
          <a:p>
            <a:pPr>
              <a:buClr>
                <a:srgbClr val="FF6600"/>
              </a:buClr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i="1" dirty="0" smtClean="0">
                <a:solidFill>
                  <a:srgbClr val="000090"/>
                </a:solidFill>
              </a:rPr>
              <a:t> </a:t>
            </a:r>
            <a:r>
              <a:rPr lang="en-US" sz="2400" i="1" dirty="0" err="1" smtClean="0">
                <a:solidFill>
                  <a:srgbClr val="000090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000090"/>
                </a:solidFill>
              </a:rPr>
              <a:t>pq</a:t>
            </a:r>
            <a:r>
              <a:rPr lang="en-US" sz="2400" i="1" baseline="-25000" dirty="0" smtClean="0">
                <a:solidFill>
                  <a:srgbClr val="000090"/>
                </a:solidFill>
              </a:rPr>
              <a:t>,  </a:t>
            </a:r>
            <a:r>
              <a:rPr lang="en-US" sz="2400" dirty="0" smtClean="0">
                <a:solidFill>
                  <a:srgbClr val="000090"/>
                </a:solidFill>
              </a:rPr>
              <a:t>the</a:t>
            </a:r>
            <a:r>
              <a:rPr lang="en-US" sz="2400" i="1" dirty="0" smtClean="0">
                <a:solidFill>
                  <a:srgbClr val="000090"/>
                </a:solidFill>
              </a:rPr>
              <a:t> cross section plane  – </a:t>
            </a:r>
            <a:r>
              <a:rPr lang="en-US" sz="2400" dirty="0" smtClean="0">
                <a:solidFill>
                  <a:srgbClr val="000090"/>
                </a:solidFill>
              </a:rPr>
              <a:t>plane containing  </a:t>
            </a:r>
            <a:r>
              <a:rPr lang="en-US" sz="2400" i="1" dirty="0">
                <a:solidFill>
                  <a:srgbClr val="000090"/>
                </a:solidFill>
              </a:rPr>
              <a:t>p</a:t>
            </a:r>
            <a:r>
              <a:rPr lang="en-US" sz="2400" dirty="0" smtClean="0">
                <a:solidFill>
                  <a:srgbClr val="000090"/>
                </a:solidFill>
              </a:rPr>
              <a:t> and </a:t>
            </a:r>
            <a:r>
              <a:rPr lang="en-US" sz="2400" i="1" dirty="0" smtClean="0">
                <a:solidFill>
                  <a:srgbClr val="000090"/>
                </a:solidFill>
              </a:rPr>
              <a:t>q,</a:t>
            </a:r>
            <a:r>
              <a:rPr lang="en-US" sz="2400" dirty="0" smtClean="0">
                <a:solidFill>
                  <a:srgbClr val="000090"/>
                </a:solidFill>
              </a:rPr>
              <a:t> and vertical to the </a:t>
            </a:r>
            <a:r>
              <a:rPr lang="en-US" sz="2400" i="1" dirty="0" err="1" smtClean="0">
                <a:solidFill>
                  <a:srgbClr val="000090"/>
                </a:solidFill>
              </a:rPr>
              <a:t>xy</a:t>
            </a:r>
            <a:r>
              <a:rPr lang="en-US" sz="2400" dirty="0" smtClean="0">
                <a:solidFill>
                  <a:srgbClr val="000090"/>
                </a:solidFill>
              </a:rPr>
              <a:t>-plane. </a:t>
            </a:r>
          </a:p>
          <a:p>
            <a:pPr>
              <a:buClr>
                <a:srgbClr val="FF6600"/>
              </a:buClr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000090"/>
                </a:solidFill>
              </a:rPr>
              <a:t>The infinite slab of which is the region of </a:t>
            </a:r>
            <a:r>
              <a:rPr lang="en-US" sz="2400" i="1" dirty="0" err="1" smtClean="0">
                <a:solidFill>
                  <a:srgbClr val="000090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000090"/>
                </a:solidFill>
              </a:rPr>
              <a:t>pq</a:t>
            </a:r>
            <a:r>
              <a:rPr lang="en-US" sz="2400" i="1" baseline="-25000" dirty="0" smtClean="0">
                <a:solidFill>
                  <a:srgbClr val="000090"/>
                </a:solidFill>
              </a:rPr>
              <a:t>  </a:t>
            </a:r>
            <a:r>
              <a:rPr lang="en-US" sz="2400" dirty="0" smtClean="0">
                <a:solidFill>
                  <a:srgbClr val="000090"/>
                </a:solidFill>
              </a:rPr>
              <a:t>between the lines</a:t>
            </a:r>
            <a:r>
              <a:rPr lang="en-US" sz="2400" i="1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passing through </a:t>
            </a:r>
            <a:r>
              <a:rPr lang="en-US" sz="2400" i="1" dirty="0" err="1" smtClean="0">
                <a:solidFill>
                  <a:srgbClr val="000090"/>
                </a:solidFill>
              </a:rPr>
              <a:t>p,q</a:t>
            </a:r>
            <a:r>
              <a:rPr lang="en-US" sz="2400" i="1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and parallel to the </a:t>
            </a:r>
            <a:r>
              <a:rPr lang="en-US" sz="2400" i="1" dirty="0" smtClean="0">
                <a:solidFill>
                  <a:srgbClr val="000090"/>
                </a:solidFill>
              </a:rPr>
              <a:t>z-</a:t>
            </a:r>
            <a:r>
              <a:rPr lang="en-US" sz="2400" dirty="0" smtClean="0">
                <a:solidFill>
                  <a:srgbClr val="000090"/>
                </a:solidFill>
              </a:rPr>
              <a:t>axis is the </a:t>
            </a:r>
            <a:r>
              <a:rPr lang="en-US" sz="2400" b="1" i="1" dirty="0" smtClean="0">
                <a:solidFill>
                  <a:srgbClr val="000090"/>
                </a:solidFill>
              </a:rPr>
              <a:t>curtain </a:t>
            </a:r>
            <a:r>
              <a:rPr lang="en-US" sz="2400" b="1" i="1" dirty="0" err="1" smtClean="0">
                <a:solidFill>
                  <a:srgbClr val="000090"/>
                </a:solidFill>
              </a:rPr>
              <a:t>C</a:t>
            </a:r>
            <a:r>
              <a:rPr lang="en-US" sz="2400" b="1" i="1" baseline="-25000" dirty="0" err="1" smtClean="0">
                <a:solidFill>
                  <a:srgbClr val="000090"/>
                </a:solidFill>
              </a:rPr>
              <a:t>pq</a:t>
            </a:r>
            <a:r>
              <a:rPr lang="en-US" sz="2400" b="1" i="1" dirty="0">
                <a:solidFill>
                  <a:srgbClr val="000090"/>
                </a:solidFill>
              </a:rPr>
              <a:t> </a:t>
            </a:r>
            <a:r>
              <a:rPr lang="en-US" sz="2400" i="1" dirty="0" smtClean="0">
                <a:solidFill>
                  <a:srgbClr val="000090"/>
                </a:solidFill>
              </a:rPr>
              <a:t> </a:t>
            </a:r>
            <a:endParaRPr lang="en-US" sz="2400" dirty="0" smtClean="0">
              <a:solidFill>
                <a:srgbClr val="000090"/>
              </a:solidFill>
            </a:endParaRPr>
          </a:p>
          <a:p>
            <a:pPr>
              <a:buClr>
                <a:srgbClr val="FF6600"/>
              </a:buClr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b="1" i="1" dirty="0" err="1">
                <a:solidFill>
                  <a:srgbClr val="000090"/>
                </a:solidFill>
              </a:rPr>
              <a:t>C</a:t>
            </a:r>
            <a:r>
              <a:rPr lang="en-US" sz="2400" b="1" i="1" baseline="-25000" dirty="0" err="1">
                <a:solidFill>
                  <a:srgbClr val="000090"/>
                </a:solidFill>
              </a:rPr>
              <a:t>pq</a:t>
            </a:r>
            <a:r>
              <a:rPr lang="en-US" sz="2400" b="1" i="1" dirty="0">
                <a:solidFill>
                  <a:srgbClr val="000090"/>
                </a:solidFill>
              </a:rPr>
              <a:t> </a:t>
            </a:r>
            <a:r>
              <a:rPr lang="en-US" sz="2400" b="1" i="1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is a </a:t>
            </a:r>
            <a:r>
              <a:rPr lang="en-US" sz="2400" b="1" dirty="0" smtClean="0">
                <a:solidFill>
                  <a:srgbClr val="000090"/>
                </a:solidFill>
              </a:rPr>
              <a:t>proper curtain </a:t>
            </a:r>
            <a:r>
              <a:rPr lang="en-US" sz="2400" dirty="0" smtClean="0">
                <a:solidFill>
                  <a:srgbClr val="000090"/>
                </a:solidFill>
              </a:rPr>
              <a:t>if every point of                  is seen by </a:t>
            </a:r>
            <a:r>
              <a:rPr lang="en-US" sz="2400" i="1" dirty="0" smtClean="0">
                <a:solidFill>
                  <a:srgbClr val="000090"/>
                </a:solidFill>
              </a:rPr>
              <a:t>p</a:t>
            </a:r>
            <a:r>
              <a:rPr lang="en-US" sz="2400" dirty="0" smtClean="0">
                <a:solidFill>
                  <a:srgbClr val="000090"/>
                </a:solidFill>
              </a:rPr>
              <a:t> or </a:t>
            </a:r>
            <a:r>
              <a:rPr lang="en-US" sz="2400" i="1" dirty="0" smtClean="0">
                <a:solidFill>
                  <a:srgbClr val="000090"/>
                </a:solidFill>
              </a:rPr>
              <a:t>q</a:t>
            </a:r>
            <a:r>
              <a:rPr lang="en-US" sz="2400" dirty="0" smtClean="0">
                <a:solidFill>
                  <a:srgbClr val="000090"/>
                </a:solidFill>
              </a:rPr>
              <a:t> (or both)</a:t>
            </a:r>
            <a:r>
              <a:rPr lang="en-US" sz="2400" i="1" dirty="0" smtClean="0">
                <a:solidFill>
                  <a:srgbClr val="000090"/>
                </a:solidFill>
              </a:rPr>
              <a:t>.</a:t>
            </a:r>
            <a:endParaRPr lang="en-US" sz="2400" i="1" dirty="0">
              <a:solidFill>
                <a:srgbClr val="000090"/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4" y="3021955"/>
            <a:ext cx="929031" cy="356245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05" y="4097600"/>
            <a:ext cx="1625600" cy="647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 dirty="0"/>
              <a:t>When is edge seen </a:t>
            </a:r>
            <a:br>
              <a:rPr lang="en-US" sz="3200" dirty="0"/>
            </a:br>
            <a:r>
              <a:rPr lang="en-US" sz="3200" dirty="0"/>
              <a:t>(collectively by 2 guards)?</a:t>
            </a:r>
          </a:p>
        </p:txBody>
      </p:sp>
      <p:sp>
        <p:nvSpPr>
          <p:cNvPr id="254" name="Shape 254"/>
          <p:cNvSpPr/>
          <p:nvPr/>
        </p:nvSpPr>
        <p:spPr>
          <a:xfrm>
            <a:off x="878750" y="3264550"/>
            <a:ext cx="231600" cy="2316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281850" y="3264550"/>
            <a:ext cx="231600" cy="2316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6" name="Shape 256"/>
          <p:cNvCxnSpPr>
            <a:stCxn id="254" idx="5"/>
          </p:cNvCxnSpPr>
          <p:nvPr/>
        </p:nvCxnSpPr>
        <p:spPr>
          <a:xfrm>
            <a:off x="1076432" y="3462232"/>
            <a:ext cx="4262099" cy="2197200"/>
          </a:xfrm>
          <a:prstGeom prst="straightConnector1">
            <a:avLst/>
          </a:prstGeom>
          <a:noFill/>
          <a:ln w="1905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>
            <a:stCxn id="255" idx="3"/>
          </p:cNvCxnSpPr>
          <p:nvPr/>
        </p:nvCxnSpPr>
        <p:spPr>
          <a:xfrm flipH="1">
            <a:off x="5481067" y="3462232"/>
            <a:ext cx="2834699" cy="2214900"/>
          </a:xfrm>
          <a:prstGeom prst="straightConnector1">
            <a:avLst/>
          </a:prstGeom>
          <a:noFill/>
          <a:ln w="19050" cap="flat">
            <a:solidFill>
              <a:srgbClr val="008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58" name="Shape 258"/>
          <p:cNvCxnSpPr/>
          <p:nvPr/>
        </p:nvCxnSpPr>
        <p:spPr>
          <a:xfrm>
            <a:off x="3823375" y="5641475"/>
            <a:ext cx="2049900" cy="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9" name="Shape 259"/>
          <p:cNvSpPr/>
          <p:nvPr/>
        </p:nvSpPr>
        <p:spPr>
          <a:xfrm>
            <a:off x="1007100" y="3992700"/>
            <a:ext cx="7388275" cy="1657675"/>
          </a:xfrm>
          <a:custGeom>
            <a:avLst/>
            <a:gdLst/>
            <a:ahLst/>
            <a:cxnLst/>
            <a:rect l="0" t="0" r="0" b="0"/>
            <a:pathLst>
              <a:path w="295531" h="66307" extrusionOk="0">
                <a:moveTo>
                  <a:pt x="0" y="33154"/>
                </a:moveTo>
                <a:lnTo>
                  <a:pt x="11764" y="13190"/>
                </a:lnTo>
                <a:lnTo>
                  <a:pt x="19607" y="17825"/>
                </a:lnTo>
                <a:lnTo>
                  <a:pt x="26380" y="18538"/>
                </a:lnTo>
                <a:lnTo>
                  <a:pt x="50978" y="3565"/>
                </a:lnTo>
                <a:lnTo>
                  <a:pt x="62029" y="22103"/>
                </a:lnTo>
                <a:lnTo>
                  <a:pt x="74506" y="24241"/>
                </a:lnTo>
                <a:lnTo>
                  <a:pt x="86627" y="33867"/>
                </a:lnTo>
                <a:lnTo>
                  <a:pt x="114433" y="66307"/>
                </a:lnTo>
                <a:lnTo>
                  <a:pt x="194644" y="66307"/>
                </a:lnTo>
                <a:lnTo>
                  <a:pt x="221024" y="46700"/>
                </a:lnTo>
                <a:lnTo>
                  <a:pt x="241344" y="18538"/>
                </a:lnTo>
                <a:lnTo>
                  <a:pt x="257030" y="19607"/>
                </a:lnTo>
                <a:lnTo>
                  <a:pt x="269150" y="3921"/>
                </a:lnTo>
                <a:lnTo>
                  <a:pt x="283410" y="0"/>
                </a:lnTo>
                <a:lnTo>
                  <a:pt x="295531" y="14260"/>
                </a:lnTo>
              </a:path>
            </a:pathLst>
          </a:cu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9" name="Shape 257"/>
          <p:cNvCxnSpPr/>
          <p:nvPr/>
        </p:nvCxnSpPr>
        <p:spPr>
          <a:xfrm>
            <a:off x="3855125" y="5797782"/>
            <a:ext cx="1657692" cy="0"/>
          </a:xfrm>
          <a:prstGeom prst="straightConnector1">
            <a:avLst/>
          </a:prstGeom>
          <a:noFill/>
          <a:ln w="76200" cap="flat">
            <a:solidFill>
              <a:srgbClr val="008000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12" name="Shape 256"/>
          <p:cNvCxnSpPr/>
          <p:nvPr/>
        </p:nvCxnSpPr>
        <p:spPr>
          <a:xfrm flipH="1">
            <a:off x="5338531" y="5942482"/>
            <a:ext cx="534744" cy="0"/>
          </a:xfrm>
          <a:prstGeom prst="straightConnector1">
            <a:avLst/>
          </a:prstGeom>
          <a:noFill/>
          <a:ln w="88900" cap="flat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864560" y="2756098"/>
            <a:ext cx="513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p</a:t>
            </a:r>
            <a:endParaRPr lang="en-US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67257" y="2756098"/>
            <a:ext cx="513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882331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AAAAAA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856</Words>
  <Application>Microsoft Macintosh PowerPoint</Application>
  <PresentationFormat>On-screen Show (4:3)</PresentationFormat>
  <Paragraphs>175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- Title and Content</vt:lpstr>
      <vt:lpstr>Sweeping a Terrain by Collaborative Aerial Vehicles</vt:lpstr>
      <vt:lpstr>Typical Scenario</vt:lpstr>
      <vt:lpstr>Challenges</vt:lpstr>
      <vt:lpstr>Related Scenarios</vt:lpstr>
      <vt:lpstr>Previous results </vt:lpstr>
      <vt:lpstr>Model: (Triangulated) Terrain</vt:lpstr>
      <vt:lpstr>Efrat et al  ACM GIS’12</vt:lpstr>
      <vt:lpstr>Model:  Curtains and Two-Sides Visibility</vt:lpstr>
      <vt:lpstr>When is edge seen  (collectively by 2 guards)?</vt:lpstr>
      <vt:lpstr>Non-proper curtain </vt:lpstr>
      <vt:lpstr>Model: Feasibility of curtains</vt:lpstr>
      <vt:lpstr>Model: Sweeping</vt:lpstr>
      <vt:lpstr>Problem versions</vt:lpstr>
      <vt:lpstr>Problem statement</vt:lpstr>
      <vt:lpstr>Brief explanation</vt:lpstr>
      <vt:lpstr>2 guards: Main idea:  Free Space Diagram (FSD)</vt:lpstr>
      <vt:lpstr>Concatenation </vt:lpstr>
      <vt:lpstr> The FSP has O(n4+ε) cells   (and A La Euler, same number of edges, vertices)  Could be built in this time (divide and concur) </vt:lpstr>
      <vt:lpstr>Implementation</vt:lpstr>
      <vt:lpstr>Software</vt:lpstr>
      <vt:lpstr>Output</vt:lpstr>
      <vt:lpstr>Output</vt:lpstr>
      <vt:lpstr>Output</vt:lpstr>
      <vt:lpstr>Output</vt:lpstr>
      <vt:lpstr>Variant: Polygonal tracks</vt:lpstr>
      <vt:lpstr>Variant: Minimize # of guards</vt:lpstr>
      <vt:lpstr>Ingredients for the 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Sweeping a Terrain by Collaborative Aerial Vehicles</dc:title>
  <cp:lastModifiedBy>Alon Efrat</cp:lastModifiedBy>
  <cp:revision>103</cp:revision>
  <dcterms:modified xsi:type="dcterms:W3CDTF">2015-10-26T18:56:52Z</dcterms:modified>
</cp:coreProperties>
</file>