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6932269" y="5305970"/>
            <a:ext cx="205131" cy="205830"/>
          </a:xfrm>
          <a:prstGeom prst="ellipse">
            <a:avLst/>
          </a:prstGeom>
          <a:solidFill>
            <a:srgbClr val="941751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Circle"/>
          <p:cNvSpPr/>
          <p:nvPr/>
        </p:nvSpPr>
        <p:spPr>
          <a:xfrm>
            <a:off x="5381247" y="4888185"/>
            <a:ext cx="205131" cy="205830"/>
          </a:xfrm>
          <a:prstGeom prst="ellipse">
            <a:avLst/>
          </a:prstGeom>
          <a:solidFill>
            <a:srgbClr val="941751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Circle"/>
          <p:cNvSpPr/>
          <p:nvPr/>
        </p:nvSpPr>
        <p:spPr>
          <a:xfrm>
            <a:off x="5624477" y="5511799"/>
            <a:ext cx="205131" cy="205831"/>
          </a:xfrm>
          <a:prstGeom prst="ellipse">
            <a:avLst/>
          </a:prstGeom>
          <a:solidFill>
            <a:srgbClr val="941751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Circle"/>
          <p:cNvSpPr/>
          <p:nvPr/>
        </p:nvSpPr>
        <p:spPr>
          <a:xfrm>
            <a:off x="6679193" y="4747170"/>
            <a:ext cx="205131" cy="205831"/>
          </a:xfrm>
          <a:prstGeom prst="ellipse">
            <a:avLst/>
          </a:prstGeom>
          <a:solidFill>
            <a:srgbClr val="941751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Circle"/>
          <p:cNvSpPr/>
          <p:nvPr/>
        </p:nvSpPr>
        <p:spPr>
          <a:xfrm>
            <a:off x="6100475" y="3874450"/>
            <a:ext cx="205132" cy="205831"/>
          </a:xfrm>
          <a:prstGeom prst="ellipse">
            <a:avLst/>
          </a:prstGeom>
          <a:solidFill>
            <a:srgbClr val="941751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Circle"/>
          <p:cNvSpPr/>
          <p:nvPr/>
        </p:nvSpPr>
        <p:spPr>
          <a:xfrm>
            <a:off x="7516498" y="4091665"/>
            <a:ext cx="205131" cy="205831"/>
          </a:xfrm>
          <a:prstGeom prst="ellipse">
            <a:avLst/>
          </a:prstGeom>
          <a:solidFill>
            <a:srgbClr val="941751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a,20"/>
          <p:cNvSpPr txBox="1"/>
          <p:nvPr/>
        </p:nvSpPr>
        <p:spPr>
          <a:xfrm>
            <a:off x="5512262" y="56750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126" name="b,40"/>
          <p:cNvSpPr txBox="1"/>
          <p:nvPr/>
        </p:nvSpPr>
        <p:spPr>
          <a:xfrm>
            <a:off x="5032975" y="4593014"/>
            <a:ext cx="470078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127" name="c,10"/>
          <p:cNvSpPr txBox="1"/>
          <p:nvPr/>
        </p:nvSpPr>
        <p:spPr>
          <a:xfrm>
            <a:off x="5908547" y="3590665"/>
            <a:ext cx="463501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c,10</a:t>
            </a:r>
          </a:p>
        </p:txBody>
      </p:sp>
      <p:sp>
        <p:nvSpPr>
          <p:cNvPr id="128" name="d,30"/>
          <p:cNvSpPr txBox="1"/>
          <p:nvPr/>
        </p:nvSpPr>
        <p:spPr>
          <a:xfrm>
            <a:off x="6305669" y="46069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1751"/>
                </a:solidFill>
              </a:defRPr>
            </a:lvl1pPr>
          </a:lstStyle>
          <a:p>
            <a:pPr/>
            <a:r>
              <a:t>d,30</a:t>
            </a:r>
          </a:p>
        </p:txBody>
      </p:sp>
      <p:sp>
        <p:nvSpPr>
          <p:cNvPr id="129" name="e,10"/>
          <p:cNvSpPr txBox="1"/>
          <p:nvPr/>
        </p:nvSpPr>
        <p:spPr>
          <a:xfrm>
            <a:off x="6803085" y="5458543"/>
            <a:ext cx="4635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e,10</a:t>
            </a:r>
          </a:p>
        </p:txBody>
      </p:sp>
      <p:sp>
        <p:nvSpPr>
          <p:cNvPr id="130" name="f,30"/>
          <p:cNvSpPr txBox="1"/>
          <p:nvPr/>
        </p:nvSpPr>
        <p:spPr>
          <a:xfrm>
            <a:off x="7765202" y="4038409"/>
            <a:ext cx="42065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f,30</a:t>
            </a:r>
          </a:p>
        </p:txBody>
      </p:sp>
      <p:sp>
        <p:nvSpPr>
          <p:cNvPr id="131" name="Gaol: Find a sequences   , and a matching between them, such that the sum of weights of their edges is larger than the weight between  any other monotone subsets…"/>
          <p:cNvSpPr txBox="1"/>
          <p:nvPr/>
        </p:nvSpPr>
        <p:spPr>
          <a:xfrm>
            <a:off x="418744" y="224970"/>
            <a:ext cx="9698541" cy="2616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t>Gaol: Find a sequences 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and a matching between them, such that the sum of weights of their edges is larger than the weight between  any other monotone subsets 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algn="l">
              <a:defRPr sz="1800"/>
            </a:pPr>
            <a:r>
              <a:t> </a:t>
            </a:r>
          </a:p>
          <a:p>
            <a:pPr algn="l">
              <a:defRPr sz="1800"/>
            </a:pPr>
            <a:r>
              <a:t>Note - this problem must be solved jointly. We could not find 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</a:t>
            </a:r>
          </a:p>
          <a:p>
            <a:pPr algn="l">
              <a:defRPr sz="1800"/>
            </a:pPr>
            <a:r>
              <a:t>without checking the effect on Q (and vice verse). Hence we define a graph ?? Whose nodes are all pairs (p</a:t>
            </a:r>
            <a:r>
              <a:rPr baseline="-5999"/>
              <a:t>i, </a:t>
            </a:r>
            <a:r>
              <a:t>q</a:t>
            </a:r>
            <a:r>
              <a:rPr baseline="-5999"/>
              <a:t>j</a:t>
            </a:r>
            <a:r>
              <a:t> ) s</a:t>
            </a:r>
          </a:p>
        </p:txBody>
      </p:sp>
      <p:sp>
        <p:nvSpPr>
          <p:cNvPr id="132" name="Line"/>
          <p:cNvSpPr/>
          <p:nvPr/>
        </p:nvSpPr>
        <p:spPr>
          <a:xfrm flipV="1">
            <a:off x="5735000" y="4898348"/>
            <a:ext cx="943372" cy="691953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Line"/>
          <p:cNvSpPr/>
          <p:nvPr/>
        </p:nvSpPr>
        <p:spPr>
          <a:xfrm flipV="1">
            <a:off x="6858794" y="4184342"/>
            <a:ext cx="659648" cy="659648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 flipV="1">
            <a:off x="5492792" y="4168964"/>
            <a:ext cx="1986846" cy="775056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 flipV="1">
            <a:off x="5492792" y="4030295"/>
            <a:ext cx="607684" cy="890317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 flipV="1">
            <a:off x="5731354" y="5426915"/>
            <a:ext cx="1200916" cy="18060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ne"/>
          <p:cNvSpPr/>
          <p:nvPr/>
        </p:nvSpPr>
        <p:spPr>
          <a:xfrm flipV="1">
            <a:off x="7094346" y="4352096"/>
            <a:ext cx="518751" cy="104423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3731869" y="5178970"/>
            <a:ext cx="205132" cy="205830"/>
          </a:xfrm>
          <a:prstGeom prst="ellipse">
            <a:avLst/>
          </a:prstGeom>
          <a:solidFill>
            <a:srgbClr val="0433FF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40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Circle"/>
          <p:cNvSpPr/>
          <p:nvPr/>
        </p:nvSpPr>
        <p:spPr>
          <a:xfrm>
            <a:off x="2218947" y="4646885"/>
            <a:ext cx="205131" cy="205830"/>
          </a:xfrm>
          <a:prstGeom prst="ellipse">
            <a:avLst/>
          </a:prstGeom>
          <a:solidFill>
            <a:srgbClr val="0433FF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40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ircle"/>
          <p:cNvSpPr/>
          <p:nvPr/>
        </p:nvSpPr>
        <p:spPr>
          <a:xfrm>
            <a:off x="2424077" y="5384800"/>
            <a:ext cx="205131" cy="205830"/>
          </a:xfrm>
          <a:prstGeom prst="ellipse">
            <a:avLst/>
          </a:prstGeom>
          <a:solidFill>
            <a:srgbClr val="0433FF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40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Circle"/>
          <p:cNvSpPr/>
          <p:nvPr/>
        </p:nvSpPr>
        <p:spPr>
          <a:xfrm>
            <a:off x="3478793" y="4620170"/>
            <a:ext cx="205131" cy="205830"/>
          </a:xfrm>
          <a:prstGeom prst="ellipse">
            <a:avLst/>
          </a:prstGeom>
          <a:solidFill>
            <a:srgbClr val="0433FF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40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Circle"/>
          <p:cNvSpPr/>
          <p:nvPr/>
        </p:nvSpPr>
        <p:spPr>
          <a:xfrm>
            <a:off x="2900076" y="3747451"/>
            <a:ext cx="205131" cy="205830"/>
          </a:xfrm>
          <a:prstGeom prst="ellipse">
            <a:avLst/>
          </a:prstGeom>
          <a:solidFill>
            <a:srgbClr val="0433FF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40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Circle"/>
          <p:cNvSpPr/>
          <p:nvPr/>
        </p:nvSpPr>
        <p:spPr>
          <a:xfrm>
            <a:off x="4316097" y="3964665"/>
            <a:ext cx="205131" cy="205831"/>
          </a:xfrm>
          <a:prstGeom prst="ellipse">
            <a:avLst/>
          </a:prstGeom>
          <a:solidFill>
            <a:srgbClr val="0433FF">
              <a:alpha val="89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40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a,20"/>
          <p:cNvSpPr txBox="1"/>
          <p:nvPr/>
        </p:nvSpPr>
        <p:spPr>
          <a:xfrm>
            <a:off x="2311862" y="55480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2192"/>
                </a:solidFill>
              </a:defRPr>
            </a:lvl1pPr>
          </a:lstStyle>
          <a:p>
            <a:pPr/>
            <a:r>
              <a:t>a,20</a:t>
            </a:r>
          </a:p>
        </p:txBody>
      </p:sp>
      <p:sp>
        <p:nvSpPr>
          <p:cNvPr id="145" name="b,40"/>
          <p:cNvSpPr txBox="1"/>
          <p:nvPr/>
        </p:nvSpPr>
        <p:spPr>
          <a:xfrm>
            <a:off x="1832575" y="44660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2192"/>
                </a:solidFill>
              </a:defRPr>
            </a:lvl1pPr>
          </a:lstStyle>
          <a:p>
            <a:pPr/>
            <a:r>
              <a:t>b,40</a:t>
            </a:r>
          </a:p>
        </p:txBody>
      </p:sp>
      <p:sp>
        <p:nvSpPr>
          <p:cNvPr id="146" name="c,10"/>
          <p:cNvSpPr txBox="1"/>
          <p:nvPr/>
        </p:nvSpPr>
        <p:spPr>
          <a:xfrm>
            <a:off x="2708148" y="3463665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2192"/>
                </a:solidFill>
              </a:defRPr>
            </a:lvl1pPr>
          </a:lstStyle>
          <a:p>
            <a:pPr/>
            <a:r>
              <a:t>c,10</a:t>
            </a:r>
          </a:p>
        </p:txBody>
      </p:sp>
      <p:sp>
        <p:nvSpPr>
          <p:cNvPr id="147" name="d,30"/>
          <p:cNvSpPr txBox="1"/>
          <p:nvPr/>
        </p:nvSpPr>
        <p:spPr>
          <a:xfrm>
            <a:off x="3105269" y="44799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2192"/>
                </a:solidFill>
              </a:defRPr>
            </a:lvl1pPr>
          </a:lstStyle>
          <a:p>
            <a:pPr/>
            <a:r>
              <a:t>d,30</a:t>
            </a:r>
          </a:p>
        </p:txBody>
      </p:sp>
      <p:sp>
        <p:nvSpPr>
          <p:cNvPr id="148" name="e,10"/>
          <p:cNvSpPr txBox="1"/>
          <p:nvPr/>
        </p:nvSpPr>
        <p:spPr>
          <a:xfrm>
            <a:off x="3602685" y="5331543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2192"/>
                </a:solidFill>
              </a:defRPr>
            </a:lvl1pPr>
          </a:lstStyle>
          <a:p>
            <a:pPr/>
            <a:r>
              <a:t>e,10</a:t>
            </a:r>
          </a:p>
        </p:txBody>
      </p:sp>
      <p:sp>
        <p:nvSpPr>
          <p:cNvPr id="149" name="f,30"/>
          <p:cNvSpPr txBox="1"/>
          <p:nvPr/>
        </p:nvSpPr>
        <p:spPr>
          <a:xfrm>
            <a:off x="4564802" y="3911409"/>
            <a:ext cx="42065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942192"/>
                </a:solidFill>
              </a:defRPr>
            </a:lvl1pPr>
          </a:lstStyle>
          <a:p>
            <a:pPr/>
            <a:r>
              <a:t>f,30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2534600" y="4771348"/>
            <a:ext cx="943372" cy="691953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 flipV="1">
            <a:off x="3658393" y="4057342"/>
            <a:ext cx="659649" cy="659648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2329023" y="4041964"/>
            <a:ext cx="1950216" cy="70393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 flipV="1">
            <a:off x="2325824" y="3903295"/>
            <a:ext cx="574252" cy="834560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2530954" y="5480515"/>
            <a:ext cx="3071083" cy="159172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 flipV="1">
            <a:off x="3893946" y="4225096"/>
            <a:ext cx="518751" cy="104423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3649413" y="4712700"/>
            <a:ext cx="3071084" cy="159172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4483321" y="4031933"/>
            <a:ext cx="3071084" cy="159172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Dotted arrow: Dominance…"/>
          <p:cNvSpPr txBox="1"/>
          <p:nvPr/>
        </p:nvSpPr>
        <p:spPr>
          <a:xfrm>
            <a:off x="8343097" y="4814527"/>
            <a:ext cx="3935274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Dotted arrow: Dominance </a:t>
            </a:r>
          </a:p>
          <a:p>
            <a:pPr/>
            <a:r>
              <a:t>solid arrow: matching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ircle"/>
          <p:cNvSpPr/>
          <p:nvPr/>
        </p:nvSpPr>
        <p:spPr>
          <a:xfrm>
            <a:off x="6932269" y="5305970"/>
            <a:ext cx="205132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ircle"/>
          <p:cNvSpPr/>
          <p:nvPr/>
        </p:nvSpPr>
        <p:spPr>
          <a:xfrm>
            <a:off x="5419347" y="4773885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5624477" y="551180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ircle"/>
          <p:cNvSpPr/>
          <p:nvPr/>
        </p:nvSpPr>
        <p:spPr>
          <a:xfrm>
            <a:off x="6679193" y="474717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Circle"/>
          <p:cNvSpPr/>
          <p:nvPr/>
        </p:nvSpPr>
        <p:spPr>
          <a:xfrm>
            <a:off x="6100476" y="3874451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7516497" y="4091665"/>
            <a:ext cx="205131" cy="205831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a,20"/>
          <p:cNvSpPr txBox="1"/>
          <p:nvPr/>
        </p:nvSpPr>
        <p:spPr>
          <a:xfrm>
            <a:off x="5512262" y="56750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167" name="b,40"/>
          <p:cNvSpPr txBox="1"/>
          <p:nvPr/>
        </p:nvSpPr>
        <p:spPr>
          <a:xfrm>
            <a:off x="5032975" y="45930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168" name="c,10"/>
          <p:cNvSpPr txBox="1"/>
          <p:nvPr/>
        </p:nvSpPr>
        <p:spPr>
          <a:xfrm>
            <a:off x="5908548" y="3590665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c,10</a:t>
            </a:r>
          </a:p>
        </p:txBody>
      </p:sp>
      <p:sp>
        <p:nvSpPr>
          <p:cNvPr id="169" name="d,30"/>
          <p:cNvSpPr txBox="1"/>
          <p:nvPr/>
        </p:nvSpPr>
        <p:spPr>
          <a:xfrm>
            <a:off x="6305669" y="46069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d,30</a:t>
            </a:r>
          </a:p>
        </p:txBody>
      </p:sp>
      <p:sp>
        <p:nvSpPr>
          <p:cNvPr id="170" name="e,10"/>
          <p:cNvSpPr txBox="1"/>
          <p:nvPr/>
        </p:nvSpPr>
        <p:spPr>
          <a:xfrm>
            <a:off x="6803085" y="5458543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e,10</a:t>
            </a:r>
          </a:p>
        </p:txBody>
      </p:sp>
      <p:sp>
        <p:nvSpPr>
          <p:cNvPr id="171" name="f,30"/>
          <p:cNvSpPr txBox="1"/>
          <p:nvPr/>
        </p:nvSpPr>
        <p:spPr>
          <a:xfrm>
            <a:off x="7765202" y="4038409"/>
            <a:ext cx="42065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f,30</a:t>
            </a:r>
          </a:p>
        </p:txBody>
      </p:sp>
      <p:sp>
        <p:nvSpPr>
          <p:cNvPr id="172" name="Alg1: Find max-weight monotone sequence in 2D…"/>
          <p:cNvSpPr txBox="1"/>
          <p:nvPr/>
        </p:nvSpPr>
        <p:spPr>
          <a:xfrm>
            <a:off x="447754" y="403722"/>
            <a:ext cx="7278211" cy="305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Alg1: Find max-weight monotone sequence in 2D</a:t>
            </a:r>
          </a:p>
          <a:p>
            <a:pPr algn="l">
              <a:defRPr sz="1800"/>
            </a:pPr>
            <a:r>
              <a:t>Finding longest sequence is NP-Hard in graphics in general</a:t>
            </a:r>
          </a:p>
          <a:p>
            <a:pPr algn="l">
              <a:defRPr sz="1800"/>
            </a:pPr>
            <a:r>
              <a:t>However, it is done in O(|E|) time in Directed Acyclic Graphs (DAG)</a:t>
            </a:r>
          </a:p>
          <a:p>
            <a:pPr algn="l">
              <a:defRPr sz="1800"/>
            </a:pPr>
            <a:r>
              <a:t> </a:t>
            </a:r>
          </a:p>
          <a:p>
            <a:pPr algn="l">
              <a:defRPr sz="1800"/>
            </a:pPr>
            <a:r>
              <a:t>Attempt 1: Generate a DAG based on domination</a:t>
            </a:r>
          </a:p>
          <a:p>
            <a:pPr lvl="1" algn="l">
              <a:defRPr sz="1800"/>
            </a:pPr>
            <a:r>
              <a:t>Access nodes by topological order. </a:t>
            </a:r>
          </a:p>
          <a:p>
            <a:pPr lvl="1" algn="l">
              <a:defRPr sz="1800"/>
            </a:pPr>
            <a:r>
              <a:t>When access a node v, set 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max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 algn="l">
              <a:defRPr sz="1800"/>
            </a:pPr>
            <a:r>
              <a:t>In our case, |V|=|P||Q|, and E=(|P||Q|)</a:t>
            </a:r>
            <a:r>
              <a:rPr baseline="31999"/>
              <a:t>2 </a:t>
            </a:r>
            <a:r>
              <a:t>=n</a:t>
            </a:r>
            <a:r>
              <a:rPr baseline="31999"/>
              <a:t>4. </a:t>
            </a:r>
            <a:endParaRPr baseline="31999"/>
          </a:p>
          <a:p>
            <a:pPr lvl="1" algn="l">
              <a:defRPr sz="1800"/>
            </a:pPr>
            <a:endParaRPr baseline="31999"/>
          </a:p>
          <a:p>
            <a:pPr lvl="1" algn="l">
              <a:defRPr sz="1800"/>
            </a:pPr>
            <a:r>
              <a:t>We need something much faster 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5735000" y="4898348"/>
            <a:ext cx="943372" cy="691953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6858793" y="4184342"/>
            <a:ext cx="659649" cy="65964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 flipV="1">
            <a:off x="5529423" y="4168964"/>
            <a:ext cx="1950216" cy="7039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ine"/>
          <p:cNvSpPr/>
          <p:nvPr/>
        </p:nvSpPr>
        <p:spPr>
          <a:xfrm flipV="1">
            <a:off x="5526224" y="4030295"/>
            <a:ext cx="574252" cy="83456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 flipV="1">
            <a:off x="5731354" y="5426916"/>
            <a:ext cx="1200916" cy="18060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 flipV="1">
            <a:off x="7094346" y="4352096"/>
            <a:ext cx="518751" cy="10442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ircle"/>
          <p:cNvSpPr/>
          <p:nvPr/>
        </p:nvSpPr>
        <p:spPr>
          <a:xfrm>
            <a:off x="5419347" y="4773885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Circle"/>
          <p:cNvSpPr/>
          <p:nvPr/>
        </p:nvSpPr>
        <p:spPr>
          <a:xfrm>
            <a:off x="5624477" y="551180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Circle"/>
          <p:cNvSpPr/>
          <p:nvPr/>
        </p:nvSpPr>
        <p:spPr>
          <a:xfrm>
            <a:off x="6679193" y="474717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6100476" y="3874451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a,20"/>
          <p:cNvSpPr txBox="1"/>
          <p:nvPr/>
        </p:nvSpPr>
        <p:spPr>
          <a:xfrm>
            <a:off x="5512262" y="56750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185" name="b,40"/>
          <p:cNvSpPr txBox="1"/>
          <p:nvPr/>
        </p:nvSpPr>
        <p:spPr>
          <a:xfrm>
            <a:off x="5032975" y="45930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186" name="c,10"/>
          <p:cNvSpPr txBox="1"/>
          <p:nvPr/>
        </p:nvSpPr>
        <p:spPr>
          <a:xfrm>
            <a:off x="5908548" y="3590665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c,10</a:t>
            </a:r>
          </a:p>
        </p:txBody>
      </p:sp>
      <p:sp>
        <p:nvSpPr>
          <p:cNvPr id="187" name="d,30"/>
          <p:cNvSpPr txBox="1"/>
          <p:nvPr/>
        </p:nvSpPr>
        <p:spPr>
          <a:xfrm>
            <a:off x="6305669" y="46069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d,30</a:t>
            </a:r>
          </a:p>
        </p:txBody>
      </p:sp>
      <p:sp>
        <p:nvSpPr>
          <p:cNvPr id="188" name="f,30"/>
          <p:cNvSpPr txBox="1"/>
          <p:nvPr/>
        </p:nvSpPr>
        <p:spPr>
          <a:xfrm>
            <a:off x="7765202" y="4038409"/>
            <a:ext cx="42065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f,30</a:t>
            </a:r>
          </a:p>
        </p:txBody>
      </p:sp>
      <p:sp>
        <p:nvSpPr>
          <p:cNvPr id="189" name="Alg1: Find max-weight monotone sequence in 2D…"/>
          <p:cNvSpPr txBox="1"/>
          <p:nvPr/>
        </p:nvSpPr>
        <p:spPr>
          <a:xfrm>
            <a:off x="486992" y="403723"/>
            <a:ext cx="7278211" cy="305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Alg1: Find max-weight monotone sequence in 2D</a:t>
            </a:r>
          </a:p>
          <a:p>
            <a:pPr algn="l">
              <a:defRPr sz="1800"/>
            </a:pPr>
            <a:r>
              <a:t>Finding longest sequence is NP-Hard in graphics in general</a:t>
            </a:r>
          </a:p>
          <a:p>
            <a:pPr algn="l">
              <a:defRPr sz="1800"/>
            </a:pPr>
            <a:r>
              <a:t>However, it is done in O(|E|) time in Directed Acyclic Graphs (DAG)</a:t>
            </a:r>
          </a:p>
          <a:p>
            <a:pPr algn="l">
              <a:defRPr sz="1800"/>
            </a:pPr>
            <a:r>
              <a:t> </a:t>
            </a:r>
          </a:p>
          <a:p>
            <a:pPr algn="l">
              <a:defRPr sz="1800"/>
            </a:pPr>
            <a:r>
              <a:t>Attempt 1: Generate a DAG based on domination</a:t>
            </a:r>
          </a:p>
          <a:p>
            <a:pPr lvl="1" algn="l">
              <a:defRPr sz="1800"/>
            </a:pPr>
            <a:r>
              <a:t>Access nodes by topological order. </a:t>
            </a:r>
          </a:p>
          <a:p>
            <a:pPr lvl="1" algn="l">
              <a:defRPr sz="1800"/>
            </a:pPr>
            <a:r>
              <a:t>When access a node v, set 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max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 algn="l">
              <a:defRPr sz="1800"/>
            </a:pPr>
            <a:r>
              <a:t>In our case, |V|=|P||Q|, and E=(|P||Q|)</a:t>
            </a:r>
            <a:r>
              <a:rPr baseline="31999"/>
              <a:t>2 </a:t>
            </a:r>
            <a:r>
              <a:t>=n</a:t>
            </a:r>
            <a:r>
              <a:rPr baseline="31999"/>
              <a:t>4. </a:t>
            </a:r>
            <a:endParaRPr baseline="31999"/>
          </a:p>
          <a:p>
            <a:pPr lvl="1" algn="l">
              <a:defRPr sz="1800"/>
            </a:pPr>
            <a:endParaRPr baseline="31999"/>
          </a:p>
          <a:p>
            <a:pPr lvl="1" algn="l">
              <a:defRPr sz="1800"/>
            </a:pPr>
            <a:r>
              <a:t>We need something much faster </a:t>
            </a:r>
          </a:p>
        </p:txBody>
      </p:sp>
      <p:sp>
        <p:nvSpPr>
          <p:cNvPr id="190" name="Line"/>
          <p:cNvSpPr/>
          <p:nvPr/>
        </p:nvSpPr>
        <p:spPr>
          <a:xfrm flipV="1">
            <a:off x="5735000" y="4898348"/>
            <a:ext cx="943372" cy="691953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Line"/>
          <p:cNvSpPr/>
          <p:nvPr/>
        </p:nvSpPr>
        <p:spPr>
          <a:xfrm flipV="1">
            <a:off x="6858793" y="4184342"/>
            <a:ext cx="659649" cy="65964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Line"/>
          <p:cNvSpPr/>
          <p:nvPr/>
        </p:nvSpPr>
        <p:spPr>
          <a:xfrm flipV="1">
            <a:off x="5529423" y="4168964"/>
            <a:ext cx="1950216" cy="7039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Line"/>
          <p:cNvSpPr/>
          <p:nvPr/>
        </p:nvSpPr>
        <p:spPr>
          <a:xfrm flipV="1">
            <a:off x="5526224" y="4030295"/>
            <a:ext cx="574252" cy="83456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Line"/>
          <p:cNvSpPr/>
          <p:nvPr/>
        </p:nvSpPr>
        <p:spPr>
          <a:xfrm flipV="1">
            <a:off x="5731354" y="5426916"/>
            <a:ext cx="1200916" cy="18060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Line"/>
          <p:cNvSpPr/>
          <p:nvPr/>
        </p:nvSpPr>
        <p:spPr>
          <a:xfrm flipV="1">
            <a:off x="7094346" y="4352096"/>
            <a:ext cx="518751" cy="10442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Circle"/>
          <p:cNvSpPr/>
          <p:nvPr/>
        </p:nvSpPr>
        <p:spPr>
          <a:xfrm>
            <a:off x="3692147" y="6183585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Circle"/>
          <p:cNvSpPr/>
          <p:nvPr/>
        </p:nvSpPr>
        <p:spPr>
          <a:xfrm>
            <a:off x="4951993" y="615687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a,20"/>
          <p:cNvSpPr txBox="1"/>
          <p:nvPr/>
        </p:nvSpPr>
        <p:spPr>
          <a:xfrm>
            <a:off x="3785062" y="70847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199" name="b,40"/>
          <p:cNvSpPr txBox="1"/>
          <p:nvPr/>
        </p:nvSpPr>
        <p:spPr>
          <a:xfrm>
            <a:off x="3305775" y="60027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200" name="d,30"/>
          <p:cNvSpPr txBox="1"/>
          <p:nvPr/>
        </p:nvSpPr>
        <p:spPr>
          <a:xfrm>
            <a:off x="4578469" y="60166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d,30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007800" y="6308048"/>
            <a:ext cx="943372" cy="691953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5131593" y="5594042"/>
            <a:ext cx="659649" cy="65964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Line"/>
          <p:cNvSpPr/>
          <p:nvPr/>
        </p:nvSpPr>
        <p:spPr>
          <a:xfrm flipV="1">
            <a:off x="3802223" y="5578664"/>
            <a:ext cx="1950216" cy="7039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3799024" y="5439995"/>
            <a:ext cx="574252" cy="83456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 flipV="1">
            <a:off x="4004154" y="6836616"/>
            <a:ext cx="1200916" cy="18060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Line"/>
          <p:cNvSpPr/>
          <p:nvPr/>
        </p:nvSpPr>
        <p:spPr>
          <a:xfrm flipV="1">
            <a:off x="5367146" y="5690259"/>
            <a:ext cx="355512" cy="111576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7833969" y="6677570"/>
            <a:ext cx="205132" cy="205831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6526177" y="688340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Circle"/>
          <p:cNvSpPr/>
          <p:nvPr/>
        </p:nvSpPr>
        <p:spPr>
          <a:xfrm>
            <a:off x="7580893" y="611877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a,20"/>
          <p:cNvSpPr txBox="1"/>
          <p:nvPr/>
        </p:nvSpPr>
        <p:spPr>
          <a:xfrm>
            <a:off x="6413962" y="70466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211" name="b,40"/>
          <p:cNvSpPr txBox="1"/>
          <p:nvPr/>
        </p:nvSpPr>
        <p:spPr>
          <a:xfrm>
            <a:off x="5934675" y="59646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212" name="d,30"/>
          <p:cNvSpPr txBox="1"/>
          <p:nvPr/>
        </p:nvSpPr>
        <p:spPr>
          <a:xfrm>
            <a:off x="7207369" y="59785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d,30</a:t>
            </a:r>
          </a:p>
        </p:txBody>
      </p:sp>
      <p:sp>
        <p:nvSpPr>
          <p:cNvPr id="213" name="Line"/>
          <p:cNvSpPr/>
          <p:nvPr/>
        </p:nvSpPr>
        <p:spPr>
          <a:xfrm flipV="1">
            <a:off x="6636700" y="6269948"/>
            <a:ext cx="943372" cy="691954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Line"/>
          <p:cNvSpPr/>
          <p:nvPr/>
        </p:nvSpPr>
        <p:spPr>
          <a:xfrm flipV="1">
            <a:off x="7760493" y="5555942"/>
            <a:ext cx="659649" cy="65964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 flipV="1">
            <a:off x="6431123" y="5540564"/>
            <a:ext cx="1950216" cy="7039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 flipV="1">
            <a:off x="6427924" y="5401895"/>
            <a:ext cx="574252" cy="83456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 flipV="1">
            <a:off x="6633054" y="6798516"/>
            <a:ext cx="1200916" cy="18060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5385505" y="5501363"/>
            <a:ext cx="1540305" cy="1333316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5" name="Group"/>
          <p:cNvGrpSpPr/>
          <p:nvPr/>
        </p:nvGrpSpPr>
        <p:grpSpPr>
          <a:xfrm>
            <a:off x="3897277" y="4091665"/>
            <a:ext cx="3824351" cy="3035665"/>
            <a:chOff x="0" y="0"/>
            <a:chExt cx="3824350" cy="3035663"/>
          </a:xfrm>
        </p:grpSpPr>
        <p:sp>
          <p:nvSpPr>
            <p:cNvPr id="219" name="Circle"/>
            <p:cNvSpPr/>
            <p:nvPr/>
          </p:nvSpPr>
          <p:spPr>
            <a:xfrm>
              <a:off x="3034992" y="1214304"/>
              <a:ext cx="205131" cy="205831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Circle"/>
            <p:cNvSpPr/>
            <p:nvPr/>
          </p:nvSpPr>
          <p:spPr>
            <a:xfrm>
              <a:off x="3619220" y="0"/>
              <a:ext cx="205131" cy="205830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Circle"/>
            <p:cNvSpPr/>
            <p:nvPr/>
          </p:nvSpPr>
          <p:spPr>
            <a:xfrm>
              <a:off x="1307792" y="2624004"/>
              <a:ext cx="205131" cy="205831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Circle"/>
            <p:cNvSpPr/>
            <p:nvPr/>
          </p:nvSpPr>
          <p:spPr>
            <a:xfrm>
              <a:off x="0" y="2829834"/>
              <a:ext cx="205131" cy="205830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Circle"/>
            <p:cNvSpPr/>
            <p:nvPr/>
          </p:nvSpPr>
          <p:spPr>
            <a:xfrm>
              <a:off x="2423769" y="2053819"/>
              <a:ext cx="205132" cy="205831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1485681" y="2166244"/>
              <a:ext cx="1074303" cy="549462"/>
            </a:xfrm>
            <a:prstGeom prst="line">
              <a:avLst/>
            </a:prstGeom>
            <a:noFill/>
            <a:ln w="25400" cap="flat">
              <a:solidFill>
                <a:srgbClr val="000000">
                  <a:alpha val="89000"/>
                </a:srgb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6" name="Line"/>
          <p:cNvSpPr/>
          <p:nvPr/>
        </p:nvSpPr>
        <p:spPr>
          <a:xfrm flipV="1">
            <a:off x="5289138" y="4884840"/>
            <a:ext cx="185912" cy="192170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8317576" y="5408885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4" name="Group"/>
          <p:cNvGrpSpPr/>
          <p:nvPr/>
        </p:nvGrpSpPr>
        <p:grpSpPr>
          <a:xfrm>
            <a:off x="3897277" y="4091665"/>
            <a:ext cx="3824351" cy="3035665"/>
            <a:chOff x="0" y="0"/>
            <a:chExt cx="3824350" cy="3035663"/>
          </a:xfrm>
        </p:grpSpPr>
        <p:sp>
          <p:nvSpPr>
            <p:cNvPr id="228" name="Circle"/>
            <p:cNvSpPr/>
            <p:nvPr/>
          </p:nvSpPr>
          <p:spPr>
            <a:xfrm>
              <a:off x="3034992" y="1214304"/>
              <a:ext cx="205131" cy="205831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3619220" y="0"/>
              <a:ext cx="205131" cy="205830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Circle"/>
            <p:cNvSpPr/>
            <p:nvPr/>
          </p:nvSpPr>
          <p:spPr>
            <a:xfrm>
              <a:off x="1307792" y="2624004"/>
              <a:ext cx="205131" cy="205831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Circle"/>
            <p:cNvSpPr/>
            <p:nvPr/>
          </p:nvSpPr>
          <p:spPr>
            <a:xfrm>
              <a:off x="0" y="2829834"/>
              <a:ext cx="205131" cy="205830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Circle"/>
            <p:cNvSpPr/>
            <p:nvPr/>
          </p:nvSpPr>
          <p:spPr>
            <a:xfrm>
              <a:off x="2423769" y="2053819"/>
              <a:ext cx="205132" cy="205831"/>
            </a:xfrm>
            <a:prstGeom prst="ellipse">
              <a:avLst/>
            </a:prstGeom>
            <a:solidFill>
              <a:schemeClr val="accent1">
                <a:alpha val="8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1485681" y="2166244"/>
              <a:ext cx="1074303" cy="549462"/>
            </a:xfrm>
            <a:prstGeom prst="line">
              <a:avLst/>
            </a:prstGeom>
            <a:noFill/>
            <a:ln w="25400" cap="flat">
              <a:solidFill>
                <a:srgbClr val="000000">
                  <a:alpha val="89000"/>
                </a:srgb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3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ircle"/>
          <p:cNvSpPr/>
          <p:nvPr/>
        </p:nvSpPr>
        <p:spPr>
          <a:xfrm>
            <a:off x="6932269" y="5305970"/>
            <a:ext cx="205132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Circle"/>
          <p:cNvSpPr/>
          <p:nvPr/>
        </p:nvSpPr>
        <p:spPr>
          <a:xfrm>
            <a:off x="5419347" y="4773885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Circle"/>
          <p:cNvSpPr/>
          <p:nvPr/>
        </p:nvSpPr>
        <p:spPr>
          <a:xfrm>
            <a:off x="5624477" y="551180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Circle"/>
          <p:cNvSpPr/>
          <p:nvPr/>
        </p:nvSpPr>
        <p:spPr>
          <a:xfrm>
            <a:off x="6679193" y="474717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Circle"/>
          <p:cNvSpPr/>
          <p:nvPr/>
        </p:nvSpPr>
        <p:spPr>
          <a:xfrm>
            <a:off x="6100476" y="3874451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Circle"/>
          <p:cNvSpPr/>
          <p:nvPr/>
        </p:nvSpPr>
        <p:spPr>
          <a:xfrm>
            <a:off x="7516497" y="4091665"/>
            <a:ext cx="205131" cy="205831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a,20"/>
          <p:cNvSpPr txBox="1"/>
          <p:nvPr/>
        </p:nvSpPr>
        <p:spPr>
          <a:xfrm>
            <a:off x="5512262" y="56750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243" name="b,40"/>
          <p:cNvSpPr txBox="1"/>
          <p:nvPr/>
        </p:nvSpPr>
        <p:spPr>
          <a:xfrm>
            <a:off x="5032975" y="45930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244" name="c,10"/>
          <p:cNvSpPr txBox="1"/>
          <p:nvPr/>
        </p:nvSpPr>
        <p:spPr>
          <a:xfrm>
            <a:off x="5908548" y="3590665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c,10</a:t>
            </a:r>
          </a:p>
        </p:txBody>
      </p:sp>
      <p:sp>
        <p:nvSpPr>
          <p:cNvPr id="245" name="d,30"/>
          <p:cNvSpPr txBox="1"/>
          <p:nvPr/>
        </p:nvSpPr>
        <p:spPr>
          <a:xfrm>
            <a:off x="6305669" y="4606943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d,30</a:t>
            </a:r>
          </a:p>
        </p:txBody>
      </p:sp>
      <p:sp>
        <p:nvSpPr>
          <p:cNvPr id="246" name="e,10"/>
          <p:cNvSpPr txBox="1"/>
          <p:nvPr/>
        </p:nvSpPr>
        <p:spPr>
          <a:xfrm>
            <a:off x="6803085" y="5458543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e,10</a:t>
            </a:r>
          </a:p>
        </p:txBody>
      </p:sp>
      <p:sp>
        <p:nvSpPr>
          <p:cNvPr id="247" name="f,30"/>
          <p:cNvSpPr txBox="1"/>
          <p:nvPr/>
        </p:nvSpPr>
        <p:spPr>
          <a:xfrm>
            <a:off x="7765202" y="4038409"/>
            <a:ext cx="42065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f,30</a:t>
            </a:r>
          </a:p>
        </p:txBody>
      </p:sp>
      <p:sp>
        <p:nvSpPr>
          <p:cNvPr id="248" name="Alg1: Find max-weight monotone sequence in 2D…"/>
          <p:cNvSpPr txBox="1"/>
          <p:nvPr/>
        </p:nvSpPr>
        <p:spPr>
          <a:xfrm>
            <a:off x="447754" y="403722"/>
            <a:ext cx="7278211" cy="305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Alg1: Find max-weight monotone sequence in 2D</a:t>
            </a:r>
          </a:p>
          <a:p>
            <a:pPr algn="l">
              <a:defRPr sz="1800"/>
            </a:pPr>
            <a:r>
              <a:t>Finding longest sequence is NP-Hard in graphics in general</a:t>
            </a:r>
          </a:p>
          <a:p>
            <a:pPr algn="l">
              <a:defRPr sz="1800"/>
            </a:pPr>
            <a:r>
              <a:t>However, it is done in O(|E|) time in Directed Acyclic Graphs (DAG)</a:t>
            </a:r>
          </a:p>
          <a:p>
            <a:pPr algn="l">
              <a:defRPr sz="1800"/>
            </a:pPr>
            <a:r>
              <a:t> </a:t>
            </a:r>
          </a:p>
          <a:p>
            <a:pPr algn="l">
              <a:defRPr sz="1800"/>
            </a:pPr>
            <a:r>
              <a:t>Attempt 1: Generate a DAG based on domination</a:t>
            </a:r>
          </a:p>
          <a:p>
            <a:pPr lvl="1" algn="l">
              <a:defRPr sz="1800"/>
            </a:pPr>
            <a:r>
              <a:t>Access nodes by topological order. </a:t>
            </a:r>
          </a:p>
          <a:p>
            <a:pPr lvl="1" algn="l">
              <a:defRPr sz="1800"/>
            </a:pPr>
            <a:r>
              <a:t>When access a node v, set 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max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 algn="l">
              <a:defRPr sz="1800"/>
            </a:pPr>
            <a:r>
              <a:t>In our case, |V|=|P||Q|, and E=(|P||Q|)</a:t>
            </a:r>
            <a:r>
              <a:rPr baseline="31999"/>
              <a:t>2 </a:t>
            </a:r>
            <a:r>
              <a:t>=n</a:t>
            </a:r>
            <a:r>
              <a:rPr baseline="31999"/>
              <a:t>4. </a:t>
            </a:r>
            <a:endParaRPr baseline="31999"/>
          </a:p>
          <a:p>
            <a:pPr lvl="1" algn="l">
              <a:defRPr sz="1800"/>
            </a:pPr>
            <a:endParaRPr baseline="31999"/>
          </a:p>
          <a:p>
            <a:pPr lvl="1" algn="l">
              <a:defRPr sz="1800"/>
            </a:pPr>
            <a:r>
              <a:t>We need something much faster 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5735000" y="4898348"/>
            <a:ext cx="943372" cy="691953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Line"/>
          <p:cNvSpPr/>
          <p:nvPr/>
        </p:nvSpPr>
        <p:spPr>
          <a:xfrm flipV="1">
            <a:off x="6858793" y="4184342"/>
            <a:ext cx="659649" cy="659648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Line"/>
          <p:cNvSpPr/>
          <p:nvPr/>
        </p:nvSpPr>
        <p:spPr>
          <a:xfrm flipV="1">
            <a:off x="5529423" y="4168964"/>
            <a:ext cx="1950216" cy="7039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Line"/>
          <p:cNvSpPr/>
          <p:nvPr/>
        </p:nvSpPr>
        <p:spPr>
          <a:xfrm flipV="1">
            <a:off x="5526224" y="4030295"/>
            <a:ext cx="574252" cy="83456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Line"/>
          <p:cNvSpPr/>
          <p:nvPr/>
        </p:nvSpPr>
        <p:spPr>
          <a:xfrm flipV="1">
            <a:off x="5731354" y="5426916"/>
            <a:ext cx="1200916" cy="18060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Line"/>
          <p:cNvSpPr/>
          <p:nvPr/>
        </p:nvSpPr>
        <p:spPr>
          <a:xfrm flipV="1">
            <a:off x="7094346" y="4352096"/>
            <a:ext cx="518751" cy="10442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"/>
          <p:cNvSpPr/>
          <p:nvPr/>
        </p:nvSpPr>
        <p:spPr>
          <a:xfrm>
            <a:off x="4760929" y="6134100"/>
            <a:ext cx="3295385" cy="283077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201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Rectangle"/>
          <p:cNvSpPr/>
          <p:nvPr/>
        </p:nvSpPr>
        <p:spPr>
          <a:xfrm>
            <a:off x="4139556" y="5132130"/>
            <a:ext cx="3295386" cy="283077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201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Rectangle"/>
          <p:cNvSpPr/>
          <p:nvPr/>
        </p:nvSpPr>
        <p:spPr>
          <a:xfrm>
            <a:off x="5603706" y="5375680"/>
            <a:ext cx="3295385" cy="283077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201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Alg1: Find max-weight monotone sequence in 2D…"/>
          <p:cNvSpPr txBox="1"/>
          <p:nvPr/>
        </p:nvSpPr>
        <p:spPr>
          <a:xfrm>
            <a:off x="329743" y="313461"/>
            <a:ext cx="8761515" cy="460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300"/>
            </a:pPr>
            <a:r>
              <a:t>Alg1: Find max-weight monotone sequence in 2D</a:t>
            </a:r>
          </a:p>
          <a:p>
            <a:pPr algn="l">
              <a:defRPr sz="1300"/>
            </a:pPr>
            <a:r>
              <a:t>Finding longest sequence is NP-Hard in graphics in general</a:t>
            </a:r>
          </a:p>
          <a:p>
            <a:pPr algn="l">
              <a:defRPr sz="1300"/>
            </a:pPr>
            <a:r>
              <a:t>However, it is done in O(|E|) time in Directed Acyclic Graphs (DAG)</a:t>
            </a:r>
          </a:p>
          <a:p>
            <a:pPr algn="l">
              <a:defRPr sz="1300"/>
            </a:pPr>
            <a:r>
              <a:t> </a:t>
            </a:r>
          </a:p>
          <a:p>
            <a:pPr algn="l">
              <a:defRPr sz="1300"/>
            </a:pPr>
            <a:r>
              <a:t>Attempt 1: Generate a DAG based on domination</a:t>
            </a:r>
          </a:p>
          <a:p>
            <a:pPr lvl="1" algn="l">
              <a:defRPr sz="1300"/>
            </a:pPr>
            <a:r>
              <a:t>Access nodes by topological order. </a:t>
            </a:r>
          </a:p>
          <a:p>
            <a:pPr lvl="1" algn="l">
              <a:defRPr sz="1300"/>
            </a:pPr>
            <a:r>
              <a:t>When access a node v, set 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max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 algn="l">
              <a:defRPr sz="1300"/>
            </a:pPr>
            <a:r>
              <a:t>In our case, |V|=|P||Q|, and E=(|P||Q|)</a:t>
            </a:r>
            <a:r>
              <a:rPr baseline="31999"/>
              <a:t>2 </a:t>
            </a:r>
            <a:r>
              <a:t>=n</a:t>
            </a:r>
            <a:r>
              <a:rPr baseline="31999"/>
              <a:t>4. </a:t>
            </a:r>
            <a:endParaRPr baseline="31999"/>
          </a:p>
          <a:p>
            <a:pPr lvl="1" algn="l">
              <a:defRPr sz="1300"/>
            </a:pPr>
            <a:endParaRPr baseline="31999"/>
          </a:p>
          <a:p>
            <a:pPr lvl="1" algn="l">
              <a:defRPr sz="1300"/>
            </a:pPr>
            <a:r>
              <a:t>We need something much faster</a:t>
            </a:r>
          </a:p>
          <a:p>
            <a:pPr lvl="1" algn="l">
              <a:defRPr sz="1300"/>
            </a:pPr>
          </a:p>
          <a:p>
            <a:pPr lvl="1" algn="l">
              <a:defRPr sz="1300"/>
            </a:pPr>
            <a:r>
              <a:t>We could not effoerd to store edges. Luckely we don’t have to.</a:t>
            </a:r>
          </a:p>
          <a:p>
            <a:pPr lvl="1" algn="l">
              <a:defRPr sz="1300"/>
            </a:pPr>
            <a:r>
              <a:t>The algorithm uses the 4D set. For visualization, lets use 2D . </a:t>
            </a:r>
          </a:p>
          <a:p>
            <a:pPr lvl="1" algn="l">
              <a:defRPr sz="1300"/>
            </a:pPr>
          </a:p>
          <a:p>
            <a:pPr lvl="1" algn="l">
              <a:defRPr sz="1300"/>
            </a:pPr>
            <a:r>
              <a:t>Alg: 2) </a:t>
            </a:r>
          </a:p>
          <a:p>
            <a:pPr lvl="1" marL="992187" indent="-357187" algn="l">
              <a:buSzPct val="100000"/>
              <a:buAutoNum type="arabicParenR" startAt="1"/>
              <a:defRPr sz="1300"/>
            </a:pPr>
            <a:r>
              <a:t>Find topological order of the vertices  - (Yanjun - vertices are already in a topological order) a…g) </a:t>
            </a:r>
          </a:p>
          <a:p>
            <a:pPr lvl="1" marL="992187" indent="-357187" algn="l">
              <a:buSzPct val="100000"/>
              <a:buAutoNum type="arabicParenR" startAt="1"/>
              <a:defRPr sz="1300"/>
            </a:pPr>
            <a:r>
              <a:t>Use orthogonal range trees data structures to support  the following two operations: </a:t>
            </a:r>
          </a:p>
          <a:p>
            <a:pPr lvl="2" marL="1627187" indent="-357187" algn="l">
              <a:buSzPct val="100000"/>
              <a:buAutoNum type="arabicParenR" startAt="1"/>
              <a:defRPr sz="1300"/>
            </a:pPr>
            <a:r>
              <a:t>Find the point u with highest d[u] value in an orthogonal  range </a:t>
            </a:r>
          </a:p>
          <a:p>
            <a:pPr lvl="2" marL="1627187" indent="-357187" algn="l">
              <a:buSzPct val="100000"/>
              <a:buAutoNum type="arabicParenR" startAt="1"/>
              <a:defRPr sz="1300"/>
            </a:pPr>
            <a:r>
              <a:t>Update d[v] according to the formula above </a:t>
            </a:r>
          </a:p>
          <a:p>
            <a:pPr algn="l">
              <a:defRPr sz="1300"/>
            </a:pPr>
            <a:r>
              <a:t>In the next animation we demonstrate the idea. The value d[v] appears next to the point in red </a:t>
            </a:r>
          </a:p>
          <a:p>
            <a:pPr algn="l">
              <a:defRPr sz="1300"/>
            </a:pPr>
          </a:p>
        </p:txBody>
      </p:sp>
      <p:sp>
        <p:nvSpPr>
          <p:cNvPr id="260" name="Circle"/>
          <p:cNvSpPr/>
          <p:nvPr/>
        </p:nvSpPr>
        <p:spPr>
          <a:xfrm>
            <a:off x="8164169" y="6487070"/>
            <a:ext cx="205132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Circle"/>
          <p:cNvSpPr/>
          <p:nvPr/>
        </p:nvSpPr>
        <p:spPr>
          <a:xfrm>
            <a:off x="6651247" y="5954985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6856377" y="669290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Circle"/>
          <p:cNvSpPr/>
          <p:nvPr/>
        </p:nvSpPr>
        <p:spPr>
          <a:xfrm>
            <a:off x="7911093" y="6004470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Circle"/>
          <p:cNvSpPr/>
          <p:nvPr/>
        </p:nvSpPr>
        <p:spPr>
          <a:xfrm>
            <a:off x="7332376" y="5055551"/>
            <a:ext cx="205131" cy="205830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8748397" y="5272765"/>
            <a:ext cx="205131" cy="205831"/>
          </a:xfrm>
          <a:prstGeom prst="ellipse">
            <a:avLst/>
          </a:prstGeom>
          <a:solidFill>
            <a:schemeClr val="accent1">
              <a:alpha val="89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a,20"/>
          <p:cNvSpPr txBox="1"/>
          <p:nvPr/>
        </p:nvSpPr>
        <p:spPr>
          <a:xfrm>
            <a:off x="6744162" y="6856158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a,20</a:t>
            </a:r>
          </a:p>
        </p:txBody>
      </p:sp>
      <p:sp>
        <p:nvSpPr>
          <p:cNvPr id="267" name="b,40"/>
          <p:cNvSpPr txBox="1"/>
          <p:nvPr/>
        </p:nvSpPr>
        <p:spPr>
          <a:xfrm>
            <a:off x="6264875" y="5774114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b,40</a:t>
            </a:r>
          </a:p>
        </p:txBody>
      </p:sp>
      <p:sp>
        <p:nvSpPr>
          <p:cNvPr id="268" name="c,10"/>
          <p:cNvSpPr txBox="1"/>
          <p:nvPr/>
        </p:nvSpPr>
        <p:spPr>
          <a:xfrm>
            <a:off x="7140448" y="4771765"/>
            <a:ext cx="4635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c,10</a:t>
            </a:r>
          </a:p>
        </p:txBody>
      </p:sp>
      <p:sp>
        <p:nvSpPr>
          <p:cNvPr id="269" name="e,30"/>
          <p:cNvSpPr txBox="1"/>
          <p:nvPr/>
        </p:nvSpPr>
        <p:spPr>
          <a:xfrm>
            <a:off x="7540858" y="5788043"/>
            <a:ext cx="463501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e,30</a:t>
            </a:r>
          </a:p>
        </p:txBody>
      </p:sp>
      <p:sp>
        <p:nvSpPr>
          <p:cNvPr id="270" name="f,10"/>
          <p:cNvSpPr txBox="1"/>
          <p:nvPr/>
        </p:nvSpPr>
        <p:spPr>
          <a:xfrm>
            <a:off x="8056410" y="6639643"/>
            <a:ext cx="42065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f,10</a:t>
            </a:r>
          </a:p>
        </p:txBody>
      </p:sp>
      <p:sp>
        <p:nvSpPr>
          <p:cNvPr id="271" name="g,30"/>
          <p:cNvSpPr txBox="1"/>
          <p:nvPr/>
        </p:nvSpPr>
        <p:spPr>
          <a:xfrm>
            <a:off x="8972388" y="5219509"/>
            <a:ext cx="470079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g,30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6966900" y="6079448"/>
            <a:ext cx="943372" cy="691953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 flipV="1">
            <a:off x="8090147" y="5365442"/>
            <a:ext cx="660195" cy="660195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Line"/>
          <p:cNvSpPr/>
          <p:nvPr/>
        </p:nvSpPr>
        <p:spPr>
          <a:xfrm flipV="1">
            <a:off x="6761323" y="5350064"/>
            <a:ext cx="1950216" cy="7039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Line"/>
          <p:cNvSpPr/>
          <p:nvPr/>
        </p:nvSpPr>
        <p:spPr>
          <a:xfrm flipV="1">
            <a:off x="6758124" y="5211395"/>
            <a:ext cx="574252" cy="83456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6963254" y="6608016"/>
            <a:ext cx="1200916" cy="180600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Line"/>
          <p:cNvSpPr/>
          <p:nvPr/>
        </p:nvSpPr>
        <p:spPr>
          <a:xfrm flipV="1">
            <a:off x="8326246" y="5533196"/>
            <a:ext cx="518751" cy="1044231"/>
          </a:xfrm>
          <a:prstGeom prst="line">
            <a:avLst/>
          </a:prstGeom>
          <a:ln w="25400">
            <a:solidFill>
              <a:srgbClr val="000000">
                <a:alpha val="89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80" name="Group"/>
          <p:cNvGrpSpPr/>
          <p:nvPr/>
        </p:nvGrpSpPr>
        <p:grpSpPr>
          <a:xfrm>
            <a:off x="5640011" y="6086456"/>
            <a:ext cx="1908773" cy="1326589"/>
            <a:chOff x="0" y="0"/>
            <a:chExt cx="1908771" cy="1326587"/>
          </a:xfrm>
        </p:grpSpPr>
        <p:sp>
          <p:nvSpPr>
            <p:cNvPr id="278" name="d[a]=20"/>
            <p:cNvSpPr txBox="1"/>
            <p:nvPr/>
          </p:nvSpPr>
          <p:spPr>
            <a:xfrm>
              <a:off x="708469" y="865528"/>
              <a:ext cx="12003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2F92"/>
                  </a:solidFill>
                </a:defRPr>
              </a:lvl1pPr>
            </a:lstStyle>
            <a:p>
              <a:pPr/>
              <a:r>
                <a:t>d[a]=20</a:t>
              </a:r>
            </a:p>
          </p:txBody>
        </p:sp>
        <p:sp>
          <p:nvSpPr>
            <p:cNvPr id="279" name="d[b]=40"/>
            <p:cNvSpPr txBox="1"/>
            <p:nvPr/>
          </p:nvSpPr>
          <p:spPr>
            <a:xfrm>
              <a:off x="0" y="0"/>
              <a:ext cx="121158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2F92"/>
                  </a:solidFill>
                </a:defRPr>
              </a:lvl1pPr>
            </a:lstStyle>
            <a:p>
              <a:pPr/>
              <a:r>
                <a:t>d[b]=40</a:t>
              </a:r>
            </a:p>
          </p:txBody>
        </p:sp>
      </p:grpSp>
      <p:sp>
        <p:nvSpPr>
          <p:cNvPr id="281" name="d[c]=10+40=50"/>
          <p:cNvSpPr txBox="1"/>
          <p:nvPr/>
        </p:nvSpPr>
        <p:spPr>
          <a:xfrm>
            <a:off x="6594397" y="4682802"/>
            <a:ext cx="1267855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2F92"/>
                </a:solidFill>
              </a:defRPr>
            </a:lvl1pPr>
          </a:lstStyle>
          <a:p>
            <a:pPr/>
            <a:r>
              <a:t>d[c]=10+40=50</a:t>
            </a:r>
          </a:p>
        </p:txBody>
      </p:sp>
      <p:sp>
        <p:nvSpPr>
          <p:cNvPr id="282" name="d[e]=50"/>
          <p:cNvSpPr txBox="1"/>
          <p:nvPr/>
        </p:nvSpPr>
        <p:spPr>
          <a:xfrm>
            <a:off x="7413506" y="6237883"/>
            <a:ext cx="820237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00">
                <a:solidFill>
                  <a:srgbClr val="FF2F92"/>
                </a:solidFill>
              </a:defRPr>
            </a:lvl1pPr>
          </a:lstStyle>
          <a:p>
            <a:pPr/>
            <a:r>
              <a:t>d[e]=50</a:t>
            </a:r>
          </a:p>
        </p:txBody>
      </p:sp>
      <p:sp>
        <p:nvSpPr>
          <p:cNvPr id="283" name="d[g]=30+5=80"/>
          <p:cNvSpPr txBox="1"/>
          <p:nvPr/>
        </p:nvSpPr>
        <p:spPr>
          <a:xfrm>
            <a:off x="9095499" y="4988291"/>
            <a:ext cx="1100024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2F92"/>
                </a:solidFill>
              </a:defRPr>
            </a:lvl1pPr>
          </a:lstStyle>
          <a:p>
            <a:pPr/>
            <a:r>
              <a:t>d[g]=30+5=80</a:t>
            </a:r>
          </a:p>
        </p:txBody>
      </p:sp>
      <p:sp>
        <p:nvSpPr>
          <p:cNvPr id="284" name="Each operation of  either updating d[v] value, or of finding max in a range,  takes O(log2 k) where k is the number of points.…"/>
          <p:cNvSpPr txBox="1"/>
          <p:nvPr/>
        </p:nvSpPr>
        <p:spPr>
          <a:xfrm>
            <a:off x="329743" y="4575270"/>
            <a:ext cx="2496358" cy="313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/>
            </a:pPr>
            <a:r>
              <a:t>Each operation of  either updating d[v] value, or of finding max in a range,  takes O(log</a:t>
            </a:r>
            <a:r>
              <a:rPr baseline="31999"/>
              <a:t>2</a:t>
            </a:r>
            <a:r>
              <a:t> k) where k is the number of points. 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Similar idea works in 4D, but the time increases </a:t>
            </a:r>
          </a:p>
          <a:p>
            <a:pPr>
              <a:defRPr sz="1100"/>
            </a:pPr>
            <a:r>
              <a:t>to O(log</a:t>
            </a:r>
            <a:r>
              <a:rPr baseline="31999"/>
              <a:t>4 </a:t>
            </a:r>
            <a:r>
              <a:rPr i="1"/>
              <a:t>k). Since in our case k=|P||Q|</a:t>
            </a:r>
            <a:endParaRPr i="1"/>
          </a:p>
          <a:p>
            <a:pPr>
              <a:defRPr sz="1100"/>
            </a:pPr>
            <a:endParaRPr i="1"/>
          </a:p>
          <a:p>
            <a:pPr>
              <a:defRPr sz="1100"/>
            </a:pPr>
            <a:r>
              <a:rPr i="1"/>
              <a:t>Combining with a few extra tricks, </a:t>
            </a:r>
            <a:endParaRPr i="1"/>
          </a:p>
          <a:p>
            <a:pPr>
              <a:defRPr sz="1100"/>
            </a:pPr>
            <a:r>
              <a:t>We obtain O(n</a:t>
            </a:r>
            <a:r>
              <a:rPr baseline="31999"/>
              <a:t>2  </a:t>
            </a:r>
            <a:r>
              <a:t> log </a:t>
            </a:r>
            <a:r>
              <a:rPr baseline="31999"/>
              <a:t>3</a:t>
            </a:r>
            <a:r>
              <a:t>n)  algorithm for finding one such sequence.</a:t>
            </a:r>
          </a:p>
          <a:p>
            <a:pPr>
              <a:defRPr sz="1100"/>
            </a:pPr>
            <a:r>
              <a:t> </a:t>
            </a:r>
          </a:p>
          <a:p>
            <a:pPr>
              <a:defRPr sz="1100"/>
            </a:pPr>
            <a:r>
              <a:t>We can find only </a:t>
            </a:r>
            <a14:m>
              <m:oMath>
                <m:rad>
                  <m:radPr>
                    <m:ctrlP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</m:rad>
              </m:oMath>
            </a14:m>
            <a:r>
              <a:t> such sequence  (Erdos Szemeradi)</a:t>
            </a:r>
          </a:p>
          <a:p>
            <a:pPr>
              <a:defRPr sz="1100"/>
            </a:pPr>
            <a:r>
              <a:t>So overall time O(n</a:t>
            </a:r>
            <a:r>
              <a:rPr baseline="31999"/>
              <a:t>2.5</a:t>
            </a:r>
            <a:r>
              <a:t> polylog n)  </a:t>
            </a:r>
          </a:p>
        </p:txBody>
      </p:sp>
      <p:sp>
        <p:nvSpPr>
          <p:cNvPr id="285" name="Text"/>
          <p:cNvSpPr txBox="1"/>
          <p:nvPr/>
        </p:nvSpPr>
        <p:spPr>
          <a:xfrm>
            <a:off x="5745098" y="5823458"/>
            <a:ext cx="612903" cy="411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2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2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2"/>
      <p:bldP build="whole" bldLvl="1" animBg="1" rev="0" advAuto="0" spid="256" grpId="8"/>
      <p:bldP build="whole" bldLvl="1" animBg="1" rev="0" advAuto="0" spid="257" grpId="5"/>
      <p:bldP build="whole" bldLvl="1" animBg="1" rev="0" advAuto="0" spid="256" grpId="6"/>
      <p:bldP build="whole" bldLvl="1" animBg="1" rev="0" advAuto="0" spid="280" grpId="1"/>
      <p:bldP build="whole" bldLvl="1" animBg="1" rev="0" advAuto="0" spid="281" grpId="4"/>
      <p:bldP build="whole" bldLvl="1" animBg="1" rev="0" advAuto="0" spid="282" grpId="7"/>
      <p:bldP build="whole" bldLvl="1" animBg="1" rev="0" advAuto="0" spid="258" grpId="9"/>
      <p:bldP build="whole" bldLvl="1" animBg="1" rev="0" advAuto="0" spid="283" grpId="11"/>
      <p:bldP build="whole" bldLvl="1" animBg="1" rev="0" advAuto="0" spid="261" grpId="3"/>
      <p:bldP build="whole" bldLvl="1" animBg="1" rev="0" advAuto="0" spid="263" grpId="10"/>
      <p:bldP build="whole" bldLvl="1" animBg="1" rev="0" advAuto="0" spid="25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